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0" r:id="rId3"/>
    <p:sldId id="274" r:id="rId4"/>
    <p:sldId id="275" r:id="rId5"/>
    <p:sldId id="264" r:id="rId6"/>
    <p:sldId id="265" r:id="rId7"/>
    <p:sldId id="276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20/11/2021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Tata Bahasa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语 法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fǎ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796086"/>
          </a:xfrm>
        </p:spPr>
        <p:txBody>
          <a:bodyPr anchor="t">
            <a:normAutofit/>
          </a:bodyPr>
          <a:lstStyle/>
          <a:p>
            <a:r>
              <a:rPr lang="zh-CN" altLang="en-US" sz="4000" b="1" dirty="0" smtClean="0"/>
              <a:t>虽 然 </a:t>
            </a:r>
            <a:r>
              <a:rPr lang="en-US" altLang="zh-CN" sz="4000" b="1" dirty="0" err="1" smtClean="0"/>
              <a:t>suī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rán</a:t>
            </a:r>
            <a:r>
              <a:rPr lang="zh-CN" altLang="en-US" sz="4000" b="1" dirty="0" smtClean="0"/>
              <a:t>。。。但 是 </a:t>
            </a:r>
            <a:r>
              <a:rPr lang="en-US" altLang="zh-CN" sz="4000" b="1" dirty="0" err="1" smtClean="0"/>
              <a:t>dàn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shì</a:t>
            </a:r>
            <a:r>
              <a:rPr lang="zh-CN" altLang="en-US" sz="4000" b="1" dirty="0" smtClean="0"/>
              <a:t>。。。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86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虽 然 </a:t>
            </a:r>
            <a:r>
              <a:rPr lang="en-US" altLang="zh-CN" sz="3500" dirty="0" err="1" smtClean="0"/>
              <a:t>suī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rán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。。。但 是 </a:t>
            </a:r>
            <a:r>
              <a:rPr lang="en-US" altLang="zh-CN" sz="3500" dirty="0" err="1" smtClean="0"/>
              <a:t>dàn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shì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</a:t>
            </a:r>
            <a:r>
              <a:rPr lang="en-US" altLang="zh-CN" sz="3500" dirty="0" err="1" smtClean="0"/>
              <a:t>artinya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adalah</a:t>
            </a:r>
            <a:r>
              <a:rPr lang="en-US" altLang="zh-CN" sz="3500" dirty="0" smtClean="0"/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meskipun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/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walaupun</a:t>
            </a:r>
            <a:r>
              <a:rPr lang="en-US" altLang="zh-CN" sz="3500" dirty="0" smtClean="0"/>
              <a:t>…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500" dirty="0" smtClean="0"/>
              <a:t>…</a:t>
            </a:r>
          </a:p>
          <a:p>
            <a:pPr marL="0" indent="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虽 然 </a:t>
            </a:r>
            <a:r>
              <a:rPr lang="en-US" altLang="zh-CN" sz="3500" dirty="0" err="1" smtClean="0"/>
              <a:t>suī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rán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。。。但 是 </a:t>
            </a:r>
            <a:r>
              <a:rPr lang="en-US" altLang="zh-CN" sz="3500" dirty="0" err="1" smtClean="0"/>
              <a:t>dàn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shì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。。。</a:t>
            </a:r>
            <a:r>
              <a:rPr lang="en-US" altLang="zh-CN" sz="3500" dirty="0" err="1" smtClean="0"/>
              <a:t>digunakan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membandingkan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suatu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hal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keadaan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dengan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hal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keadaan</a:t>
            </a:r>
            <a:r>
              <a:rPr lang="en-US" altLang="zh-CN" sz="3500" dirty="0" smtClean="0"/>
              <a:t> lain, </a:t>
            </a:r>
            <a:r>
              <a:rPr lang="en-US" altLang="zh-CN" sz="3500" dirty="0" err="1" smtClean="0"/>
              <a:t>atau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dapat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juga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disebut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membandingkan</a:t>
            </a:r>
            <a:r>
              <a:rPr lang="en-US" altLang="zh-CN" sz="3500" dirty="0" smtClean="0"/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positif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dan</a:t>
            </a:r>
            <a:r>
              <a:rPr lang="en-US" altLang="zh-CN" sz="3500" dirty="0" smtClean="0"/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negatif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suatu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hal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keadaan</a:t>
            </a:r>
            <a:r>
              <a:rPr lang="en-US" altLang="zh-CN" sz="3500" dirty="0" smtClean="0"/>
              <a:t>. </a:t>
            </a:r>
          </a:p>
          <a:p>
            <a:pPr>
              <a:buNone/>
            </a:pPr>
            <a:endParaRPr lang="zh-CN" alt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/>
              <a:t>虽 然 </a:t>
            </a:r>
            <a:r>
              <a:rPr lang="en-US" altLang="zh-CN" sz="4000" b="1" dirty="0" err="1" smtClean="0"/>
              <a:t>suī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rán</a:t>
            </a:r>
            <a:r>
              <a:rPr lang="en-US" altLang="zh-CN" sz="4000" b="1" dirty="0" smtClean="0"/>
              <a:t> + … + </a:t>
            </a:r>
            <a:r>
              <a:rPr lang="zh-CN" altLang="en-US" sz="4000" b="1" dirty="0" smtClean="0"/>
              <a:t>但 是 </a:t>
            </a:r>
            <a:r>
              <a:rPr lang="en-US" altLang="zh-CN" sz="4000" b="1" dirty="0" err="1" smtClean="0"/>
              <a:t>dàn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shì</a:t>
            </a:r>
            <a:r>
              <a:rPr lang="en-US" altLang="zh-CN" sz="4000" b="1" dirty="0" smtClean="0"/>
              <a:t> + ….</a:t>
            </a:r>
          </a:p>
          <a:p>
            <a:pPr>
              <a:buNone/>
            </a:pPr>
            <a:r>
              <a:rPr lang="en-US" sz="3000" dirty="0" err="1" smtClean="0"/>
              <a:t>Walaupun</a:t>
            </a:r>
            <a:r>
              <a:rPr lang="en-US" sz="3000" dirty="0" smtClean="0"/>
              <a:t>/	  +  </a:t>
            </a:r>
            <a:r>
              <a:rPr lang="en-US" sz="3000" b="1" dirty="0" smtClean="0">
                <a:solidFill>
                  <a:srgbClr val="C00000"/>
                </a:solidFill>
              </a:rPr>
              <a:t>A1</a:t>
            </a:r>
            <a:r>
              <a:rPr lang="en-US" sz="3000" dirty="0" smtClean="0"/>
              <a:t> +  </a:t>
            </a:r>
            <a:r>
              <a:rPr lang="en-US" sz="3000" dirty="0" err="1" smtClean="0"/>
              <a:t>tetapi</a:t>
            </a:r>
            <a:r>
              <a:rPr lang="en-US" sz="3000" dirty="0" smtClean="0"/>
              <a:t>/</a:t>
            </a:r>
            <a:r>
              <a:rPr lang="en-US" sz="3000" dirty="0" err="1" smtClean="0"/>
              <a:t>tapi</a:t>
            </a:r>
            <a:r>
              <a:rPr lang="en-US" sz="3000" dirty="0" smtClean="0"/>
              <a:t>	        + </a:t>
            </a:r>
            <a:r>
              <a:rPr lang="en-US" sz="3000" b="1" dirty="0" smtClean="0">
                <a:solidFill>
                  <a:srgbClr val="C00000"/>
                </a:solidFill>
              </a:rPr>
              <a:t>A2</a:t>
            </a:r>
          </a:p>
          <a:p>
            <a:pPr>
              <a:buNone/>
            </a:pPr>
            <a:r>
              <a:rPr lang="en-US" sz="3000" dirty="0" err="1" smtClean="0"/>
              <a:t>Meskipun</a:t>
            </a:r>
            <a:r>
              <a:rPr lang="en-US" sz="3000" dirty="0" smtClean="0"/>
              <a:t> 			    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sz="3000" dirty="0" smtClean="0"/>
          </a:p>
          <a:p>
            <a:pPr>
              <a:buNone/>
            </a:pPr>
            <a:r>
              <a:rPr lang="en-US" sz="3000" dirty="0" err="1" smtClean="0"/>
              <a:t>Keterangan</a:t>
            </a:r>
            <a:r>
              <a:rPr lang="en-US" sz="3000" dirty="0" smtClean="0"/>
              <a:t> :</a:t>
            </a:r>
          </a:p>
          <a:p>
            <a:pPr>
              <a:buNone/>
            </a:pPr>
            <a:r>
              <a:rPr lang="en-US" sz="3000" dirty="0" smtClean="0"/>
              <a:t>A1 : </a:t>
            </a:r>
            <a:r>
              <a:rPr lang="en-US" sz="3000" dirty="0" err="1" smtClean="0"/>
              <a:t>hal</a:t>
            </a:r>
            <a:r>
              <a:rPr lang="en-US" sz="3000" dirty="0" smtClean="0"/>
              <a:t>/</a:t>
            </a:r>
            <a:r>
              <a:rPr lang="en-US" sz="3000" dirty="0" err="1" smtClean="0"/>
              <a:t>keadaan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(</a:t>
            </a:r>
            <a:r>
              <a:rPr lang="en-US" sz="3000" dirty="0" err="1" smtClean="0"/>
              <a:t>positif</a:t>
            </a:r>
            <a:r>
              <a:rPr lang="en-US" sz="3000" dirty="0" smtClean="0"/>
              <a:t>)</a:t>
            </a:r>
          </a:p>
          <a:p>
            <a:pPr>
              <a:buNone/>
            </a:pPr>
            <a:r>
              <a:rPr lang="en-US" sz="3000" dirty="0" smtClean="0"/>
              <a:t>A2 : </a:t>
            </a:r>
            <a:r>
              <a:rPr lang="en-US" sz="3000" dirty="0" err="1" smtClean="0"/>
              <a:t>hal</a:t>
            </a:r>
            <a:r>
              <a:rPr lang="en-US" sz="3000" dirty="0" smtClean="0"/>
              <a:t>/</a:t>
            </a:r>
            <a:r>
              <a:rPr lang="en-US" sz="3000" dirty="0" err="1" smtClean="0"/>
              <a:t>keadaan</a:t>
            </a:r>
            <a:r>
              <a:rPr lang="en-US" sz="3000" dirty="0" smtClean="0"/>
              <a:t> </a:t>
            </a:r>
            <a:r>
              <a:rPr lang="en-US" sz="3000" dirty="0" err="1" smtClean="0"/>
              <a:t>kedua</a:t>
            </a:r>
            <a:r>
              <a:rPr lang="en-US" sz="3000" dirty="0" smtClean="0"/>
              <a:t> (</a:t>
            </a:r>
            <a:r>
              <a:rPr lang="en-US" sz="3000" dirty="0" err="1" smtClean="0"/>
              <a:t>negatif</a:t>
            </a:r>
            <a:r>
              <a:rPr lang="en-US" sz="3000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Contoh</a:t>
            </a:r>
            <a:r>
              <a:rPr lang="en-US" sz="5400" dirty="0" smtClean="0"/>
              <a:t> </a:t>
            </a:r>
            <a:r>
              <a:rPr lang="zh-CN" altLang="en-US" sz="5400" dirty="0" smtClean="0"/>
              <a:t>例 如 </a:t>
            </a:r>
            <a:r>
              <a:rPr lang="en-US" altLang="zh-CN" sz="5400" dirty="0" err="1" smtClean="0"/>
              <a:t>lì</a:t>
            </a:r>
            <a:r>
              <a:rPr lang="en-US" altLang="zh-CN" sz="5400" dirty="0" smtClean="0"/>
              <a:t> </a:t>
            </a:r>
            <a:r>
              <a:rPr lang="en-US" altLang="zh-CN" sz="5400" dirty="0" err="1" smtClean="0"/>
              <a:t>rú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864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000" b="1" dirty="0" err="1" smtClean="0">
                <a:solidFill>
                  <a:srgbClr val="C00000"/>
                </a:solidFill>
              </a:rPr>
              <a:t>Meskipun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sudah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>
                <a:solidFill>
                  <a:srgbClr val="7030A0"/>
                </a:solidFill>
              </a:rPr>
              <a:t>siap</a:t>
            </a:r>
            <a:r>
              <a:rPr lang="en-US" altLang="zh-CN" sz="3000" dirty="0" smtClean="0"/>
              <a:t>, 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masih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sedikit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>
                <a:solidFill>
                  <a:srgbClr val="7030A0"/>
                </a:solidFill>
              </a:rPr>
              <a:t>gugup</a:t>
            </a:r>
            <a:r>
              <a:rPr lang="en-US" altLang="zh-CN" sz="3000" dirty="0" smtClean="0"/>
              <a:t>.</a:t>
            </a:r>
          </a:p>
          <a:p>
            <a:pPr marL="514350" indent="-514350">
              <a:buNone/>
            </a:pPr>
            <a:r>
              <a:rPr lang="en-US" altLang="zh-CN" sz="3000" dirty="0" smtClean="0"/>
              <a:t>	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她 </a:t>
            </a:r>
            <a:r>
              <a:rPr lang="zh-CN" altLang="en-US" sz="3000" dirty="0" smtClean="0">
                <a:solidFill>
                  <a:srgbClr val="7030A0"/>
                </a:solidFill>
              </a:rPr>
              <a:t>准备</a:t>
            </a:r>
            <a:r>
              <a:rPr lang="zh-CN" altLang="en-US" sz="3000" dirty="0" smtClean="0"/>
              <a:t> 得 很 好，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还是 有点 </a:t>
            </a:r>
            <a:r>
              <a:rPr lang="zh-CN" altLang="en-US" sz="3000" dirty="0" smtClean="0">
                <a:solidFill>
                  <a:srgbClr val="7030A0"/>
                </a:solidFill>
              </a:rPr>
              <a:t>紧张</a:t>
            </a:r>
            <a:r>
              <a:rPr lang="zh-CN" altLang="en-US" sz="3000" dirty="0" smtClean="0"/>
              <a:t> 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en-US" sz="3000" b="1" dirty="0" err="1" smtClean="0">
                <a:solidFill>
                  <a:srgbClr val="C00000"/>
                </a:solidFill>
              </a:rPr>
              <a:t>su</a:t>
            </a:r>
            <a:r>
              <a:rPr lang="id-ID" sz="3000" b="1" dirty="0" smtClean="0">
                <a:solidFill>
                  <a:srgbClr val="C00000"/>
                </a:solidFill>
              </a:rPr>
              <a:t>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tā </a:t>
            </a:r>
            <a:r>
              <a:rPr lang="id-ID" sz="3000" dirty="0" smtClean="0">
                <a:solidFill>
                  <a:srgbClr val="7030A0"/>
                </a:solidFill>
              </a:rPr>
              <a:t>zhǔn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bèi </a:t>
            </a:r>
            <a:r>
              <a:rPr lang="id-ID" sz="3000" dirty="0" smtClean="0"/>
              <a:t>de hěn hǎo,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hái</a:t>
            </a:r>
            <a:r>
              <a:rPr lang="en-US" sz="3000" dirty="0" smtClean="0"/>
              <a:t> </a:t>
            </a:r>
            <a:r>
              <a:rPr lang="id-ID" sz="3000" dirty="0" smtClean="0"/>
              <a:t>shì yǒu</a:t>
            </a:r>
            <a:r>
              <a:rPr lang="en-US" sz="3000" dirty="0" smtClean="0"/>
              <a:t> </a:t>
            </a:r>
            <a:r>
              <a:rPr lang="id-ID" sz="3000" dirty="0" smtClean="0"/>
              <a:t>diǎn </a:t>
            </a:r>
            <a:r>
              <a:rPr lang="id-ID" sz="3000" dirty="0" smtClean="0">
                <a:solidFill>
                  <a:srgbClr val="7030A0"/>
                </a:solidFill>
              </a:rPr>
              <a:t>jǐn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zhāng</a:t>
            </a:r>
            <a:r>
              <a:rPr lang="id-ID" sz="3000" dirty="0" smtClean="0"/>
              <a:t>.</a:t>
            </a:r>
            <a:endParaRPr lang="en-US" sz="3000" dirty="0" smtClean="0"/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000" b="1" dirty="0" err="1" smtClean="0">
                <a:solidFill>
                  <a:srgbClr val="C00000"/>
                </a:solidFill>
              </a:rPr>
              <a:t>Meskipun</a:t>
            </a:r>
            <a:r>
              <a:rPr lang="en-US" sz="3000" dirty="0" smtClean="0"/>
              <a:t> </a:t>
            </a:r>
            <a:r>
              <a:rPr lang="en-US" sz="3000" dirty="0" err="1" smtClean="0"/>
              <a:t>dia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ganteng</a:t>
            </a:r>
            <a:r>
              <a:rPr lang="en-US" sz="3000" dirty="0" smtClean="0"/>
              <a:t>, </a:t>
            </a:r>
            <a:r>
              <a:rPr lang="en-US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sz="3000" dirty="0" smtClean="0"/>
              <a:t> </a:t>
            </a:r>
            <a:r>
              <a:rPr lang="en-US" sz="3000" dirty="0" err="1" smtClean="0"/>
              <a:t>dia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tidak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berbicara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Mandarin.</a:t>
            </a:r>
          </a:p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他 很 </a:t>
            </a:r>
            <a:r>
              <a:rPr lang="zh-CN" altLang="en-US" sz="3000" dirty="0" smtClean="0">
                <a:solidFill>
                  <a:srgbClr val="7030A0"/>
                </a:solidFill>
              </a:rPr>
              <a:t>帅</a:t>
            </a:r>
            <a:r>
              <a:rPr lang="zh-CN" altLang="en-US" sz="3000" dirty="0" smtClean="0"/>
              <a:t>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</a:t>
            </a:r>
            <a:r>
              <a:rPr lang="zh-CN" altLang="en-US" sz="3000" dirty="0" smtClean="0">
                <a:solidFill>
                  <a:srgbClr val="7030A0"/>
                </a:solidFill>
              </a:rPr>
              <a:t>不 会</a:t>
            </a:r>
            <a:r>
              <a:rPr lang="zh-CN" altLang="en-US" sz="3000" dirty="0" smtClean="0"/>
              <a:t> 说 汉 语。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en-US" sz="3000" b="1" dirty="0" smtClean="0">
                <a:solidFill>
                  <a:srgbClr val="C00000"/>
                </a:solidFill>
              </a:rPr>
              <a:t>s</a:t>
            </a:r>
            <a:r>
              <a:rPr lang="id-ID" sz="3000" b="1" dirty="0" smtClean="0">
                <a:solidFill>
                  <a:srgbClr val="C00000"/>
                </a:solidFill>
              </a:rPr>
              <a:t>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tā hěn </a:t>
            </a:r>
            <a:r>
              <a:rPr lang="id-ID" sz="3000" dirty="0" smtClean="0">
                <a:solidFill>
                  <a:srgbClr val="7030A0"/>
                </a:solidFill>
              </a:rPr>
              <a:t>shuài</a:t>
            </a:r>
            <a:r>
              <a:rPr lang="id-ID" sz="3000" dirty="0" smtClean="0"/>
              <a:t>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bù huì </a:t>
            </a:r>
            <a:r>
              <a:rPr lang="id-ID" sz="3000" dirty="0" smtClean="0"/>
              <a:t>shuō hàn</a:t>
            </a:r>
            <a:r>
              <a:rPr lang="en-US" sz="3000" dirty="0" smtClean="0"/>
              <a:t> </a:t>
            </a:r>
            <a:r>
              <a:rPr lang="id-ID" sz="3000" dirty="0" smtClean="0"/>
              <a:t>yǔ.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500" b="1" dirty="0" err="1" smtClean="0">
                <a:solidFill>
                  <a:srgbClr val="C00000"/>
                </a:solidFill>
              </a:rPr>
              <a:t>Meskipun</a:t>
            </a:r>
            <a:r>
              <a:rPr lang="en-US" sz="3500" dirty="0" smtClean="0"/>
              <a:t> </a:t>
            </a: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>
                <a:solidFill>
                  <a:srgbClr val="7030A0"/>
                </a:solidFill>
              </a:rPr>
              <a:t>makan</a:t>
            </a:r>
            <a:r>
              <a:rPr lang="en-US" sz="3500" dirty="0" smtClean="0">
                <a:solidFill>
                  <a:srgbClr val="7030A0"/>
                </a:solidFill>
              </a:rPr>
              <a:t> </a:t>
            </a:r>
            <a:r>
              <a:rPr lang="en-US" sz="3500" dirty="0" err="1" smtClean="0">
                <a:solidFill>
                  <a:srgbClr val="7030A0"/>
                </a:solidFill>
              </a:rPr>
              <a:t>banyak</a:t>
            </a:r>
            <a:r>
              <a:rPr lang="en-US" sz="3500" dirty="0" smtClean="0"/>
              <a:t>, </a:t>
            </a:r>
            <a:r>
              <a:rPr lang="en-US" sz="3500" b="1" dirty="0" err="1" smtClean="0">
                <a:solidFill>
                  <a:srgbClr val="C00000"/>
                </a:solidFill>
              </a:rPr>
              <a:t>tetapi</a:t>
            </a:r>
            <a:r>
              <a:rPr lang="en-US" sz="3500" dirty="0" smtClean="0"/>
              <a:t> </a:t>
            </a: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sangat</a:t>
            </a:r>
            <a:r>
              <a:rPr lang="en-US" sz="3500" dirty="0" smtClean="0"/>
              <a:t> </a:t>
            </a:r>
            <a:r>
              <a:rPr lang="en-US" sz="3500" dirty="0" err="1" smtClean="0">
                <a:solidFill>
                  <a:srgbClr val="7030A0"/>
                </a:solidFill>
              </a:rPr>
              <a:t>kurus</a:t>
            </a:r>
            <a:r>
              <a:rPr lang="en-US" sz="3500" dirty="0" smtClean="0">
                <a:solidFill>
                  <a:srgbClr val="7030A0"/>
                </a:solidFill>
              </a:rPr>
              <a:t>.</a:t>
            </a:r>
          </a:p>
          <a:p>
            <a:pPr marL="723900" indent="0">
              <a:buNone/>
            </a:pPr>
            <a:r>
              <a:rPr lang="zh-CN" altLang="en-US" sz="3500" b="1" dirty="0" smtClean="0"/>
              <a:t>我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500" dirty="0" smtClean="0"/>
              <a:t> </a:t>
            </a:r>
            <a:r>
              <a:rPr lang="zh-CN" altLang="en-US" sz="3500" dirty="0" smtClean="0">
                <a:solidFill>
                  <a:srgbClr val="7030A0"/>
                </a:solidFill>
              </a:rPr>
              <a:t>吃 得 多</a:t>
            </a:r>
            <a:r>
              <a:rPr lang="zh-CN" altLang="en-US" sz="3500" dirty="0" smtClean="0"/>
              <a:t>，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500" dirty="0" smtClean="0"/>
              <a:t> 很 </a:t>
            </a:r>
            <a:r>
              <a:rPr lang="zh-CN" altLang="en-US" sz="3500" dirty="0" smtClean="0">
                <a:solidFill>
                  <a:srgbClr val="7030A0"/>
                </a:solidFill>
              </a:rPr>
              <a:t>瘦</a:t>
            </a:r>
            <a:r>
              <a:rPr lang="zh-CN" altLang="en-US" sz="3500" dirty="0" smtClean="0"/>
              <a:t>。</a:t>
            </a:r>
            <a:endParaRPr lang="en-US" altLang="zh-CN" sz="3500" dirty="0" smtClean="0"/>
          </a:p>
          <a:p>
            <a:pPr marL="723900" indent="0">
              <a:buNone/>
            </a:pPr>
            <a:r>
              <a:rPr lang="en-US" sz="3500" dirty="0" err="1" smtClean="0"/>
              <a:t>w</a:t>
            </a:r>
            <a:r>
              <a:rPr lang="en-US" sz="3500" dirty="0" err="1" smtClean="0"/>
              <a:t>ǒ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suī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rán</a:t>
            </a:r>
            <a:r>
              <a:rPr lang="id-ID" sz="3500" dirty="0" smtClean="0"/>
              <a:t> </a:t>
            </a:r>
            <a:r>
              <a:rPr lang="id-ID" sz="3500" dirty="0" smtClean="0">
                <a:solidFill>
                  <a:srgbClr val="7030A0"/>
                </a:solidFill>
              </a:rPr>
              <a:t>chī</a:t>
            </a:r>
            <a:r>
              <a:rPr lang="en-US" sz="3500" dirty="0" smtClean="0">
                <a:solidFill>
                  <a:srgbClr val="7030A0"/>
                </a:solidFill>
              </a:rPr>
              <a:t> </a:t>
            </a:r>
            <a:r>
              <a:rPr lang="id-ID" sz="3500" dirty="0" smtClean="0">
                <a:solidFill>
                  <a:srgbClr val="7030A0"/>
                </a:solidFill>
              </a:rPr>
              <a:t>dé</a:t>
            </a:r>
            <a:r>
              <a:rPr lang="en-US" sz="3500" dirty="0" smtClean="0">
                <a:solidFill>
                  <a:srgbClr val="7030A0"/>
                </a:solidFill>
              </a:rPr>
              <a:t> </a:t>
            </a:r>
            <a:r>
              <a:rPr lang="id-ID" sz="3500" dirty="0" smtClean="0">
                <a:solidFill>
                  <a:srgbClr val="7030A0"/>
                </a:solidFill>
              </a:rPr>
              <a:t>duō</a:t>
            </a:r>
            <a:r>
              <a:rPr lang="id-ID" sz="3500" dirty="0" smtClean="0"/>
              <a:t>, </a:t>
            </a:r>
            <a:r>
              <a:rPr lang="id-ID" sz="3500" b="1" dirty="0" smtClean="0">
                <a:solidFill>
                  <a:srgbClr val="C00000"/>
                </a:solidFill>
              </a:rPr>
              <a:t>dàn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shì</a:t>
            </a:r>
            <a:r>
              <a:rPr lang="id-ID" sz="3500" dirty="0" smtClean="0"/>
              <a:t> hěn</a:t>
            </a:r>
            <a:r>
              <a:rPr lang="en-US" sz="3500" dirty="0" smtClean="0"/>
              <a:t> </a:t>
            </a:r>
            <a:r>
              <a:rPr lang="id-ID" sz="3500" dirty="0" smtClean="0">
                <a:solidFill>
                  <a:srgbClr val="7030A0"/>
                </a:solidFill>
              </a:rPr>
              <a:t>shòu</a:t>
            </a:r>
            <a:r>
              <a:rPr lang="id-ID" sz="3500" dirty="0" smtClean="0"/>
              <a:t>.</a:t>
            </a:r>
          </a:p>
          <a:p>
            <a:pPr marL="742950" indent="-742950">
              <a:buNone/>
            </a:pPr>
            <a:endParaRPr lang="en-US" sz="35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altLang="zh-CN" sz="3500" b="1" dirty="0" err="1" smtClean="0">
                <a:solidFill>
                  <a:srgbClr val="C00000"/>
                </a:solidFill>
              </a:rPr>
              <a:t>Meskipun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500" dirty="0" err="1" smtClean="0"/>
              <a:t>dia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ingin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,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tetap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.</a:t>
            </a:r>
          </a:p>
          <a:p>
            <a:pPr marL="742950" indent="-19050">
              <a:buNone/>
            </a:pPr>
            <a:r>
              <a:rPr lang="zh-CN" altLang="en-US" sz="3500" dirty="0" smtClean="0"/>
              <a:t>他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 虽</a:t>
            </a:r>
            <a:r>
              <a:rPr lang="zh-CN" altLang="en-US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然</a:t>
            </a:r>
            <a:r>
              <a:rPr lang="zh-CN" altLang="en-US" sz="3500" dirty="0" smtClean="0"/>
              <a:t> 不 想 去 ，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500" dirty="0" smtClean="0"/>
              <a:t> 还 是 去 了 。</a:t>
            </a:r>
            <a:endParaRPr lang="en-US" altLang="zh-CN" sz="3500" dirty="0" smtClean="0"/>
          </a:p>
          <a:p>
            <a:pPr marL="742950" indent="-19050">
              <a:buNone/>
            </a:pPr>
            <a:r>
              <a:rPr lang="en-US" sz="3500" dirty="0" smtClean="0"/>
              <a:t>t</a:t>
            </a:r>
            <a:r>
              <a:rPr lang="id-ID" sz="3500" dirty="0" smtClean="0"/>
              <a:t>ā</a:t>
            </a:r>
            <a:r>
              <a:rPr lang="id-ID" sz="3500" b="1" dirty="0" smtClean="0">
                <a:solidFill>
                  <a:srgbClr val="C00000"/>
                </a:solidFill>
              </a:rPr>
              <a:t> suī</a:t>
            </a:r>
            <a:r>
              <a:rPr lang="en-US" sz="3500" dirty="0" smtClean="0"/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rán</a:t>
            </a:r>
            <a:r>
              <a:rPr lang="id-ID" sz="3500" dirty="0" smtClean="0"/>
              <a:t> bù xiǎng qù, </a:t>
            </a:r>
            <a:r>
              <a:rPr lang="id-ID" sz="3500" b="1" dirty="0" smtClean="0">
                <a:solidFill>
                  <a:srgbClr val="C00000"/>
                </a:solidFill>
              </a:rPr>
              <a:t>dàn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shì</a:t>
            </a:r>
            <a:r>
              <a:rPr lang="id-ID" sz="3500" dirty="0" smtClean="0"/>
              <a:t> hái</a:t>
            </a:r>
            <a:r>
              <a:rPr lang="en-US" sz="3500" dirty="0" smtClean="0"/>
              <a:t> </a:t>
            </a:r>
            <a:r>
              <a:rPr lang="id-ID" sz="3500" dirty="0" smtClean="0"/>
              <a:t>shì qù le.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Rusia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besar</a:t>
            </a:r>
            <a:r>
              <a:rPr lang="en-US" sz="3000" dirty="0" smtClean="0"/>
              <a:t>, </a:t>
            </a:r>
            <a:r>
              <a:rPr lang="en-US" sz="3000" b="1" dirty="0" err="1" smtClean="0">
                <a:solidFill>
                  <a:srgbClr val="C00000"/>
                </a:solidFill>
              </a:rPr>
              <a:t>tapi</a:t>
            </a:r>
            <a:r>
              <a:rPr lang="en-US" sz="3000" dirty="0" smtClean="0"/>
              <a:t> </a:t>
            </a:r>
            <a:r>
              <a:rPr lang="en-US" sz="3000" dirty="0" err="1" smtClean="0"/>
              <a:t>populasinya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kecil</a:t>
            </a:r>
            <a:r>
              <a:rPr lang="en-US" sz="3000" dirty="0" smtClean="0"/>
              <a:t>.</a:t>
            </a:r>
          </a:p>
          <a:p>
            <a:pPr marL="273050" indent="450850">
              <a:buNone/>
            </a:pP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</a:t>
            </a:r>
            <a:r>
              <a:rPr lang="zh-CN" altLang="en-US" sz="3000" dirty="0" smtClean="0">
                <a:solidFill>
                  <a:srgbClr val="7030A0"/>
                </a:solidFill>
              </a:rPr>
              <a:t>俄 罗 斯</a:t>
            </a:r>
            <a:r>
              <a:rPr lang="zh-CN" altLang="en-US" sz="3000" dirty="0" smtClean="0"/>
              <a:t> 很 大，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人 口 很 </a:t>
            </a:r>
            <a:r>
              <a:rPr lang="zh-CN" altLang="en-US" sz="3000" dirty="0" smtClean="0">
                <a:solidFill>
                  <a:srgbClr val="7030A0"/>
                </a:solidFill>
              </a:rPr>
              <a:t>少</a:t>
            </a:r>
            <a:r>
              <a:rPr lang="zh-CN" altLang="en-US" sz="3000" dirty="0" smtClean="0"/>
              <a:t>。 </a:t>
            </a:r>
            <a:endParaRPr lang="en-US" sz="3000" dirty="0" smtClean="0"/>
          </a:p>
          <a:p>
            <a:pPr marL="723900" indent="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s</a:t>
            </a:r>
            <a:r>
              <a:rPr lang="id-ID" sz="3000" b="1" dirty="0" smtClean="0">
                <a:solidFill>
                  <a:srgbClr val="C00000"/>
                </a:solidFill>
              </a:rPr>
              <a:t>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é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luó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sī</a:t>
            </a:r>
            <a:r>
              <a:rPr lang="id-ID" sz="3000" dirty="0" smtClean="0"/>
              <a:t> hěn</a:t>
            </a:r>
            <a:r>
              <a:rPr lang="en-US" sz="3000" dirty="0" smtClean="0"/>
              <a:t> </a:t>
            </a:r>
            <a:r>
              <a:rPr lang="id-ID" sz="3000" dirty="0" smtClean="0"/>
              <a:t>dà,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rén</a:t>
            </a:r>
            <a:r>
              <a:rPr lang="en-US" sz="3000" dirty="0" smtClean="0"/>
              <a:t> </a:t>
            </a:r>
            <a:r>
              <a:rPr lang="id-ID" sz="3000" dirty="0" smtClean="0"/>
              <a:t>kǒu hěn</a:t>
            </a:r>
            <a:r>
              <a:rPr lang="en-US" sz="3000" dirty="0" smtClean="0"/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shǎo</a:t>
            </a:r>
            <a:r>
              <a:rPr lang="id-ID" sz="3000" dirty="0" smtClean="0"/>
              <a:t>.</a:t>
            </a:r>
            <a:endParaRPr lang="en-US" sz="3000" dirty="0" smtClean="0"/>
          </a:p>
          <a:p>
            <a:pPr marL="723900" indent="0">
              <a:buNone/>
            </a:pPr>
            <a:endParaRPr lang="en-US" sz="3000" dirty="0" smtClean="0"/>
          </a:p>
          <a:p>
            <a:pPr marL="723900" indent="-723900">
              <a:buFont typeface="+mj-lt"/>
              <a:buAutoNum type="arabicPeriod" startAt="6"/>
            </a:pPr>
            <a:r>
              <a:rPr lang="en-US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cuaca</a:t>
            </a:r>
            <a:r>
              <a:rPr lang="en-US" sz="3000" dirty="0" smtClean="0"/>
              <a:t> </a:t>
            </a:r>
            <a:r>
              <a:rPr lang="en-US" sz="3000" dirty="0" err="1" smtClean="0"/>
              <a:t>buruk</a:t>
            </a:r>
            <a:r>
              <a:rPr lang="en-US" sz="3000" dirty="0" smtClean="0"/>
              <a:t>, </a:t>
            </a:r>
            <a:r>
              <a:rPr lang="en-US" sz="3000" b="1" dirty="0" err="1" smtClean="0">
                <a:solidFill>
                  <a:srgbClr val="C00000"/>
                </a:solidFill>
              </a:rPr>
              <a:t>tapi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suasana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</a:rPr>
              <a:t>hati</a:t>
            </a:r>
            <a:r>
              <a:rPr lang="en-US" sz="3000" dirty="0" smtClean="0">
                <a:solidFill>
                  <a:srgbClr val="7030A0"/>
                </a:solidFill>
              </a:rPr>
              <a:t> (mood)</a:t>
            </a:r>
            <a:r>
              <a:rPr lang="en-US" sz="3000" dirty="0" smtClean="0"/>
              <a:t> </a:t>
            </a: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.</a:t>
            </a:r>
          </a:p>
          <a:p>
            <a:pPr marL="723900" indent="-723900">
              <a:buNone/>
            </a:pPr>
            <a:r>
              <a:rPr lang="en-US" altLang="zh-CN" sz="3000" dirty="0" smtClean="0"/>
              <a:t>	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</a:t>
            </a:r>
            <a:r>
              <a:rPr lang="zh-CN" altLang="en-US" sz="3000" dirty="0" smtClean="0">
                <a:solidFill>
                  <a:srgbClr val="7030A0"/>
                </a:solidFill>
              </a:rPr>
              <a:t>天 气 </a:t>
            </a:r>
            <a:r>
              <a:rPr lang="zh-CN" altLang="en-US" sz="3000" dirty="0" smtClean="0"/>
              <a:t>不 好，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我 的 </a:t>
            </a:r>
            <a:r>
              <a:rPr lang="zh-CN" altLang="en-US" sz="3000" dirty="0" smtClean="0">
                <a:solidFill>
                  <a:srgbClr val="7030A0"/>
                </a:solidFill>
              </a:rPr>
              <a:t>心 情</a:t>
            </a:r>
            <a:r>
              <a:rPr lang="zh-CN" altLang="en-US" sz="3000" dirty="0" smtClean="0"/>
              <a:t> 很 好</a:t>
            </a:r>
            <a:endParaRPr lang="en-US" altLang="zh-CN" sz="3000" dirty="0" smtClean="0"/>
          </a:p>
          <a:p>
            <a:pPr marL="723900" indent="-723900">
              <a:buNone/>
            </a:pPr>
            <a:r>
              <a:rPr lang="en-US" sz="3000" dirty="0" smtClean="0"/>
              <a:t>	</a:t>
            </a:r>
            <a:r>
              <a:rPr lang="id-ID" sz="3000" b="1" dirty="0" smtClean="0">
                <a:solidFill>
                  <a:srgbClr val="C00000"/>
                </a:solidFill>
              </a:rPr>
              <a:t>suī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tiān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qì </a:t>
            </a:r>
            <a:r>
              <a:rPr lang="id-ID" sz="3000" dirty="0" smtClean="0"/>
              <a:t>bù</a:t>
            </a:r>
            <a:r>
              <a:rPr lang="en-US" sz="3000" dirty="0" smtClean="0"/>
              <a:t> </a:t>
            </a:r>
            <a:r>
              <a:rPr lang="id-ID" sz="3000" dirty="0" smtClean="0"/>
              <a:t>hǎo,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wǒ</a:t>
            </a:r>
            <a:r>
              <a:rPr lang="en-US" sz="3000" dirty="0" smtClean="0"/>
              <a:t> </a:t>
            </a:r>
            <a:r>
              <a:rPr lang="id-ID" sz="3000" dirty="0" smtClean="0"/>
              <a:t>de</a:t>
            </a:r>
            <a:r>
              <a:rPr lang="en-US" sz="3000" dirty="0" smtClean="0"/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xīn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qíng </a:t>
            </a:r>
            <a:r>
              <a:rPr lang="id-ID" sz="3000" dirty="0" smtClean="0"/>
              <a:t>hěn</a:t>
            </a:r>
            <a:r>
              <a:rPr lang="en-US" sz="3000" dirty="0" smtClean="0"/>
              <a:t> </a:t>
            </a:r>
            <a:r>
              <a:rPr lang="id-ID" sz="3000" dirty="0" smtClean="0"/>
              <a:t>hǎo.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altLang="zh-CN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adik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perempuan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sangat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>
                <a:solidFill>
                  <a:srgbClr val="7030A0"/>
                </a:solidFill>
              </a:rPr>
              <a:t>gemuk</a:t>
            </a:r>
            <a:r>
              <a:rPr lang="en-US" altLang="zh-CN" sz="3000" dirty="0" smtClean="0"/>
              <a:t>, 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sangat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>
                <a:solidFill>
                  <a:srgbClr val="7030A0"/>
                </a:solidFill>
              </a:rPr>
              <a:t>lincah</a:t>
            </a:r>
            <a:r>
              <a:rPr lang="en-US" altLang="zh-CN" sz="3000" dirty="0" smtClean="0">
                <a:solidFill>
                  <a:srgbClr val="7030A0"/>
                </a:solidFill>
              </a:rPr>
              <a:t>/</a:t>
            </a:r>
            <a:r>
              <a:rPr lang="en-US" altLang="zh-CN" sz="3000" dirty="0" err="1" smtClean="0">
                <a:solidFill>
                  <a:srgbClr val="7030A0"/>
                </a:solidFill>
              </a:rPr>
              <a:t>fleksibel</a:t>
            </a:r>
            <a:r>
              <a:rPr lang="en-US" altLang="zh-CN" sz="3000" dirty="0" smtClean="0"/>
              <a:t>.</a:t>
            </a:r>
          </a:p>
          <a:p>
            <a:pPr marL="514350" indent="-514350">
              <a:buNone/>
            </a:pPr>
            <a:r>
              <a:rPr lang="en-US" altLang="zh-CN" sz="3000" dirty="0" smtClean="0"/>
              <a:t>	</a:t>
            </a:r>
            <a:r>
              <a:rPr lang="zh-CN" altLang="en-US" sz="3000" dirty="0" smtClean="0"/>
              <a:t>我 妹 妹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很 </a:t>
            </a:r>
            <a:r>
              <a:rPr lang="zh-CN" altLang="en-US" sz="3000" dirty="0" smtClean="0">
                <a:solidFill>
                  <a:srgbClr val="7030A0"/>
                </a:solidFill>
              </a:rPr>
              <a:t>胖</a:t>
            </a:r>
            <a:r>
              <a:rPr lang="zh-CN" altLang="en-US" sz="3000" dirty="0" smtClean="0"/>
              <a:t> 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很 </a:t>
            </a:r>
            <a:r>
              <a:rPr lang="zh-CN" altLang="en-US" sz="3000" dirty="0" smtClean="0">
                <a:solidFill>
                  <a:srgbClr val="7030A0"/>
                </a:solidFill>
              </a:rPr>
              <a:t>灵 活</a:t>
            </a:r>
            <a:r>
              <a:rPr lang="zh-CN" altLang="en-US" sz="3000" dirty="0" smtClean="0"/>
              <a:t> 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w</a:t>
            </a:r>
            <a:r>
              <a:rPr lang="id-ID" sz="3000" dirty="0" smtClean="0"/>
              <a:t>ǒ mèi</a:t>
            </a:r>
            <a:r>
              <a:rPr lang="en-US" sz="3000" dirty="0" smtClean="0"/>
              <a:t> </a:t>
            </a:r>
            <a:r>
              <a:rPr lang="id-ID" sz="3000" dirty="0" smtClean="0"/>
              <a:t>mei </a:t>
            </a:r>
            <a:r>
              <a:rPr lang="id-ID" sz="3000" b="1" dirty="0" smtClean="0">
                <a:solidFill>
                  <a:srgbClr val="C00000"/>
                </a:solidFill>
              </a:rPr>
              <a:t>suī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hěn </a:t>
            </a:r>
            <a:r>
              <a:rPr lang="id-ID" sz="3000" dirty="0" smtClean="0">
                <a:solidFill>
                  <a:srgbClr val="7030A0"/>
                </a:solidFill>
              </a:rPr>
              <a:t>pàng</a:t>
            </a:r>
            <a:r>
              <a:rPr lang="id-ID" sz="3000" dirty="0" smtClean="0"/>
              <a:t>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hěn </a:t>
            </a:r>
            <a:r>
              <a:rPr lang="id-ID" sz="3000" dirty="0" smtClean="0">
                <a:solidFill>
                  <a:srgbClr val="7030A0"/>
                </a:solidFill>
              </a:rPr>
              <a:t>líng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huó.</a:t>
            </a:r>
            <a:endParaRPr lang="en-US" sz="3000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000" b="1" dirty="0" err="1" smtClean="0">
                <a:solidFill>
                  <a:srgbClr val="C00000"/>
                </a:solidFill>
              </a:rPr>
              <a:t>Walaupun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baju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ini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sedikit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>
                <a:solidFill>
                  <a:srgbClr val="7030A0"/>
                </a:solidFill>
              </a:rPr>
              <a:t>mahal</a:t>
            </a:r>
            <a:r>
              <a:rPr lang="en-US" altLang="zh-CN" sz="3000" dirty="0" smtClean="0">
                <a:solidFill>
                  <a:srgbClr val="7030A0"/>
                </a:solidFill>
              </a:rPr>
              <a:t>,</a:t>
            </a:r>
            <a:r>
              <a:rPr lang="en-US" altLang="zh-CN" sz="3000" dirty="0" smtClean="0"/>
              <a:t> 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>
                <a:solidFill>
                  <a:srgbClr val="7030A0"/>
                </a:solidFill>
              </a:rPr>
              <a:t>kualitas</a:t>
            </a:r>
            <a:r>
              <a:rPr lang="en-US" altLang="zh-CN" sz="3000" dirty="0" err="1" smtClean="0"/>
              <a:t>nya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sangat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bagus</a:t>
            </a:r>
            <a:r>
              <a:rPr lang="en-US" altLang="zh-CN" sz="3000" dirty="0" smtClean="0"/>
              <a:t>.</a:t>
            </a:r>
          </a:p>
          <a:p>
            <a:pPr marL="514350" indent="-514350">
              <a:buNone/>
            </a:pPr>
            <a:r>
              <a:rPr lang="en-US" altLang="zh-CN" sz="3000" dirty="0" smtClean="0"/>
              <a:t>	</a:t>
            </a:r>
            <a:r>
              <a:rPr lang="zh-CN" altLang="en-US" sz="3000" dirty="0" smtClean="0"/>
              <a:t>这 件 衣 服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虽 然</a:t>
            </a:r>
            <a:r>
              <a:rPr lang="zh-CN" altLang="en-US" sz="3000" dirty="0" smtClean="0"/>
              <a:t> 有点 </a:t>
            </a:r>
            <a:r>
              <a:rPr lang="zh-CN" altLang="en-US" sz="3000" dirty="0" smtClean="0">
                <a:solidFill>
                  <a:srgbClr val="7030A0"/>
                </a:solidFill>
              </a:rPr>
              <a:t>贵</a:t>
            </a:r>
            <a:r>
              <a:rPr lang="zh-CN" altLang="en-US" sz="3000" dirty="0" smtClean="0"/>
              <a:t>，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但 是</a:t>
            </a:r>
            <a:r>
              <a:rPr lang="zh-CN" altLang="en-US" sz="3000" dirty="0" smtClean="0"/>
              <a:t> </a:t>
            </a:r>
            <a:r>
              <a:rPr lang="zh-CN" altLang="en-US" sz="3000" dirty="0" smtClean="0">
                <a:solidFill>
                  <a:srgbClr val="7030A0"/>
                </a:solidFill>
              </a:rPr>
              <a:t>质 量</a:t>
            </a:r>
            <a:r>
              <a:rPr lang="zh-CN" altLang="en-US" sz="3000" dirty="0" smtClean="0"/>
              <a:t> 很 好。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sz="3000" dirty="0" smtClean="0"/>
              <a:t>	z</a:t>
            </a:r>
            <a:r>
              <a:rPr lang="id-ID" sz="3000" dirty="0" smtClean="0"/>
              <a:t>hè jiàn yī</a:t>
            </a:r>
            <a:r>
              <a:rPr lang="en-US" sz="3000" dirty="0" smtClean="0"/>
              <a:t> </a:t>
            </a:r>
            <a:r>
              <a:rPr lang="id-ID" sz="3000" dirty="0" smtClean="0"/>
              <a:t>fu </a:t>
            </a:r>
            <a:r>
              <a:rPr lang="id-ID" sz="3000" b="1" dirty="0" smtClean="0">
                <a:solidFill>
                  <a:srgbClr val="C00000"/>
                </a:solidFill>
              </a:rPr>
              <a:t>suī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rán</a:t>
            </a:r>
            <a:r>
              <a:rPr lang="id-ID" sz="3000" dirty="0" smtClean="0"/>
              <a:t> yǒu</a:t>
            </a:r>
            <a:r>
              <a:rPr lang="en-US" sz="3000" dirty="0" smtClean="0"/>
              <a:t> </a:t>
            </a:r>
            <a:r>
              <a:rPr lang="id-ID" sz="3000" dirty="0" smtClean="0"/>
              <a:t>diǎn </a:t>
            </a:r>
            <a:r>
              <a:rPr lang="id-ID" sz="3000" dirty="0" smtClean="0">
                <a:solidFill>
                  <a:srgbClr val="7030A0"/>
                </a:solidFill>
              </a:rPr>
              <a:t>guì</a:t>
            </a:r>
            <a:r>
              <a:rPr lang="id-ID" sz="3000" dirty="0" smtClean="0"/>
              <a:t>, </a:t>
            </a:r>
            <a:r>
              <a:rPr lang="id-ID" sz="3000" b="1" dirty="0" smtClean="0">
                <a:solidFill>
                  <a:srgbClr val="C00000"/>
                </a:solidFill>
              </a:rPr>
              <a:t>dàn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id-ID" sz="3000" b="1" dirty="0" smtClean="0">
                <a:solidFill>
                  <a:srgbClr val="C00000"/>
                </a:solidFill>
              </a:rPr>
              <a:t>shì</a:t>
            </a:r>
            <a:r>
              <a:rPr lang="id-ID" sz="3000" dirty="0" smtClean="0"/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zhì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id-ID" sz="3000" dirty="0" smtClean="0">
                <a:solidFill>
                  <a:srgbClr val="7030A0"/>
                </a:solidFill>
              </a:rPr>
              <a:t>liàng</a:t>
            </a:r>
            <a:r>
              <a:rPr lang="id-ID" sz="3000" dirty="0" smtClean="0"/>
              <a:t> hěn hǎo.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910</TotalTime>
  <Words>193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Bahasa Mandarin  中文 zhōng wén</vt:lpstr>
      <vt:lpstr>虽 然 suī rán。。。但 是 dàn shì。。。</vt:lpstr>
      <vt:lpstr>Rumus </vt:lpstr>
      <vt:lpstr>Contoh 例 如 lì rú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62</cp:revision>
  <dcterms:created xsi:type="dcterms:W3CDTF">2020-10-13T11:27:36Z</dcterms:created>
  <dcterms:modified xsi:type="dcterms:W3CDTF">2021-11-20T03:19:40Z</dcterms:modified>
</cp:coreProperties>
</file>