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58" r:id="rId4"/>
    <p:sldId id="259" r:id="rId5"/>
    <p:sldId id="260" r:id="rId6"/>
    <p:sldId id="265" r:id="rId7"/>
    <p:sldId id="266" r:id="rId8"/>
    <p:sldId id="262" r:id="rId9"/>
    <p:sldId id="263" r:id="rId10"/>
    <p:sldId id="264" r:id="rId11"/>
    <p:sldId id="267" r:id="rId12"/>
    <p:sldId id="268" r:id="rId13"/>
    <p:sldId id="274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>
        <p:scale>
          <a:sx n="76" d="100"/>
          <a:sy n="76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D4F8-014E-40E5-8068-4358B203EB75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293E-858F-4374-AE08-3F6007624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098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D4F8-014E-40E5-8068-4358B203EB75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293E-858F-4374-AE08-3F6007624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58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D4F8-014E-40E5-8068-4358B203EB75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293E-858F-4374-AE08-3F6007624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178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D4F8-014E-40E5-8068-4358B203EB75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293E-858F-4374-AE08-3F6007624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1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D4F8-014E-40E5-8068-4358B203EB75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293E-858F-4374-AE08-3F6007624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30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D4F8-014E-40E5-8068-4358B203EB75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293E-858F-4374-AE08-3F6007624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937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D4F8-014E-40E5-8068-4358B203EB75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293E-858F-4374-AE08-3F6007624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117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D4F8-014E-40E5-8068-4358B203EB75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293E-858F-4374-AE08-3F6007624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270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D4F8-014E-40E5-8068-4358B203EB75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293E-858F-4374-AE08-3F6007624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5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D4F8-014E-40E5-8068-4358B203EB75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293E-858F-4374-AE08-3F6007624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680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CD4F8-014E-40E5-8068-4358B203EB75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293E-858F-4374-AE08-3F6007624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743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CD4F8-014E-40E5-8068-4358B203EB75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5293E-858F-4374-AE08-3F6007624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508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USED TO AND BE USED TO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LIYAMNAH MUNTE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856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>
                <a:latin typeface="Georgia" panose="02040502050405020303" pitchFamily="18" charset="0"/>
              </a:rPr>
              <a:t>Choose the best answer to fill the gap in each of the </a:t>
            </a:r>
            <a:r>
              <a:rPr lang="en-US" dirty="0" smtClean="0">
                <a:latin typeface="Georgia" panose="02040502050405020303" pitchFamily="18" charset="0"/>
              </a:rPr>
              <a:t>following sentences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180" y="1368563"/>
            <a:ext cx="8856984" cy="252028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Georgia" panose="02040502050405020303" pitchFamily="18" charset="0"/>
              </a:rPr>
              <a:t>When I started to work here I needed a lot of help, but now I </a:t>
            </a:r>
            <a:r>
              <a:rPr lang="en-US" sz="4000" dirty="0" smtClean="0">
                <a:latin typeface="Georgia" panose="02040502050405020303" pitchFamily="18" charset="0"/>
              </a:rPr>
              <a:t>______________ </a:t>
            </a:r>
            <a:r>
              <a:rPr lang="en-US" sz="4000" dirty="0">
                <a:latin typeface="Georgia" panose="02040502050405020303" pitchFamily="18" charset="0"/>
              </a:rPr>
              <a:t>all the work on my own. </a:t>
            </a:r>
            <a:endParaRPr lang="ru-RU" sz="4000" dirty="0">
              <a:latin typeface="Georgia" panose="02040502050405020303" pitchFamily="18" charset="0"/>
            </a:endParaRPr>
          </a:p>
        </p:txBody>
      </p:sp>
      <p:sp>
        <p:nvSpPr>
          <p:cNvPr id="5" name="Багетная рамка 4"/>
          <p:cNvSpPr/>
          <p:nvPr/>
        </p:nvSpPr>
        <p:spPr>
          <a:xfrm>
            <a:off x="2530441" y="3861048"/>
            <a:ext cx="4176464" cy="1008112"/>
          </a:xfrm>
          <a:prstGeom prst="beve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 smtClean="0">
                <a:latin typeface="Georgia" panose="02040502050405020303" pitchFamily="18" charset="0"/>
              </a:rPr>
              <a:t>used to do</a:t>
            </a:r>
            <a:endParaRPr lang="ru-RU" sz="4000" i="1" dirty="0">
              <a:latin typeface="Georgia" panose="02040502050405020303" pitchFamily="18" charset="0"/>
            </a:endParaRPr>
          </a:p>
        </p:txBody>
      </p:sp>
      <p:sp>
        <p:nvSpPr>
          <p:cNvPr id="6" name="Багетная рамка 5"/>
          <p:cNvSpPr/>
          <p:nvPr/>
        </p:nvSpPr>
        <p:spPr>
          <a:xfrm>
            <a:off x="2405415" y="4869160"/>
            <a:ext cx="4426515" cy="1008112"/>
          </a:xfrm>
          <a:prstGeom prst="beve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 smtClean="0">
                <a:latin typeface="Georgia" panose="02040502050405020303" pitchFamily="18" charset="0"/>
              </a:rPr>
              <a:t>get used to doing</a:t>
            </a:r>
            <a:endParaRPr lang="ru-RU" sz="4000" i="1" dirty="0">
              <a:latin typeface="Georgia" panose="02040502050405020303" pitchFamily="18" charset="0"/>
            </a:endParaRPr>
          </a:p>
        </p:txBody>
      </p:sp>
      <p:sp>
        <p:nvSpPr>
          <p:cNvPr id="7" name="Багетная рамка 6"/>
          <p:cNvSpPr/>
          <p:nvPr/>
        </p:nvSpPr>
        <p:spPr>
          <a:xfrm>
            <a:off x="2405415" y="5849888"/>
            <a:ext cx="4426515" cy="1008112"/>
          </a:xfrm>
          <a:prstGeom prst="beve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 smtClean="0">
                <a:latin typeface="Georgia" panose="02040502050405020303" pitchFamily="18" charset="0"/>
              </a:rPr>
              <a:t>am used to doing</a:t>
            </a:r>
            <a:endParaRPr lang="ru-RU" sz="4000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284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6" grpId="0" animBg="1"/>
      <p:bldP spid="7" grpId="0" animBg="1"/>
      <p:bldP spid="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90181" y="1003261"/>
            <a:ext cx="8856984" cy="187220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>
                <a:latin typeface="Georgia" panose="02040502050405020303" pitchFamily="18" charset="0"/>
              </a:rPr>
              <a:t> </a:t>
            </a:r>
            <a:r>
              <a:rPr lang="en-US" sz="4000" dirty="0" smtClean="0">
                <a:latin typeface="Georgia" panose="02040502050405020303" pitchFamily="18" charset="0"/>
              </a:rPr>
              <a:t>He ____________ </a:t>
            </a:r>
            <a:r>
              <a:rPr lang="en-US" sz="4000" dirty="0">
                <a:solidFill>
                  <a:srgbClr val="33363C"/>
                </a:solidFill>
                <a:latin typeface="Georgia" panose="02040502050405020303" pitchFamily="18" charset="0"/>
              </a:rPr>
              <a:t>several books a month but he doesn't have time any more. </a:t>
            </a:r>
            <a:r>
              <a:rPr lang="en-US" sz="3600" dirty="0">
                <a:latin typeface="Georgia" panose="02040502050405020303" pitchFamily="18" charset="0"/>
              </a:rPr>
              <a:t> </a:t>
            </a:r>
            <a:endParaRPr lang="ru-RU" sz="3600" dirty="0">
              <a:latin typeface="Georgia" panose="02040502050405020303" pitchFamily="18" charset="0"/>
            </a:endParaRPr>
          </a:p>
        </p:txBody>
      </p:sp>
      <p:sp>
        <p:nvSpPr>
          <p:cNvPr id="5" name="Багетная рамка 4"/>
          <p:cNvSpPr/>
          <p:nvPr/>
        </p:nvSpPr>
        <p:spPr>
          <a:xfrm>
            <a:off x="1936373" y="2936556"/>
            <a:ext cx="5385934" cy="1008112"/>
          </a:xfrm>
          <a:prstGeom prst="beve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 smtClean="0">
                <a:latin typeface="Georgia" panose="02040502050405020303" pitchFamily="18" charset="0"/>
              </a:rPr>
              <a:t>was used to reading</a:t>
            </a:r>
            <a:endParaRPr lang="ru-RU" sz="4000" i="1" dirty="0">
              <a:latin typeface="Georgia" panose="02040502050405020303" pitchFamily="18" charset="0"/>
            </a:endParaRPr>
          </a:p>
        </p:txBody>
      </p:sp>
      <p:sp>
        <p:nvSpPr>
          <p:cNvPr id="6" name="Багетная рамка 5"/>
          <p:cNvSpPr/>
          <p:nvPr/>
        </p:nvSpPr>
        <p:spPr>
          <a:xfrm>
            <a:off x="2417464" y="4149080"/>
            <a:ext cx="4426515" cy="1008112"/>
          </a:xfrm>
          <a:prstGeom prst="beve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 smtClean="0">
                <a:latin typeface="Georgia" panose="02040502050405020303" pitchFamily="18" charset="0"/>
              </a:rPr>
              <a:t>used to read</a:t>
            </a:r>
            <a:endParaRPr lang="ru-RU" sz="4000" i="1" dirty="0">
              <a:latin typeface="Georgia" panose="02040502050405020303" pitchFamily="18" charset="0"/>
            </a:endParaRPr>
          </a:p>
        </p:txBody>
      </p:sp>
      <p:sp>
        <p:nvSpPr>
          <p:cNvPr id="7" name="Багетная рамка 6"/>
          <p:cNvSpPr/>
          <p:nvPr/>
        </p:nvSpPr>
        <p:spPr>
          <a:xfrm>
            <a:off x="2089885" y="5333350"/>
            <a:ext cx="5078911" cy="1008112"/>
          </a:xfrm>
          <a:prstGeom prst="beve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 smtClean="0">
                <a:latin typeface="Georgia" panose="02040502050405020303" pitchFamily="18" charset="0"/>
              </a:rPr>
              <a:t>got used to reading</a:t>
            </a:r>
            <a:endParaRPr lang="ru-RU" sz="4000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89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6" grpId="1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190181" y="1003261"/>
            <a:ext cx="8856984" cy="19332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>
                <a:latin typeface="Georgia" panose="02040502050405020303" pitchFamily="18" charset="0"/>
              </a:rPr>
              <a:t> We were surprised to see her driving – she </a:t>
            </a:r>
            <a:r>
              <a:rPr lang="en-US" sz="4000" dirty="0" smtClean="0">
                <a:latin typeface="Georgia" panose="02040502050405020303" pitchFamily="18" charset="0"/>
              </a:rPr>
              <a:t>_____________ </a:t>
            </a:r>
            <a:r>
              <a:rPr lang="en-US" sz="4000" dirty="0">
                <a:latin typeface="Georgia" panose="02040502050405020303" pitchFamily="18" charset="0"/>
              </a:rPr>
              <a:t>when we first met her.</a:t>
            </a:r>
            <a:r>
              <a:rPr lang="en-US" sz="3600" dirty="0" smtClean="0">
                <a:latin typeface="Georgia" panose="02040502050405020303" pitchFamily="18" charset="0"/>
              </a:rPr>
              <a:t> </a:t>
            </a:r>
            <a:endParaRPr lang="ru-RU" sz="3600" dirty="0">
              <a:latin typeface="Georgia" panose="02040502050405020303" pitchFamily="18" charset="0"/>
            </a:endParaRPr>
          </a:p>
        </p:txBody>
      </p:sp>
      <p:sp>
        <p:nvSpPr>
          <p:cNvPr id="5" name="Багетная рамка 4"/>
          <p:cNvSpPr/>
          <p:nvPr/>
        </p:nvSpPr>
        <p:spPr>
          <a:xfrm>
            <a:off x="1936373" y="2936556"/>
            <a:ext cx="5385934" cy="1008112"/>
          </a:xfrm>
          <a:prstGeom prst="beve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 smtClean="0">
                <a:latin typeface="Georgia" panose="02040502050405020303" pitchFamily="18" charset="0"/>
              </a:rPr>
              <a:t>didn’t use to drive </a:t>
            </a:r>
            <a:endParaRPr lang="ru-RU" sz="4000" i="1" dirty="0">
              <a:latin typeface="Georgia" panose="02040502050405020303" pitchFamily="18" charset="0"/>
            </a:endParaRPr>
          </a:p>
        </p:txBody>
      </p:sp>
      <p:sp>
        <p:nvSpPr>
          <p:cNvPr id="6" name="Багетная рамка 5"/>
          <p:cNvSpPr/>
          <p:nvPr/>
        </p:nvSpPr>
        <p:spPr>
          <a:xfrm>
            <a:off x="2272873" y="4149080"/>
            <a:ext cx="4751332" cy="1008112"/>
          </a:xfrm>
          <a:prstGeom prst="beve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 smtClean="0">
                <a:latin typeface="Georgia" panose="02040502050405020303" pitchFamily="18" charset="0"/>
              </a:rPr>
              <a:t>got used to driving</a:t>
            </a:r>
            <a:endParaRPr lang="ru-RU" sz="4000" i="1" dirty="0">
              <a:latin typeface="Georgia" panose="02040502050405020303" pitchFamily="18" charset="0"/>
            </a:endParaRPr>
          </a:p>
        </p:txBody>
      </p:sp>
      <p:sp>
        <p:nvSpPr>
          <p:cNvPr id="7" name="Багетная рамка 6"/>
          <p:cNvSpPr/>
          <p:nvPr/>
        </p:nvSpPr>
        <p:spPr>
          <a:xfrm>
            <a:off x="2089885" y="5333350"/>
            <a:ext cx="5078911" cy="1008112"/>
          </a:xfrm>
          <a:prstGeom prst="beve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 smtClean="0">
                <a:latin typeface="Georgia" panose="02040502050405020303" pitchFamily="18" charset="0"/>
              </a:rPr>
              <a:t>was used to driving</a:t>
            </a:r>
            <a:endParaRPr lang="ru-RU" sz="4000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889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190181" y="764705"/>
            <a:ext cx="8856984" cy="1944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>
                <a:latin typeface="Georgia" panose="02040502050405020303" pitchFamily="18" charset="0"/>
              </a:rPr>
              <a:t>When Pete Smith was the head of our office </a:t>
            </a:r>
            <a:r>
              <a:rPr lang="en-US" sz="4000" dirty="0" smtClean="0">
                <a:latin typeface="Georgia" panose="02040502050405020303" pitchFamily="18" charset="0"/>
              </a:rPr>
              <a:t>everything ___________ </a:t>
            </a:r>
            <a:r>
              <a:rPr lang="en-US" sz="4000" dirty="0">
                <a:latin typeface="Georgia" panose="02040502050405020303" pitchFamily="18" charset="0"/>
              </a:rPr>
              <a:t>well organized. Now it's total chaos here. </a:t>
            </a:r>
            <a:endParaRPr lang="ru-RU" sz="4000" dirty="0">
              <a:latin typeface="Georgia" panose="02040502050405020303" pitchFamily="18" charset="0"/>
            </a:endParaRPr>
          </a:p>
        </p:txBody>
      </p:sp>
      <p:sp>
        <p:nvSpPr>
          <p:cNvPr id="5" name="Багетная рамка 4"/>
          <p:cNvSpPr/>
          <p:nvPr/>
        </p:nvSpPr>
        <p:spPr>
          <a:xfrm>
            <a:off x="2647856" y="2929430"/>
            <a:ext cx="4001366" cy="1008112"/>
          </a:xfrm>
          <a:prstGeom prst="beve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 smtClean="0">
                <a:latin typeface="Georgia" panose="02040502050405020303" pitchFamily="18" charset="0"/>
              </a:rPr>
              <a:t>got used to be</a:t>
            </a:r>
            <a:endParaRPr lang="ru-RU" sz="4000" i="1" dirty="0">
              <a:latin typeface="Georgia" panose="02040502050405020303" pitchFamily="18" charset="0"/>
            </a:endParaRPr>
          </a:p>
        </p:txBody>
      </p:sp>
      <p:sp>
        <p:nvSpPr>
          <p:cNvPr id="6" name="Багетная рамка 5"/>
          <p:cNvSpPr/>
          <p:nvPr/>
        </p:nvSpPr>
        <p:spPr>
          <a:xfrm>
            <a:off x="2684849" y="4149080"/>
            <a:ext cx="3964373" cy="1008112"/>
          </a:xfrm>
          <a:prstGeom prst="beve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 smtClean="0">
                <a:latin typeface="Georgia" panose="02040502050405020303" pitchFamily="18" charset="0"/>
              </a:rPr>
              <a:t>used to be</a:t>
            </a:r>
            <a:endParaRPr lang="ru-RU" sz="4000" i="1" dirty="0">
              <a:latin typeface="Georgia" panose="02040502050405020303" pitchFamily="18" charset="0"/>
            </a:endParaRPr>
          </a:p>
        </p:txBody>
      </p:sp>
      <p:sp>
        <p:nvSpPr>
          <p:cNvPr id="7" name="Багетная рамка 6"/>
          <p:cNvSpPr/>
          <p:nvPr/>
        </p:nvSpPr>
        <p:spPr>
          <a:xfrm>
            <a:off x="2089885" y="5333350"/>
            <a:ext cx="5078911" cy="1008112"/>
          </a:xfrm>
          <a:prstGeom prst="beve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i="1" dirty="0" smtClean="0">
                <a:latin typeface="Georgia" panose="02040502050405020303" pitchFamily="18" charset="0"/>
              </a:rPr>
              <a:t>was used to being</a:t>
            </a:r>
            <a:endParaRPr lang="ru-RU" sz="4000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04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6" grpId="1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FOR YOUR ATTENTION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2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143000"/>
          </a:xfrm>
        </p:spPr>
        <p:txBody>
          <a:bodyPr>
            <a:prstTxWarp prst="textPlain">
              <a:avLst/>
            </a:prstTxWarp>
            <a:normAutofit fontScale="90000"/>
          </a:bodyPr>
          <a:lstStyle/>
          <a:p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What are we going to talk about?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ятно 2 3"/>
          <p:cNvSpPr/>
          <p:nvPr/>
        </p:nvSpPr>
        <p:spPr>
          <a:xfrm>
            <a:off x="323528" y="260648"/>
            <a:ext cx="4464496" cy="2088232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used to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ятно 2 4"/>
          <p:cNvSpPr/>
          <p:nvPr/>
        </p:nvSpPr>
        <p:spPr>
          <a:xfrm rot="1001033">
            <a:off x="4788024" y="288167"/>
            <a:ext cx="4464496" cy="2088232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 used to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ятно 2 5"/>
          <p:cNvSpPr/>
          <p:nvPr/>
        </p:nvSpPr>
        <p:spPr>
          <a:xfrm>
            <a:off x="98428" y="4293096"/>
            <a:ext cx="4464496" cy="2088232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get </a:t>
            </a:r>
          </a:p>
          <a:p>
            <a:pPr algn="ctr"/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used to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ятно 2 6"/>
          <p:cNvSpPr/>
          <p:nvPr/>
        </p:nvSpPr>
        <p:spPr>
          <a:xfrm rot="795892">
            <a:off x="4762257" y="4249588"/>
            <a:ext cx="4464496" cy="2088232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would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7925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770" y="1700808"/>
            <a:ext cx="8784976" cy="266344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000" dirty="0" smtClean="0">
                <a:latin typeface="Georgia" panose="02040502050405020303" pitchFamily="18" charset="0"/>
              </a:rPr>
              <a:t>past habits or states. If we say that we “used to do something”, it means that we did it frequently in the past, but that we don’t do it now. </a:t>
            </a:r>
            <a:endParaRPr lang="ru-RU" sz="4000" dirty="0">
              <a:latin typeface="Georgia" panose="02040502050405020303" pitchFamily="18" charset="0"/>
            </a:endParaRPr>
          </a:p>
        </p:txBody>
      </p:sp>
      <p:sp>
        <p:nvSpPr>
          <p:cNvPr id="4" name="Пятно 2 3"/>
          <p:cNvSpPr/>
          <p:nvPr/>
        </p:nvSpPr>
        <p:spPr>
          <a:xfrm>
            <a:off x="2411760" y="-171400"/>
            <a:ext cx="4464496" cy="2088232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used to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22770" y="4365104"/>
            <a:ext cx="8784976" cy="249289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Georgia" panose="02040502050405020303" pitchFamily="18" charset="0"/>
              </a:rPr>
              <a:t>I </a:t>
            </a:r>
            <a:r>
              <a:rPr lang="en-US" sz="3600" b="1" i="1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used to </a:t>
            </a:r>
            <a:r>
              <a:rPr lang="en-US" sz="3600" dirty="0" smtClean="0">
                <a:latin typeface="Georgia" panose="02040502050405020303" pitchFamily="18" charset="0"/>
              </a:rPr>
              <a:t>play lots of tennis when I was younger.</a:t>
            </a:r>
          </a:p>
          <a:p>
            <a:r>
              <a:rPr lang="en-US" sz="3600" dirty="0" smtClean="0">
                <a:latin typeface="Georgia" panose="02040502050405020303" pitchFamily="18" charset="0"/>
              </a:rPr>
              <a:t>She </a:t>
            </a:r>
            <a:r>
              <a:rPr lang="en-US" sz="3600" b="1" i="1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used to </a:t>
            </a:r>
            <a:r>
              <a:rPr lang="en-US" sz="3600" dirty="0" smtClean="0">
                <a:latin typeface="Georgia" panose="02040502050405020303" pitchFamily="18" charset="0"/>
              </a:rPr>
              <a:t>go swimming every Saturday afternoon.  </a:t>
            </a:r>
            <a:endParaRPr lang="ru-RU" sz="3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36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но 2 3"/>
          <p:cNvSpPr/>
          <p:nvPr/>
        </p:nvSpPr>
        <p:spPr>
          <a:xfrm>
            <a:off x="2411760" y="-171400"/>
            <a:ext cx="4464496" cy="2088232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used to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251520" y="1948950"/>
            <a:ext cx="8784976" cy="129614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000" dirty="0" smtClean="0">
                <a:latin typeface="Georgia" panose="02040502050405020303" pitchFamily="18" charset="0"/>
              </a:rPr>
              <a:t>to express a situation existed in the past</a:t>
            </a:r>
            <a:endParaRPr lang="ru-RU" sz="4000" dirty="0">
              <a:latin typeface="Georgia" panose="02040502050405020303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25760" y="3645024"/>
            <a:ext cx="9036496" cy="249289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Georgia" panose="02040502050405020303" pitchFamily="18" charset="0"/>
              </a:rPr>
              <a:t>My grandfather </a:t>
            </a:r>
            <a:r>
              <a:rPr lang="en-US" sz="3600" b="1" i="1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used to </a:t>
            </a:r>
            <a:r>
              <a:rPr lang="en-US" sz="3600" dirty="0" smtClean="0">
                <a:solidFill>
                  <a:schemeClr val="tx1"/>
                </a:solidFill>
                <a:latin typeface="Georgia" panose="02040502050405020303" pitchFamily="18" charset="0"/>
              </a:rPr>
              <a:t>be </a:t>
            </a:r>
            <a:r>
              <a:rPr lang="en-US" sz="3600" dirty="0" smtClean="0">
                <a:latin typeface="Georgia" panose="02040502050405020303" pitchFamily="18" charset="0"/>
              </a:rPr>
              <a:t>a policeman.</a:t>
            </a:r>
          </a:p>
          <a:p>
            <a:r>
              <a:rPr lang="en-US" sz="3600" dirty="0" smtClean="0">
                <a:latin typeface="Georgia" panose="02040502050405020303" pitchFamily="18" charset="0"/>
              </a:rPr>
              <a:t>My husband </a:t>
            </a:r>
            <a:r>
              <a:rPr lang="en-US" sz="3600" b="1" i="1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used to </a:t>
            </a:r>
            <a:r>
              <a:rPr lang="en-US" sz="3600" dirty="0" smtClean="0">
                <a:latin typeface="Georgia" panose="02040502050405020303" pitchFamily="18" charset="0"/>
              </a:rPr>
              <a:t>have a moustache but he shaved it off. </a:t>
            </a:r>
          </a:p>
          <a:p>
            <a:r>
              <a:rPr lang="en-US" sz="3600" dirty="0" smtClean="0">
                <a:latin typeface="Georgia" panose="02040502050405020303" pitchFamily="18" charset="0"/>
              </a:rPr>
              <a:t>I </a:t>
            </a:r>
            <a:r>
              <a:rPr lang="en-US" sz="3600" b="1" i="1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used to </a:t>
            </a:r>
            <a:r>
              <a:rPr lang="en-US" sz="3600" dirty="0" smtClean="0">
                <a:latin typeface="Georgia" panose="02040502050405020303" pitchFamily="18" charset="0"/>
              </a:rPr>
              <a:t>live in California. </a:t>
            </a:r>
            <a:endParaRPr lang="ru-RU" sz="3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69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но 2 3"/>
          <p:cNvSpPr/>
          <p:nvPr/>
        </p:nvSpPr>
        <p:spPr>
          <a:xfrm>
            <a:off x="1547664" y="-819472"/>
            <a:ext cx="4464496" cy="2088232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used to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-18756" y="1124744"/>
            <a:ext cx="9162756" cy="309634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000" dirty="0" smtClean="0">
                <a:latin typeface="Georgia" panose="02040502050405020303" pitchFamily="18" charset="0"/>
              </a:rPr>
              <a:t>for questions and negatives, we use the auxiliary verb “did”</a:t>
            </a:r>
          </a:p>
          <a:p>
            <a:r>
              <a:rPr lang="en-US" sz="4000" dirty="0" smtClean="0">
                <a:latin typeface="Georgia" panose="02040502050405020303" pitchFamily="18" charset="0"/>
              </a:rPr>
              <a:t>Negative : s + did + not + use to + v1</a:t>
            </a:r>
          </a:p>
          <a:p>
            <a:r>
              <a:rPr lang="en-US" sz="4000" dirty="0" err="1" smtClean="0">
                <a:latin typeface="Georgia" panose="02040502050405020303" pitchFamily="18" charset="0"/>
              </a:rPr>
              <a:t>Interrogtive</a:t>
            </a:r>
            <a:r>
              <a:rPr lang="en-US" sz="4000" dirty="0" smtClean="0">
                <a:latin typeface="Georgia" panose="02040502050405020303" pitchFamily="18" charset="0"/>
              </a:rPr>
              <a:t> : </a:t>
            </a:r>
            <a:r>
              <a:rPr lang="en-US" sz="4000" dirty="0">
                <a:latin typeface="Georgia" panose="02040502050405020303" pitchFamily="18" charset="0"/>
              </a:rPr>
              <a:t>did + s</a:t>
            </a:r>
            <a:r>
              <a:rPr lang="en-US" sz="4000" dirty="0" smtClean="0">
                <a:latin typeface="Georgia" panose="02040502050405020303" pitchFamily="18" charset="0"/>
              </a:rPr>
              <a:t> </a:t>
            </a:r>
            <a:r>
              <a:rPr lang="en-US" sz="4000" dirty="0">
                <a:latin typeface="Georgia" panose="02040502050405020303" pitchFamily="18" charset="0"/>
              </a:rPr>
              <a:t>+ use </a:t>
            </a:r>
            <a:r>
              <a:rPr lang="en-US" sz="4000" dirty="0" smtClean="0">
                <a:latin typeface="Georgia" panose="02040502050405020303" pitchFamily="18" charset="0"/>
              </a:rPr>
              <a:t>to + v1</a:t>
            </a:r>
          </a:p>
          <a:p>
            <a:endParaRPr lang="en-US" sz="40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Georgia" panose="02040502050405020303" pitchFamily="18" charset="0"/>
              </a:rPr>
              <a:t> </a:t>
            </a:r>
            <a:endParaRPr lang="en-US" sz="4000" dirty="0" smtClean="0">
              <a:latin typeface="Georgia" panose="02040502050405020303" pitchFamily="18" charset="0"/>
            </a:endParaRPr>
          </a:p>
          <a:p>
            <a:endParaRPr lang="ru-RU" sz="4000" dirty="0">
              <a:latin typeface="Georgia" panose="02040502050405020303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25760" y="4221088"/>
            <a:ext cx="9036496" cy="19168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Did</a:t>
            </a:r>
            <a:r>
              <a:rPr lang="en-US" sz="2800" dirty="0" smtClean="0">
                <a:latin typeface="Georgia" panose="02040502050405020303" pitchFamily="18" charset="0"/>
              </a:rPr>
              <a:t> you </a:t>
            </a:r>
            <a:r>
              <a:rPr lang="en-US" sz="2800" b="1" i="1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use to </a:t>
            </a:r>
            <a:r>
              <a:rPr lang="en-US" sz="2800" dirty="0" smtClean="0">
                <a:latin typeface="Georgia" panose="02040502050405020303" pitchFamily="18" charset="0"/>
              </a:rPr>
              <a:t>come to this club very often? </a:t>
            </a:r>
          </a:p>
          <a:p>
            <a:r>
              <a:rPr lang="en-US" sz="2800" b="1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Did</a:t>
            </a:r>
            <a:r>
              <a:rPr lang="en-US" sz="2800" dirty="0" smtClean="0">
                <a:latin typeface="Georgia" panose="02040502050405020303" pitchFamily="18" charset="0"/>
              </a:rPr>
              <a:t> she </a:t>
            </a:r>
            <a:r>
              <a:rPr lang="en-US" sz="2800" b="1" i="1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use to </a:t>
            </a:r>
            <a:r>
              <a:rPr lang="en-US" sz="2800" dirty="0" smtClean="0">
                <a:latin typeface="Georgia" panose="02040502050405020303" pitchFamily="18" charset="0"/>
              </a:rPr>
              <a:t>play in this team? </a:t>
            </a:r>
          </a:p>
          <a:p>
            <a:r>
              <a:rPr lang="en-US" sz="2800" dirty="0" smtClean="0">
                <a:latin typeface="Georgia" panose="02040502050405020303" pitchFamily="18" charset="0"/>
              </a:rPr>
              <a:t>We </a:t>
            </a:r>
            <a:r>
              <a:rPr lang="en-US" sz="2800" b="1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didn’t</a:t>
            </a:r>
            <a:r>
              <a:rPr lang="en-US" sz="2800" dirty="0" smtClean="0">
                <a:latin typeface="Georgia" panose="02040502050405020303" pitchFamily="18" charset="0"/>
              </a:rPr>
              <a:t> </a:t>
            </a:r>
            <a:r>
              <a:rPr lang="en-US" sz="2800" b="1" i="1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use to </a:t>
            </a:r>
            <a:r>
              <a:rPr lang="en-US" sz="2800" dirty="0" smtClean="0">
                <a:latin typeface="Georgia" panose="02040502050405020303" pitchFamily="18" charset="0"/>
              </a:rPr>
              <a:t>eat much.  </a:t>
            </a:r>
            <a:endParaRPr lang="ru-RU" sz="28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10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но 2 3"/>
          <p:cNvSpPr/>
          <p:nvPr/>
        </p:nvSpPr>
        <p:spPr>
          <a:xfrm>
            <a:off x="2334012" y="26260"/>
            <a:ext cx="4464496" cy="2013879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would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87050" y="2036668"/>
            <a:ext cx="8784976" cy="208823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000" dirty="0">
                <a:latin typeface="Georgia" panose="02040502050405020303" pitchFamily="18" charset="0"/>
              </a:rPr>
              <a:t>f</a:t>
            </a:r>
            <a:r>
              <a:rPr lang="en-US" sz="4000" dirty="0" smtClean="0">
                <a:latin typeface="Georgia" panose="02040502050405020303" pitchFamily="18" charset="0"/>
              </a:rPr>
              <a:t>or past habits as “used to” </a:t>
            </a:r>
          </a:p>
          <a:p>
            <a:r>
              <a:rPr lang="en-US" sz="4000" dirty="0" smtClean="0">
                <a:latin typeface="Georgia" panose="02040502050405020303" pitchFamily="18" charset="0"/>
              </a:rPr>
              <a:t>for things you used to do regularly over a period of time in the past.</a:t>
            </a:r>
            <a:endParaRPr lang="ru-RU" sz="4000" dirty="0">
              <a:latin typeface="Georgia" panose="02040502050405020303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22770" y="4365104"/>
            <a:ext cx="8784976" cy="144016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Georgia" panose="02040502050405020303" pitchFamily="18" charset="0"/>
              </a:rPr>
              <a:t>When I was on the school soccer team, I </a:t>
            </a:r>
            <a:r>
              <a:rPr lang="en-US" sz="3600" i="1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would</a:t>
            </a:r>
            <a:r>
              <a:rPr lang="en-US" sz="3600" dirty="0" smtClean="0">
                <a:latin typeface="Georgia" panose="02040502050405020303" pitchFamily="18" charset="0"/>
              </a:rPr>
              <a:t> score at least 1 goal per game.  </a:t>
            </a:r>
            <a:endParaRPr lang="ru-RU" sz="3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32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но 2 3"/>
          <p:cNvSpPr/>
          <p:nvPr/>
        </p:nvSpPr>
        <p:spPr>
          <a:xfrm>
            <a:off x="2334012" y="26260"/>
            <a:ext cx="4464496" cy="2013879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would/used to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73772" y="2348880"/>
            <a:ext cx="8784976" cy="72008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Georgia" panose="02040502050405020303" pitchFamily="18" charset="0"/>
              </a:rPr>
              <a:t>I </a:t>
            </a:r>
            <a:r>
              <a:rPr lang="en-US" sz="3600" i="1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used to</a:t>
            </a:r>
            <a:r>
              <a:rPr lang="en-US" sz="3600" dirty="0" smtClean="0">
                <a:latin typeface="Georgia" panose="02040502050405020303" pitchFamily="18" charset="0"/>
              </a:rPr>
              <a:t> visit my sister twice a week. </a:t>
            </a:r>
            <a:r>
              <a:rPr lang="en-US" sz="4800" dirty="0">
                <a:solidFill>
                  <a:schemeClr val="bg1"/>
                </a:solidFill>
                <a:latin typeface="Georgia" panose="02040502050405020303" pitchFamily="18" charset="0"/>
                <a:sym typeface="Wingdings"/>
              </a:rPr>
              <a:t></a:t>
            </a:r>
            <a:r>
              <a:rPr lang="en-US" sz="3600" dirty="0" smtClean="0">
                <a:latin typeface="Georgia" panose="02040502050405020303" pitchFamily="18" charset="0"/>
              </a:rPr>
              <a:t> </a:t>
            </a:r>
            <a:endParaRPr lang="ru-RU" sz="3600" dirty="0">
              <a:latin typeface="Georgia" panose="02040502050405020303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73772" y="3068960"/>
            <a:ext cx="8784976" cy="72008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Georgia" panose="02040502050405020303" pitchFamily="18" charset="0"/>
              </a:rPr>
              <a:t>I </a:t>
            </a:r>
            <a:r>
              <a:rPr lang="en-US" sz="3600" i="1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would </a:t>
            </a:r>
            <a:r>
              <a:rPr lang="en-US" sz="3600" dirty="0" smtClean="0">
                <a:latin typeface="Georgia" panose="02040502050405020303" pitchFamily="18" charset="0"/>
              </a:rPr>
              <a:t>visit my sister twice a week. </a:t>
            </a:r>
            <a:r>
              <a:rPr lang="en-US" sz="4800" dirty="0" smtClean="0">
                <a:solidFill>
                  <a:schemeClr val="bg1"/>
                </a:solidFill>
                <a:latin typeface="Georgia" panose="02040502050405020303" pitchFamily="18" charset="0"/>
                <a:sym typeface="Wingdings"/>
              </a:rPr>
              <a:t></a:t>
            </a:r>
            <a:r>
              <a:rPr lang="en-US" sz="3600" dirty="0" smtClean="0">
                <a:latin typeface="Georgia" panose="02040502050405020303" pitchFamily="18" charset="0"/>
              </a:rPr>
              <a:t> </a:t>
            </a:r>
            <a:endParaRPr lang="ru-RU" sz="3600" dirty="0">
              <a:latin typeface="Georgia" panose="02040502050405020303" pitchFamily="18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73772" y="3789040"/>
            <a:ext cx="8784976" cy="72008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Georgia" panose="02040502050405020303" pitchFamily="18" charset="0"/>
              </a:rPr>
              <a:t>I </a:t>
            </a:r>
            <a:r>
              <a:rPr lang="en-US" sz="3600" i="1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used to</a:t>
            </a:r>
            <a:r>
              <a:rPr lang="en-US" sz="3600" dirty="0" smtClean="0">
                <a:latin typeface="Georgia" panose="02040502050405020303" pitchFamily="18" charset="0"/>
              </a:rPr>
              <a:t> be a doctor. </a:t>
            </a:r>
            <a:r>
              <a:rPr lang="en-US" sz="4800" dirty="0">
                <a:solidFill>
                  <a:schemeClr val="bg1"/>
                </a:solidFill>
                <a:latin typeface="Georgia" panose="02040502050405020303" pitchFamily="18" charset="0"/>
                <a:sym typeface="Wingdings"/>
              </a:rPr>
              <a:t></a:t>
            </a:r>
            <a:r>
              <a:rPr lang="en-US" sz="3600" dirty="0" smtClean="0">
                <a:latin typeface="Georgia" panose="02040502050405020303" pitchFamily="18" charset="0"/>
              </a:rPr>
              <a:t> </a:t>
            </a:r>
            <a:endParaRPr lang="ru-RU" sz="3600" dirty="0">
              <a:latin typeface="Georgia" panose="020405020504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80112" y="3831091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State!</a:t>
            </a:r>
            <a:endParaRPr lang="ru-RU" sz="36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73772" y="4599421"/>
            <a:ext cx="8784976" cy="72008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Georgia" panose="02040502050405020303" pitchFamily="18" charset="0"/>
              </a:rPr>
              <a:t>I </a:t>
            </a:r>
            <a:r>
              <a:rPr lang="en-US" sz="3600" i="1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used to</a:t>
            </a:r>
            <a:r>
              <a:rPr lang="en-US" sz="3600" dirty="0" smtClean="0">
                <a:latin typeface="Georgia" panose="02040502050405020303" pitchFamily="18" charset="0"/>
              </a:rPr>
              <a:t> live in Peru. </a:t>
            </a:r>
            <a:r>
              <a:rPr lang="en-US" sz="4800" dirty="0">
                <a:solidFill>
                  <a:schemeClr val="bg1"/>
                </a:solidFill>
                <a:latin typeface="Georgia" panose="02040502050405020303" pitchFamily="18" charset="0"/>
                <a:sym typeface="Wingdings"/>
              </a:rPr>
              <a:t></a:t>
            </a:r>
            <a:r>
              <a:rPr lang="en-US" sz="3600" dirty="0" smtClean="0">
                <a:latin typeface="Georgia" panose="02040502050405020303" pitchFamily="18" charset="0"/>
              </a:rPr>
              <a:t> </a:t>
            </a:r>
            <a:endParaRPr lang="ru-RU" sz="3600" dirty="0">
              <a:latin typeface="Georgia" panose="020405020504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0112" y="4641472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Location!</a:t>
            </a:r>
            <a:endParaRPr lang="ru-RU" sz="36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173772" y="5445224"/>
            <a:ext cx="8784976" cy="72008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Georgia" panose="02040502050405020303" pitchFamily="18" charset="0"/>
              </a:rPr>
              <a:t>I </a:t>
            </a:r>
            <a:r>
              <a:rPr lang="en-US" sz="3600" i="1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used to</a:t>
            </a:r>
            <a:r>
              <a:rPr lang="en-US" sz="3600" dirty="0" smtClean="0">
                <a:latin typeface="Georgia" panose="02040502050405020303" pitchFamily="18" charset="0"/>
              </a:rPr>
              <a:t> have a hamster. </a:t>
            </a:r>
            <a:r>
              <a:rPr lang="en-US" sz="4800" dirty="0">
                <a:solidFill>
                  <a:schemeClr val="bg1"/>
                </a:solidFill>
                <a:latin typeface="Georgia" panose="02040502050405020303" pitchFamily="18" charset="0"/>
                <a:sym typeface="Wingdings"/>
              </a:rPr>
              <a:t></a:t>
            </a:r>
            <a:r>
              <a:rPr lang="en-US" sz="3600" dirty="0" smtClean="0">
                <a:latin typeface="Georgia" panose="02040502050405020303" pitchFamily="18" charset="0"/>
              </a:rPr>
              <a:t> </a:t>
            </a:r>
            <a:endParaRPr lang="ru-RU" sz="3600" dirty="0">
              <a:latin typeface="Georgia" panose="020405020504050203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44208" y="5445224"/>
            <a:ext cx="2699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Ownership!</a:t>
            </a:r>
            <a:endParaRPr lang="ru-RU" sz="36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60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/>
      <p:bldP spid="9" grpId="0" animBg="1"/>
      <p:bldP spid="10" grpId="0"/>
      <p:bldP spid="11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но 2 3"/>
          <p:cNvSpPr/>
          <p:nvPr/>
        </p:nvSpPr>
        <p:spPr>
          <a:xfrm>
            <a:off x="2411760" y="-171400"/>
            <a:ext cx="4464496" cy="2088232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 used to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251520" y="1948950"/>
            <a:ext cx="8784976" cy="198410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000" dirty="0" smtClean="0">
                <a:latin typeface="Georgia" panose="02040502050405020303" pitchFamily="18" charset="0"/>
              </a:rPr>
              <a:t>We use </a:t>
            </a:r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be used to </a:t>
            </a:r>
            <a:r>
              <a:rPr lang="en-US" sz="4000" dirty="0" smtClean="0">
                <a:latin typeface="Georgia" panose="02040502050405020303" pitchFamily="18" charset="0"/>
              </a:rPr>
              <a:t>+ </a:t>
            </a:r>
            <a:r>
              <a:rPr lang="en-US" sz="4000" b="1" dirty="0" smtClean="0">
                <a:solidFill>
                  <a:srgbClr val="00B050"/>
                </a:solidFill>
                <a:latin typeface="Georgia" panose="02040502050405020303" pitchFamily="18" charset="0"/>
              </a:rPr>
              <a:t>verb(</a:t>
            </a:r>
            <a:r>
              <a:rPr lang="en-US" sz="4000" b="1" dirty="0" err="1" smtClean="0">
                <a:solidFill>
                  <a:srgbClr val="00B050"/>
                </a:solidFill>
                <a:latin typeface="Georgia" panose="02040502050405020303" pitchFamily="18" charset="0"/>
              </a:rPr>
              <a:t>ing</a:t>
            </a:r>
            <a:r>
              <a:rPr lang="en-US" sz="4000" b="1" dirty="0" smtClean="0">
                <a:solidFill>
                  <a:srgbClr val="00B050"/>
                </a:solidFill>
                <a:latin typeface="Georgia" panose="02040502050405020303" pitchFamily="18" charset="0"/>
              </a:rPr>
              <a:t>) </a:t>
            </a:r>
            <a:r>
              <a:rPr lang="en-US" sz="4000" dirty="0" smtClean="0">
                <a:latin typeface="Georgia" panose="02040502050405020303" pitchFamily="18" charset="0"/>
              </a:rPr>
              <a:t>to express that we </a:t>
            </a:r>
            <a:r>
              <a:rPr lang="en-US" sz="4000" b="1" dirty="0" smtClean="0">
                <a:latin typeface="Georgia" panose="02040502050405020303" pitchFamily="18" charset="0"/>
              </a:rPr>
              <a:t>are accustomed to something.</a:t>
            </a:r>
            <a:endParaRPr lang="ru-RU" sz="4000" b="1" dirty="0">
              <a:latin typeface="Georgia" panose="02040502050405020303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33026" y="4297096"/>
            <a:ext cx="9036496" cy="249289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Georgia" panose="02040502050405020303" pitchFamily="18" charset="0"/>
              </a:rPr>
              <a:t>I </a:t>
            </a:r>
            <a:r>
              <a:rPr lang="en-US" sz="3600" i="1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am used to </a:t>
            </a:r>
            <a:r>
              <a:rPr lang="en-US" sz="3600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exercising</a:t>
            </a:r>
            <a:r>
              <a:rPr lang="en-US" sz="3600" dirty="0" smtClean="0">
                <a:latin typeface="Georgia" panose="02040502050405020303" pitchFamily="18" charset="0"/>
              </a:rPr>
              <a:t> a lot. </a:t>
            </a:r>
          </a:p>
          <a:p>
            <a:r>
              <a:rPr lang="en-US" sz="3600" dirty="0" smtClean="0">
                <a:latin typeface="Georgia" panose="02040502050405020303" pitchFamily="18" charset="0"/>
              </a:rPr>
              <a:t>I </a:t>
            </a:r>
            <a:r>
              <a:rPr lang="en-US" sz="3600" i="1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am used to</a:t>
            </a:r>
            <a:r>
              <a:rPr lang="en-US" sz="3600" dirty="0" smtClean="0">
                <a:latin typeface="Georgia" panose="02040502050405020303" pitchFamily="18" charset="0"/>
              </a:rPr>
              <a:t> </a:t>
            </a:r>
            <a:r>
              <a:rPr lang="en-US" sz="3600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driving</a:t>
            </a:r>
            <a:r>
              <a:rPr lang="en-US" sz="3600" dirty="0" smtClean="0">
                <a:latin typeface="Georgia" panose="02040502050405020303" pitchFamily="18" charset="0"/>
              </a:rPr>
              <a:t> my new car, but I found it very strange at first. </a:t>
            </a:r>
            <a:endParaRPr lang="ru-RU" sz="3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57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но 2 3"/>
          <p:cNvSpPr/>
          <p:nvPr/>
        </p:nvSpPr>
        <p:spPr>
          <a:xfrm>
            <a:off x="2411760" y="-171400"/>
            <a:ext cx="4464496" cy="2088232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Get used to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251520" y="1948950"/>
            <a:ext cx="8784976" cy="191209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000" dirty="0" smtClean="0">
                <a:latin typeface="Georgia" panose="02040502050405020303" pitchFamily="18" charset="0"/>
              </a:rPr>
              <a:t>We use </a:t>
            </a:r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get used to </a:t>
            </a:r>
            <a:r>
              <a:rPr lang="en-US" sz="4000" dirty="0" smtClean="0">
                <a:latin typeface="Georgia" panose="02040502050405020303" pitchFamily="18" charset="0"/>
              </a:rPr>
              <a:t>+ </a:t>
            </a:r>
            <a:r>
              <a:rPr lang="en-US" sz="4000" b="1" dirty="0" smtClean="0">
                <a:solidFill>
                  <a:srgbClr val="00B050"/>
                </a:solidFill>
                <a:latin typeface="Georgia" panose="02040502050405020303" pitchFamily="18" charset="0"/>
              </a:rPr>
              <a:t>verb(</a:t>
            </a:r>
            <a:r>
              <a:rPr lang="en-US" sz="4000" b="1" dirty="0" err="1" smtClean="0">
                <a:solidFill>
                  <a:srgbClr val="00B050"/>
                </a:solidFill>
                <a:latin typeface="Georgia" panose="02040502050405020303" pitchFamily="18" charset="0"/>
              </a:rPr>
              <a:t>ing</a:t>
            </a:r>
            <a:r>
              <a:rPr lang="en-US" sz="4000" b="1" dirty="0" smtClean="0">
                <a:solidFill>
                  <a:srgbClr val="00B050"/>
                </a:solidFill>
                <a:latin typeface="Georgia" panose="02040502050405020303" pitchFamily="18" charset="0"/>
              </a:rPr>
              <a:t>)</a:t>
            </a:r>
            <a:r>
              <a:rPr lang="en-US" sz="4000" dirty="0" smtClean="0">
                <a:latin typeface="Georgia" panose="02040502050405020303" pitchFamily="18" charset="0"/>
              </a:rPr>
              <a:t> to express that we are </a:t>
            </a:r>
            <a:r>
              <a:rPr lang="en-US" sz="4000" i="1" u="sng" dirty="0" smtClean="0">
                <a:solidFill>
                  <a:srgbClr val="FF0000"/>
                </a:solidFill>
                <a:latin typeface="Georgia" panose="02040502050405020303" pitchFamily="18" charset="0"/>
              </a:rPr>
              <a:t>becoming</a:t>
            </a:r>
            <a:r>
              <a:rPr lang="en-US" sz="4000" dirty="0" smtClean="0">
                <a:latin typeface="Georgia" panose="02040502050405020303" pitchFamily="18" charset="0"/>
              </a:rPr>
              <a:t> accustomed to something. </a:t>
            </a:r>
            <a:endParaRPr lang="ru-RU" sz="4000" dirty="0">
              <a:latin typeface="Georgia" panose="02040502050405020303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25760" y="4005064"/>
            <a:ext cx="9036496" cy="249289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latin typeface="Georgia" panose="02040502050405020303" pitchFamily="18" charset="0"/>
              </a:rPr>
              <a:t>Though it has been 2 weeks, I haven’t </a:t>
            </a:r>
            <a:r>
              <a:rPr lang="en-US" sz="3600" i="1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got used to </a:t>
            </a:r>
            <a:r>
              <a:rPr lang="en-US" sz="3600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wearing</a:t>
            </a:r>
            <a:r>
              <a:rPr lang="en-US" sz="3600" dirty="0" smtClean="0">
                <a:latin typeface="Georgia" panose="02040502050405020303" pitchFamily="18" charset="0"/>
              </a:rPr>
              <a:t> glasses. </a:t>
            </a:r>
          </a:p>
          <a:p>
            <a:r>
              <a:rPr lang="en-US" sz="3600" dirty="0" smtClean="0">
                <a:latin typeface="Georgia" panose="02040502050405020303" pitchFamily="18" charset="0"/>
              </a:rPr>
              <a:t>I </a:t>
            </a:r>
            <a:r>
              <a:rPr lang="en-US" sz="3600" dirty="0" smtClean="0">
                <a:solidFill>
                  <a:schemeClr val="tx1"/>
                </a:solidFill>
                <a:latin typeface="Georgia" panose="02040502050405020303" pitchFamily="18" charset="0"/>
              </a:rPr>
              <a:t>am </a:t>
            </a:r>
            <a:r>
              <a:rPr lang="en-US" sz="3600" i="1" u="sng" dirty="0" smtClean="0">
                <a:solidFill>
                  <a:schemeClr val="bg1"/>
                </a:solidFill>
                <a:latin typeface="Georgia" panose="02040502050405020303" pitchFamily="18" charset="0"/>
              </a:rPr>
              <a:t>getting used to </a:t>
            </a:r>
            <a:r>
              <a:rPr lang="en-US" sz="3600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waking up </a:t>
            </a:r>
            <a:r>
              <a:rPr lang="en-US" sz="3600" dirty="0" smtClean="0">
                <a:latin typeface="Georgia" panose="02040502050405020303" pitchFamily="18" charset="0"/>
              </a:rPr>
              <a:t>early. </a:t>
            </a:r>
            <a:endParaRPr lang="ru-RU" sz="3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18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492</Words>
  <Application>Microsoft Office PowerPoint</Application>
  <PresentationFormat>On-screen Show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Тема Office</vt:lpstr>
      <vt:lpstr>USED TO AND BE USED TO</vt:lpstr>
      <vt:lpstr>What are we going to talk about?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Choose the best answer to fill the gap in each of the following sentences</vt:lpstr>
      <vt:lpstr>PowerPoint Presentation</vt:lpstr>
      <vt:lpstr>PowerPoint Presentation</vt:lpstr>
      <vt:lpstr>PowerPoint Presentation</vt:lpstr>
      <vt:lpstr>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 Club</dc:title>
  <dc:creator>ADI</dc:creator>
  <cp:lastModifiedBy>USER</cp:lastModifiedBy>
  <cp:revision>26</cp:revision>
  <dcterms:created xsi:type="dcterms:W3CDTF">2015-02-08T20:07:43Z</dcterms:created>
  <dcterms:modified xsi:type="dcterms:W3CDTF">2022-05-17T07:40:30Z</dcterms:modified>
</cp:coreProperties>
</file>