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0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4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63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0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36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21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61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935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3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73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FCFBF-9222-4713-893F-6B405A88E531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46D6183-73B0-49DC-A66B-6D3DC50AE2BC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68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0.png"/><Relationship Id="rId7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E62D1-96C9-40BD-A03E-0092425AD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997527"/>
            <a:ext cx="8637073" cy="17920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Turunan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D4E7C-24B4-4F74-9C2E-AC8360FE05D6}"/>
              </a:ext>
            </a:extLst>
          </p:cNvPr>
          <p:cNvSpPr txBox="1"/>
          <p:nvPr/>
        </p:nvSpPr>
        <p:spPr>
          <a:xfrm>
            <a:off x="3103424" y="2971319"/>
            <a:ext cx="737061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Pembahasan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“PENERAPAN TURUNAN FUNGSI TRIGONOMETRI”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ED6DA-0139-4D9E-9754-CC08FAC19C8A}"/>
              </a:ext>
            </a:extLst>
          </p:cNvPr>
          <p:cNvSpPr txBox="1"/>
          <p:nvPr/>
        </p:nvSpPr>
        <p:spPr>
          <a:xfrm>
            <a:off x="3920836" y="3823855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SITI SYARAH MAULYDIA,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2981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A1D710C-824B-499E-9679-402FB88A870F}"/>
              </a:ext>
            </a:extLst>
          </p:cNvPr>
          <p:cNvSpPr/>
          <p:nvPr/>
        </p:nvSpPr>
        <p:spPr>
          <a:xfrm>
            <a:off x="8769927" y="415636"/>
            <a:ext cx="2757055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NO.1</a:t>
            </a:r>
            <a:endParaRPr lang="en-ID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11EB7B-895F-474B-8751-5610FB1F1AF3}"/>
                  </a:ext>
                </a:extLst>
              </p:cNvPr>
              <p:cNvSpPr txBox="1"/>
              <p:nvPr/>
            </p:nvSpPr>
            <p:spPr>
              <a:xfrm>
                <a:off x="1066800" y="1246899"/>
                <a:ext cx="10072255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 dan minimum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pada </a:t>
                </a:r>
                <a:r>
                  <a:rPr lang="en-US" b="0" dirty="0" err="1">
                    <a:ea typeface="Cambria Math" panose="02040503050406030204" pitchFamily="18" charset="0"/>
                  </a:rPr>
                  <a:t>selang</a:t>
                </a:r>
                <a:r>
                  <a:rPr lang="en-US" b="0" dirty="0">
                    <a:ea typeface="Cambria Math" panose="02040503050406030204" pitchFamily="18" charset="0"/>
                  </a:rPr>
                  <a:t> [0,2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]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Diketahui</a:t>
                </a:r>
                <a:r>
                  <a:rPr lang="en-ID" dirty="0"/>
                  <a:t> :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endParaRPr lang="en-ID" dirty="0"/>
              </a:p>
              <a:p>
                <a:r>
                  <a:rPr lang="en-ID" dirty="0"/>
                  <a:t>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b="0" dirty="0"/>
              </a:p>
              <a:p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stasioner</a:t>
                </a:r>
                <a:r>
                  <a:rPr lang="en-ID" dirty="0"/>
                  <a:t> </a:t>
                </a:r>
                <a:r>
                  <a:rPr lang="en-ID" dirty="0" err="1"/>
                  <a:t>diperoleh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syarat</a:t>
                </a:r>
                <a:r>
                  <a:rPr lang="en-ID" dirty="0"/>
                  <a:t> :</a:t>
                </a:r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−2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/>
                <a:r>
                  <a:rPr lang="en-US" b="0" dirty="0"/>
                  <a:t>	     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pPr/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b="0" dirty="0" err="1"/>
                  <a:t>Untuk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 err="1"/>
                  <a:t>maka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b="0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 err="1"/>
                  <a:t>maka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b="0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 err="1"/>
                  <a:t>maka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US" b="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11EB7B-895F-474B-8751-5610FB1F1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246899"/>
                <a:ext cx="10072255" cy="4247317"/>
              </a:xfrm>
              <a:prstGeom prst="rect">
                <a:avLst/>
              </a:prstGeom>
              <a:blipFill>
                <a:blip r:embed="rId2"/>
                <a:stretch>
                  <a:fillRect l="-484" t="-862" b="-143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C3440-A27F-4A6D-813C-AE3B942D55A2}"/>
                  </a:ext>
                </a:extLst>
              </p:cNvPr>
              <p:cNvSpPr txBox="1"/>
              <p:nvPr/>
            </p:nvSpPr>
            <p:spPr>
              <a:xfrm>
                <a:off x="4078426" y="4532605"/>
                <a:ext cx="89362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C3440-A27F-4A6D-813C-AE3B942D5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426" y="4532605"/>
                <a:ext cx="89362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45F3A6B-C823-44B8-9DA5-20FC1CA06D12}"/>
              </a:ext>
            </a:extLst>
          </p:cNvPr>
          <p:cNvSpPr txBox="1"/>
          <p:nvPr/>
        </p:nvSpPr>
        <p:spPr>
          <a:xfrm>
            <a:off x="4748642" y="4548634"/>
            <a:ext cx="8936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lang="en-US" b="0" dirty="0"/>
              <a:t>=  2(1)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F40E9C-F44E-49D3-912C-39D759C6BE98}"/>
              </a:ext>
            </a:extLst>
          </p:cNvPr>
          <p:cNvSpPr txBox="1"/>
          <p:nvPr/>
        </p:nvSpPr>
        <p:spPr>
          <a:xfrm>
            <a:off x="5418857" y="4564663"/>
            <a:ext cx="5143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/>
              <a:t>=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2A78B7-AF09-4E76-96D3-6DAF9896CE13}"/>
                  </a:ext>
                </a:extLst>
              </p:cNvPr>
              <p:cNvSpPr txBox="1"/>
              <p:nvPr/>
            </p:nvSpPr>
            <p:spPr>
              <a:xfrm>
                <a:off x="4064566" y="4795843"/>
                <a:ext cx="89362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2A78B7-AF09-4E76-96D3-6DAF9896C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566" y="4795843"/>
                <a:ext cx="8936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58C32C9-3250-4A69-8929-6B0AD8CDDF7B}"/>
              </a:ext>
            </a:extLst>
          </p:cNvPr>
          <p:cNvSpPr txBox="1"/>
          <p:nvPr/>
        </p:nvSpPr>
        <p:spPr>
          <a:xfrm>
            <a:off x="4805786" y="4825726"/>
            <a:ext cx="8936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/>
              <a:t>= 2(-1)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BBC6FF-5A56-4110-A024-508F631651E5}"/>
              </a:ext>
            </a:extLst>
          </p:cNvPr>
          <p:cNvSpPr txBox="1"/>
          <p:nvPr/>
        </p:nvSpPr>
        <p:spPr>
          <a:xfrm>
            <a:off x="5488127" y="4827901"/>
            <a:ext cx="599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/>
              <a:t>= -2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25040AA-5798-4327-BEF2-BB2DBA1611CC}"/>
                  </a:ext>
                </a:extLst>
              </p:cNvPr>
              <p:cNvSpPr txBox="1"/>
              <p:nvPr/>
            </p:nvSpPr>
            <p:spPr>
              <a:xfrm>
                <a:off x="4216966" y="5100648"/>
                <a:ext cx="89362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25040AA-5798-4327-BEF2-BB2DBA161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966" y="5100648"/>
                <a:ext cx="893621" cy="369332"/>
              </a:xfrm>
              <a:prstGeom prst="rect">
                <a:avLst/>
              </a:prstGeom>
              <a:blipFill>
                <a:blip r:embed="rId5"/>
                <a:stretch>
                  <a:fillRect r="-616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3933513-FA2A-4FEF-824A-EDB91A2C7867}"/>
              </a:ext>
            </a:extLst>
          </p:cNvPr>
          <p:cNvSpPr txBox="1"/>
          <p:nvPr/>
        </p:nvSpPr>
        <p:spPr>
          <a:xfrm>
            <a:off x="5067297" y="5116677"/>
            <a:ext cx="8936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/>
              <a:t>=  2(1)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76CE05-25FE-46E0-8AB4-E8161956875B}"/>
              </a:ext>
            </a:extLst>
          </p:cNvPr>
          <p:cNvSpPr txBox="1"/>
          <p:nvPr/>
        </p:nvSpPr>
        <p:spPr>
          <a:xfrm>
            <a:off x="5737512" y="5132706"/>
            <a:ext cx="812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/>
              <a:t>=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5B5773D-B932-4E91-BD89-7E6902D1990C}"/>
                  </a:ext>
                </a:extLst>
              </p:cNvPr>
              <p:cNvSpPr/>
              <p:nvPr/>
            </p:nvSpPr>
            <p:spPr>
              <a:xfrm>
                <a:off x="464127" y="5681069"/>
                <a:ext cx="11263746" cy="84403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Nilai minimum </a:t>
                </a:r>
                <a:r>
                  <a:rPr lang="en-US" sz="2000" dirty="0" err="1"/>
                  <a:t>dari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D" sz="2000" dirty="0"/>
                  <a:t> </a:t>
                </a:r>
                <a:r>
                  <a:rPr lang="en-ID" sz="2000" dirty="0" err="1"/>
                  <a:t>adalah</a:t>
                </a:r>
                <a:r>
                  <a:rPr lang="en-ID" sz="2000" dirty="0"/>
                  <a:t> -2 dan </a:t>
                </a:r>
                <a:r>
                  <a:rPr lang="en-ID" sz="2000" dirty="0" err="1"/>
                  <a:t>nilai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maksimum</a:t>
                </a:r>
                <a:r>
                  <a:rPr lang="en-ID" sz="2000" dirty="0"/>
                  <a:t> </a:t>
                </a:r>
                <a:r>
                  <a:rPr lang="en-US" sz="2000" dirty="0"/>
                  <a:t>dari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D" sz="2000" dirty="0"/>
                  <a:t> </a:t>
                </a:r>
                <a:r>
                  <a:rPr lang="en-ID" sz="2000" dirty="0" err="1"/>
                  <a:t>adalah</a:t>
                </a:r>
                <a:r>
                  <a:rPr lang="en-ID" sz="2000" dirty="0"/>
                  <a:t> 2 </a:t>
                </a: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5B5773D-B932-4E91-BD89-7E6902D199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5681069"/>
                <a:ext cx="11263746" cy="8440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1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8" grpId="0"/>
      <p:bldP spid="12" grpId="0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A1D710C-824B-499E-9679-402FB88A870F}"/>
              </a:ext>
            </a:extLst>
          </p:cNvPr>
          <p:cNvSpPr/>
          <p:nvPr/>
        </p:nvSpPr>
        <p:spPr>
          <a:xfrm>
            <a:off x="8769927" y="415636"/>
            <a:ext cx="2757055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NO.2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11EB7B-895F-474B-8751-5610FB1F1AF3}"/>
                  </a:ext>
                </a:extLst>
              </p:cNvPr>
              <p:cNvSpPr txBox="1"/>
              <p:nvPr/>
            </p:nvSpPr>
            <p:spPr>
              <a:xfrm>
                <a:off x="1066800" y="1246899"/>
                <a:ext cx="10072255" cy="5266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interval di mana </a:t>
                </a:r>
                <a:r>
                  <a:rPr lang="en-US" dirty="0" err="1"/>
                  <a:t>kurva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/>
                  <a:t>naik dan di mana </a:t>
                </a:r>
                <a:r>
                  <a:rPr lang="en-ID" dirty="0" err="1"/>
                  <a:t>kurva</a:t>
                </a:r>
                <a:r>
                  <a:rPr lang="en-ID" dirty="0"/>
                  <a:t>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turun</a:t>
                </a:r>
                <a:r>
                  <a:rPr lang="en-ID" dirty="0"/>
                  <a:t> pada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Diketahui</a:t>
                </a:r>
                <a:r>
                  <a:rPr lang="en-ID" dirty="0"/>
                  <a:t> :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endParaRPr lang="en-ID" dirty="0"/>
              </a:p>
              <a:p>
                <a:r>
                  <a:rPr lang="en-ID" dirty="0"/>
                  <a:t>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US" b="0" dirty="0"/>
              </a:p>
              <a:p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stasioner</a:t>
                </a:r>
                <a:r>
                  <a:rPr lang="en-ID" dirty="0"/>
                  <a:t> </a:t>
                </a:r>
                <a:r>
                  <a:rPr lang="en-ID" dirty="0" err="1"/>
                  <a:t>diperoleh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syarat</a:t>
                </a:r>
                <a:r>
                  <a:rPr lang="en-ID" dirty="0"/>
                  <a:t> :</a:t>
                </a:r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	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−4 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	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	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11EB7B-895F-474B-8751-5610FB1F1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246899"/>
                <a:ext cx="10072255" cy="5266185"/>
              </a:xfrm>
              <a:prstGeom prst="rect">
                <a:avLst/>
              </a:prstGeom>
              <a:blipFill>
                <a:blip r:embed="rId2"/>
                <a:stretch>
                  <a:fillRect l="-484" t="-6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C3440-A27F-4A6D-813C-AE3B942D55A2}"/>
                  </a:ext>
                </a:extLst>
              </p:cNvPr>
              <p:cNvSpPr txBox="1"/>
              <p:nvPr/>
            </p:nvSpPr>
            <p:spPr>
              <a:xfrm>
                <a:off x="4246415" y="4712819"/>
                <a:ext cx="6102926" cy="11945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atau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−4 =−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	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	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C3440-A27F-4A6D-813C-AE3B942D5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415" y="4712819"/>
                <a:ext cx="6102926" cy="1194558"/>
              </a:xfrm>
              <a:prstGeom prst="rect">
                <a:avLst/>
              </a:prstGeom>
              <a:blipFill>
                <a:blip r:embed="rId3"/>
                <a:stretch>
                  <a:fillRect l="-89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9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0894DD2-BAD8-406A-8080-723C7992A80C}"/>
                  </a:ext>
                </a:extLst>
              </p:cNvPr>
              <p:cNvSpPr txBox="1"/>
              <p:nvPr/>
            </p:nvSpPr>
            <p:spPr>
              <a:xfrm>
                <a:off x="3590045" y="1220765"/>
                <a:ext cx="2989117" cy="25060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       atau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endParaRPr lang="en-ID" dirty="0"/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0894DD2-BAD8-406A-8080-723C7992A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045" y="1220765"/>
                <a:ext cx="2989117" cy="25060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A2A121-90EC-41CF-BA0B-583D6AFCE34C}"/>
                  </a:ext>
                </a:extLst>
              </p:cNvPr>
              <p:cNvSpPr txBox="1"/>
              <p:nvPr/>
            </p:nvSpPr>
            <p:spPr>
              <a:xfrm>
                <a:off x="2786483" y="1862469"/>
                <a:ext cx="1108364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 = 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US" dirty="0"/>
              </a:p>
              <a:p>
                <a:endParaRPr lang="en-US" sz="1400" dirty="0"/>
              </a:p>
              <a:p>
                <a:endParaRPr lang="en-US" dirty="0"/>
              </a:p>
              <a:p>
                <a:r>
                  <a:rPr lang="en-US" dirty="0"/>
                  <a:t>k = 1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 </a:t>
                </a:r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A2A121-90EC-41CF-BA0B-583D6AFCE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483" y="1862469"/>
                <a:ext cx="1108364" cy="1138773"/>
              </a:xfrm>
              <a:prstGeom prst="rect">
                <a:avLst/>
              </a:prstGeom>
              <a:blipFill>
                <a:blip r:embed="rId3"/>
                <a:stretch>
                  <a:fillRect l="-4396" t="-3226" b="-806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6F6086-EAFB-4BE8-A4B4-08AA75AC508B}"/>
                  </a:ext>
                </a:extLst>
              </p:cNvPr>
              <p:cNvSpPr txBox="1"/>
              <p:nvPr/>
            </p:nvSpPr>
            <p:spPr>
              <a:xfrm>
                <a:off x="6487380" y="1117532"/>
                <a:ext cx="2989117" cy="26092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endParaRPr lang="en-ID" dirty="0"/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6F6086-EAFB-4BE8-A4B4-08AA75AC5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380" y="1117532"/>
                <a:ext cx="2989117" cy="26092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F759C3B-6D88-4A5B-9300-8C80C8CF3D57}"/>
              </a:ext>
            </a:extLst>
          </p:cNvPr>
          <p:cNvSpPr txBox="1"/>
          <p:nvPr/>
        </p:nvSpPr>
        <p:spPr>
          <a:xfrm>
            <a:off x="4715731" y="1864815"/>
            <a:ext cx="110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2,78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41541-5883-465A-905F-C0F30F1B460A}"/>
              </a:ext>
            </a:extLst>
          </p:cNvPr>
          <p:cNvSpPr txBox="1"/>
          <p:nvPr/>
        </p:nvSpPr>
        <p:spPr>
          <a:xfrm>
            <a:off x="4832627" y="2631910"/>
            <a:ext cx="96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5,93</a:t>
            </a:r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75C831-7FA5-4AD4-9585-48CE14399114}"/>
              </a:ext>
            </a:extLst>
          </p:cNvPr>
          <p:cNvSpPr txBox="1"/>
          <p:nvPr/>
        </p:nvSpPr>
        <p:spPr>
          <a:xfrm>
            <a:off x="7692722" y="1876324"/>
            <a:ext cx="94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1,21</a:t>
            </a:r>
            <a:endParaRPr lang="en-ID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5264E9-3667-4FAA-AD19-5F162FA19571}"/>
              </a:ext>
            </a:extLst>
          </p:cNvPr>
          <p:cNvSpPr txBox="1"/>
          <p:nvPr/>
        </p:nvSpPr>
        <p:spPr>
          <a:xfrm>
            <a:off x="7761998" y="2650323"/>
            <a:ext cx="940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4,36</a:t>
            </a:r>
            <a:endParaRPr lang="en-ID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4762BD-D966-4B10-9AC3-39FF233780A4}"/>
              </a:ext>
            </a:extLst>
          </p:cNvPr>
          <p:cNvCxnSpPr>
            <a:cxnSpLocks/>
          </p:cNvCxnSpPr>
          <p:nvPr/>
        </p:nvCxnSpPr>
        <p:spPr>
          <a:xfrm>
            <a:off x="4185794" y="4217741"/>
            <a:ext cx="4225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9EAAC8A1-5768-4496-933F-19AFC90AC993}"/>
              </a:ext>
            </a:extLst>
          </p:cNvPr>
          <p:cNvSpPr/>
          <p:nvPr/>
        </p:nvSpPr>
        <p:spPr>
          <a:xfrm>
            <a:off x="4715731" y="4141542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988722C-E8EE-495C-93B3-0B71A5210776}"/>
              </a:ext>
            </a:extLst>
          </p:cNvPr>
          <p:cNvSpPr/>
          <p:nvPr/>
        </p:nvSpPr>
        <p:spPr>
          <a:xfrm>
            <a:off x="5750665" y="4155396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8951447-A979-42AB-AAD7-ACF39769C19A}"/>
              </a:ext>
            </a:extLst>
          </p:cNvPr>
          <p:cNvSpPr/>
          <p:nvPr/>
        </p:nvSpPr>
        <p:spPr>
          <a:xfrm>
            <a:off x="7669862" y="4169251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E52F410-4D31-45E9-A1BF-F216A33476FF}"/>
              </a:ext>
            </a:extLst>
          </p:cNvPr>
          <p:cNvSpPr/>
          <p:nvPr/>
        </p:nvSpPr>
        <p:spPr>
          <a:xfrm>
            <a:off x="6710263" y="4151928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68F9AC-96F5-4BFA-9D65-3D1E5723BD2E}"/>
              </a:ext>
            </a:extLst>
          </p:cNvPr>
          <p:cNvSpPr txBox="1"/>
          <p:nvPr/>
        </p:nvSpPr>
        <p:spPr>
          <a:xfrm>
            <a:off x="5458848" y="4396250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2,78</a:t>
            </a:r>
            <a:endParaRPr lang="en-ID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933BE7-C92A-4656-BD92-80160FE5664C}"/>
              </a:ext>
            </a:extLst>
          </p:cNvPr>
          <p:cNvSpPr txBox="1"/>
          <p:nvPr/>
        </p:nvSpPr>
        <p:spPr>
          <a:xfrm>
            <a:off x="7378045" y="4408638"/>
            <a:ext cx="58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5,93</a:t>
            </a:r>
            <a:endParaRPr lang="en-ID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60701A-3984-4BDF-B283-92F79BD52B0C}"/>
              </a:ext>
            </a:extLst>
          </p:cNvPr>
          <p:cNvSpPr txBox="1"/>
          <p:nvPr/>
        </p:nvSpPr>
        <p:spPr>
          <a:xfrm>
            <a:off x="4469633" y="4396250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1,21</a:t>
            </a:r>
            <a:endParaRPr lang="en-ID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4C973B-8D7C-4B93-A2CA-EFE5DF386F25}"/>
              </a:ext>
            </a:extLst>
          </p:cNvPr>
          <p:cNvSpPr txBox="1"/>
          <p:nvPr/>
        </p:nvSpPr>
        <p:spPr>
          <a:xfrm>
            <a:off x="6418446" y="4396250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4,36</a:t>
            </a:r>
            <a:endParaRPr lang="en-ID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44B07B0-4FA1-4894-A07F-69CD3F47C6A2}"/>
              </a:ext>
            </a:extLst>
          </p:cNvPr>
          <p:cNvCxnSpPr/>
          <p:nvPr/>
        </p:nvCxnSpPr>
        <p:spPr>
          <a:xfrm flipV="1">
            <a:off x="4761450" y="48768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6BE43A-9129-4B15-A545-AE3C4652BF99}"/>
              </a:ext>
            </a:extLst>
          </p:cNvPr>
          <p:cNvCxnSpPr/>
          <p:nvPr/>
        </p:nvCxnSpPr>
        <p:spPr>
          <a:xfrm flipV="1">
            <a:off x="5746151" y="48768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342E858-7562-4928-BB66-95FD5B34E30F}"/>
              </a:ext>
            </a:extLst>
          </p:cNvPr>
          <p:cNvCxnSpPr/>
          <p:nvPr/>
        </p:nvCxnSpPr>
        <p:spPr>
          <a:xfrm flipV="1">
            <a:off x="6737614" y="4849091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1CA0CC7-8068-4712-92A0-E249276C5FFB}"/>
              </a:ext>
            </a:extLst>
          </p:cNvPr>
          <p:cNvCxnSpPr/>
          <p:nvPr/>
        </p:nvCxnSpPr>
        <p:spPr>
          <a:xfrm flipV="1">
            <a:off x="7715581" y="4849091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EA534F9-DD99-476F-AC47-20494271F307}"/>
                  </a:ext>
                </a:extLst>
              </p:cNvPr>
              <p:cNvSpPr txBox="1"/>
              <p:nvPr/>
            </p:nvSpPr>
            <p:spPr>
              <a:xfrm>
                <a:off x="5202360" y="5292818"/>
                <a:ext cx="940375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EA534F9-DD99-476F-AC47-20494271F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360" y="5292818"/>
                <a:ext cx="940375" cy="562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DEA7DF5-5318-4E13-93F2-6D0CA5923022}"/>
                  </a:ext>
                </a:extLst>
              </p:cNvPr>
              <p:cNvSpPr txBox="1"/>
              <p:nvPr/>
            </p:nvSpPr>
            <p:spPr>
              <a:xfrm>
                <a:off x="7359358" y="5266047"/>
                <a:ext cx="872827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DEA7DF5-5318-4E13-93F2-6D0CA5923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358" y="5266047"/>
                <a:ext cx="872827" cy="616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51CC80-2704-4B21-ABB7-D4B4217E2EB4}"/>
                  </a:ext>
                </a:extLst>
              </p:cNvPr>
              <p:cNvSpPr txBox="1"/>
              <p:nvPr/>
            </p:nvSpPr>
            <p:spPr>
              <a:xfrm>
                <a:off x="4232535" y="5237393"/>
                <a:ext cx="940375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51CC80-2704-4B21-ABB7-D4B4217E2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535" y="5237393"/>
                <a:ext cx="940375" cy="562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8A2D71C-D6F8-4494-90B6-C078ADBED817}"/>
                  </a:ext>
                </a:extLst>
              </p:cNvPr>
              <p:cNvSpPr txBox="1"/>
              <p:nvPr/>
            </p:nvSpPr>
            <p:spPr>
              <a:xfrm>
                <a:off x="6389533" y="5210622"/>
                <a:ext cx="87282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8A2D71C-D6F8-4494-90B6-C078ADBED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533" y="5210622"/>
                <a:ext cx="872827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36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22" grpId="0" animBg="1"/>
      <p:bldP spid="24" grpId="0" animBg="1"/>
      <p:bldP spid="26" grpId="0" animBg="1"/>
      <p:bldP spid="28" grpId="0" animBg="1"/>
      <p:bldP spid="34" grpId="0"/>
      <p:bldP spid="36" grpId="0"/>
      <p:bldP spid="46" grpId="0"/>
      <p:bldP spid="48" grpId="0"/>
      <p:bldP spid="50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0CD570-200F-4FE7-B7C2-88CD8FE305C1}"/>
                  </a:ext>
                </a:extLst>
              </p:cNvPr>
              <p:cNvSpPr txBox="1"/>
              <p:nvPr/>
            </p:nvSpPr>
            <p:spPr>
              <a:xfrm>
                <a:off x="581884" y="554184"/>
                <a:ext cx="888076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Periksa </a:t>
                </a:r>
                <a:r>
                  <a:rPr lang="en-US" b="1" dirty="0" err="1"/>
                  <a:t>nilai</a:t>
                </a:r>
                <a:r>
                  <a:rPr lang="en-US" b="1" dirty="0"/>
                  <a:t> </a:t>
                </a:r>
                <a:r>
                  <a:rPr lang="en-US" b="1" dirty="0" err="1"/>
                  <a:t>fungsi</a:t>
                </a:r>
                <a:r>
                  <a:rPr lang="en-US" b="1" dirty="0"/>
                  <a:t> g(x) </a:t>
                </a:r>
                <a:r>
                  <a:rPr lang="en-US" b="1" dirty="0" err="1"/>
                  <a:t>untuk</a:t>
                </a:r>
                <a:r>
                  <a:rPr lang="en-US" b="1" dirty="0"/>
                  <a:t> </a:t>
                </a:r>
                <a:r>
                  <a:rPr lang="en-US" b="1" dirty="0" err="1"/>
                  <a:t>setiap</a:t>
                </a:r>
                <a:r>
                  <a:rPr lang="en-US" b="1" dirty="0"/>
                  <a:t> interval.</a:t>
                </a:r>
              </a:p>
              <a:p>
                <a:pPr algn="just"/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memeriksa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g(x) pada </a:t>
                </a:r>
                <a:r>
                  <a:rPr lang="en-US" dirty="0" err="1"/>
                  <a:t>setiap</a:t>
                </a:r>
                <a:r>
                  <a:rPr lang="en-US" dirty="0"/>
                  <a:t> interval,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diambil</a:t>
                </a:r>
                <a:r>
                  <a:rPr lang="en-US" dirty="0"/>
                  <a:t> </a:t>
                </a:r>
                <a:r>
                  <a:rPr lang="en-US" dirty="0" err="1"/>
                  <a:t>sebarang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x </a:t>
                </a:r>
                <a:r>
                  <a:rPr lang="en-US" dirty="0" err="1"/>
                  <a:t>dari</a:t>
                </a:r>
                <a:r>
                  <a:rPr lang="en-US" dirty="0"/>
                  <a:t> masing-masing interval </a:t>
                </a:r>
                <a:r>
                  <a:rPr lang="en-US" dirty="0" err="1"/>
                  <a:t>tersebut</a:t>
                </a:r>
                <a:r>
                  <a:rPr lang="en-US" dirty="0"/>
                  <a:t>. </a:t>
                </a:r>
                <a:r>
                  <a:rPr lang="en-US" dirty="0" err="1"/>
                  <a:t>Misalnya</a:t>
                </a:r>
                <a:r>
                  <a:rPr lang="en-US" dirty="0"/>
                  <a:t>,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mengambil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=6. </m:t>
                    </m:r>
                  </m:oMath>
                </a14:m>
                <a:endParaRPr lang="en-US" b="0" dirty="0"/>
              </a:p>
              <a:p>
                <a:pPr algn="just"/>
                <a:r>
                  <a:rPr lang="en-ID" dirty="0"/>
                  <a:t>Jika </a:t>
                </a:r>
                <a:r>
                  <a:rPr lang="en-ID" dirty="0" err="1"/>
                  <a:t>menggunakan</a:t>
                </a:r>
                <a:r>
                  <a:rPr lang="en-ID" dirty="0"/>
                  <a:t> </a:t>
                </a:r>
                <a:r>
                  <a:rPr lang="en-ID" dirty="0" err="1"/>
                  <a:t>tabel</a:t>
                </a:r>
                <a:r>
                  <a:rPr lang="en-ID" dirty="0"/>
                  <a:t> </a:t>
                </a:r>
                <a:r>
                  <a:rPr lang="en-ID" dirty="0" err="1"/>
                  <a:t>kalkulator</a:t>
                </a:r>
                <a:r>
                  <a:rPr lang="en-ID" dirty="0"/>
                  <a:t>, </a:t>
                </a:r>
                <a:r>
                  <a:rPr lang="en-ID" dirty="0" err="1"/>
                  <a:t>jangan</a:t>
                </a:r>
                <a:r>
                  <a:rPr lang="en-ID" dirty="0"/>
                  <a:t> </a:t>
                </a:r>
                <a:r>
                  <a:rPr lang="en-ID" dirty="0" err="1"/>
                  <a:t>lupa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memastikan</a:t>
                </a:r>
                <a:r>
                  <a:rPr lang="en-ID" dirty="0"/>
                  <a:t> </a:t>
                </a:r>
                <a:r>
                  <a:rPr lang="en-ID" dirty="0" err="1"/>
                  <a:t>bahwa</a:t>
                </a:r>
                <a:r>
                  <a:rPr lang="en-ID" dirty="0"/>
                  <a:t> </a:t>
                </a:r>
                <a:r>
                  <a:rPr lang="en-ID" dirty="0" err="1"/>
                  <a:t>satuan</a:t>
                </a:r>
                <a:r>
                  <a:rPr lang="en-ID" dirty="0"/>
                  <a:t> yang </a:t>
                </a:r>
                <a:r>
                  <a:rPr lang="en-ID" dirty="0" err="1"/>
                  <a:t>digunakan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radian, </a:t>
                </a:r>
                <a:r>
                  <a:rPr lang="en-ID" dirty="0" err="1"/>
                  <a:t>bukan</a:t>
                </a:r>
                <a:r>
                  <a:rPr lang="en-ID" dirty="0"/>
                  <a:t> </a:t>
                </a:r>
                <a:r>
                  <a:rPr lang="en-ID" dirty="0" err="1"/>
                  <a:t>derajat</a:t>
                </a:r>
                <a:r>
                  <a:rPr lang="en-ID" dirty="0"/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0CD570-200F-4FE7-B7C2-88CD8FE30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84" y="554184"/>
                <a:ext cx="8880763" cy="1754326"/>
              </a:xfrm>
              <a:prstGeom prst="rect">
                <a:avLst/>
              </a:prstGeom>
              <a:blipFill>
                <a:blip r:embed="rId2"/>
                <a:stretch>
                  <a:fillRect l="-549" t="-2083" r="-618" b="-451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690241-8DE1-48FC-84A8-EB7923CB4338}"/>
                  </a:ext>
                </a:extLst>
              </p:cNvPr>
              <p:cNvSpPr txBox="1"/>
              <p:nvPr/>
            </p:nvSpPr>
            <p:spPr>
              <a:xfrm>
                <a:off x="886684" y="2507675"/>
                <a:ext cx="37684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690241-8DE1-48FC-84A8-EB7923CB4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4" y="2507675"/>
                <a:ext cx="3768437" cy="369332"/>
              </a:xfrm>
              <a:prstGeom prst="rect">
                <a:avLst/>
              </a:prstGeom>
              <a:blipFill>
                <a:blip r:embed="rId3"/>
                <a:stretch>
                  <a:fillRect l="-1292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2D20397-A5AE-436F-9AB6-69C2D85A9663}"/>
                  </a:ext>
                </a:extLst>
              </p:cNvPr>
              <p:cNvSpPr txBox="1"/>
              <p:nvPr/>
            </p:nvSpPr>
            <p:spPr>
              <a:xfrm>
                <a:off x="4509650" y="2521530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(−2)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2D20397-A5AE-436F-9AB6-69C2D85A9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650" y="2521530"/>
                <a:ext cx="1371600" cy="369332"/>
              </a:xfrm>
              <a:prstGeom prst="rect">
                <a:avLst/>
              </a:prstGeom>
              <a:blipFill>
                <a:blip r:embed="rId4"/>
                <a:stretch>
                  <a:fillRect r="-3111"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9BC728-852B-47D1-AE79-D211A8BE144A}"/>
                  </a:ext>
                </a:extLst>
              </p:cNvPr>
              <p:cNvSpPr txBox="1"/>
              <p:nvPr/>
            </p:nvSpPr>
            <p:spPr>
              <a:xfrm>
                <a:off x="5763485" y="2535385"/>
                <a:ext cx="1039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=−0,83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9BC728-852B-47D1-AE79-D211A8BE1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85" y="2535385"/>
                <a:ext cx="10390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C98E3B-3657-4C9B-A689-CCC764BF5360}"/>
                  </a:ext>
                </a:extLst>
              </p:cNvPr>
              <p:cNvSpPr txBox="1"/>
              <p:nvPr/>
            </p:nvSpPr>
            <p:spPr>
              <a:xfrm>
                <a:off x="886684" y="2977003"/>
                <a:ext cx="37684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C98E3B-3657-4C9B-A689-CCC764BF5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4" y="2977003"/>
                <a:ext cx="3768437" cy="369332"/>
              </a:xfrm>
              <a:prstGeom prst="rect">
                <a:avLst/>
              </a:prstGeom>
              <a:blipFill>
                <a:blip r:embed="rId6"/>
                <a:stretch>
                  <a:fillRect l="-1292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1659A9-8B7D-4CBF-8200-D85D5B475DE6}"/>
                  </a:ext>
                </a:extLst>
              </p:cNvPr>
              <p:cNvSpPr txBox="1"/>
              <p:nvPr/>
            </p:nvSpPr>
            <p:spPr>
              <a:xfrm>
                <a:off x="4509650" y="2990858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1659A9-8B7D-4CBF-8200-D85D5B475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650" y="2990858"/>
                <a:ext cx="1371600" cy="369332"/>
              </a:xfrm>
              <a:prstGeom prst="rect">
                <a:avLst/>
              </a:prstGeom>
              <a:blipFill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A17E71-2817-4AD6-99AD-BDE339DFB81B}"/>
                  </a:ext>
                </a:extLst>
              </p:cNvPr>
              <p:cNvSpPr txBox="1"/>
              <p:nvPr/>
            </p:nvSpPr>
            <p:spPr>
              <a:xfrm>
                <a:off x="5347849" y="3004713"/>
                <a:ext cx="1039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A17E71-2817-4AD6-99AD-BDE339DFB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49" y="3004713"/>
                <a:ext cx="10390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5811FC-26E2-4014-9785-119ABE095C78}"/>
                  </a:ext>
                </a:extLst>
              </p:cNvPr>
              <p:cNvSpPr txBox="1"/>
              <p:nvPr/>
            </p:nvSpPr>
            <p:spPr>
              <a:xfrm>
                <a:off x="886684" y="3474041"/>
                <a:ext cx="37684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5811FC-26E2-4014-9785-119ABE095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4" y="3474041"/>
                <a:ext cx="3768437" cy="369332"/>
              </a:xfrm>
              <a:prstGeom prst="rect">
                <a:avLst/>
              </a:prstGeom>
              <a:blipFill>
                <a:blip r:embed="rId9"/>
                <a:stretch>
                  <a:fillRect l="-1292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CAFF4E-6589-4835-BFD9-E7DA7C84C0F6}"/>
                  </a:ext>
                </a:extLst>
              </p:cNvPr>
              <p:cNvSpPr txBox="1"/>
              <p:nvPr/>
            </p:nvSpPr>
            <p:spPr>
              <a:xfrm>
                <a:off x="4509650" y="3487896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7CAFF4E-6589-4835-BFD9-E7DA7C84C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650" y="3487896"/>
                <a:ext cx="1371600" cy="369332"/>
              </a:xfrm>
              <a:prstGeom prst="rect">
                <a:avLst/>
              </a:prstGeom>
              <a:blipFill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70101C-0E90-4479-981A-E3FB650F46B9}"/>
                  </a:ext>
                </a:extLst>
              </p:cNvPr>
              <p:cNvSpPr txBox="1"/>
              <p:nvPr/>
            </p:nvSpPr>
            <p:spPr>
              <a:xfrm>
                <a:off x="5763485" y="3501751"/>
                <a:ext cx="1039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=−0,83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70101C-0E90-4479-981A-E3FB650F4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85" y="3501751"/>
                <a:ext cx="10390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ACB3-3810-4B0A-8123-2492B5E8A0FA}"/>
                  </a:ext>
                </a:extLst>
              </p:cNvPr>
              <p:cNvSpPr txBox="1"/>
              <p:nvPr/>
            </p:nvSpPr>
            <p:spPr>
              <a:xfrm>
                <a:off x="886684" y="3998789"/>
                <a:ext cx="37684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ACB3-3810-4B0A-8123-2492B5E8A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4" y="3998789"/>
                <a:ext cx="3768437" cy="369332"/>
              </a:xfrm>
              <a:prstGeom prst="rect">
                <a:avLst/>
              </a:prstGeom>
              <a:blipFill>
                <a:blip r:embed="rId12"/>
                <a:stretch>
                  <a:fillRect l="-1292" t="-9836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46A67C-5BAF-48C6-BC55-58B533BA4878}"/>
                  </a:ext>
                </a:extLst>
              </p:cNvPr>
              <p:cNvSpPr txBox="1"/>
              <p:nvPr/>
            </p:nvSpPr>
            <p:spPr>
              <a:xfrm>
                <a:off x="4509650" y="4012644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(6)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46A67C-5BAF-48C6-BC55-58B533BA4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650" y="4012644"/>
                <a:ext cx="1371600" cy="369332"/>
              </a:xfrm>
              <a:prstGeom prst="rect">
                <a:avLst/>
              </a:prstGeom>
              <a:blipFill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0E5EDD8-394F-4B9A-9548-E90DCC250E83}"/>
                  </a:ext>
                </a:extLst>
              </p:cNvPr>
              <p:cNvSpPr txBox="1"/>
              <p:nvPr/>
            </p:nvSpPr>
            <p:spPr>
              <a:xfrm>
                <a:off x="5763485" y="4026499"/>
                <a:ext cx="1039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=1,92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0E5EDD8-394F-4B9A-9548-E90DCC250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85" y="4026499"/>
                <a:ext cx="10390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7914D7-3802-44D8-A7AC-35C4791B8A4B}"/>
                  </a:ext>
                </a:extLst>
              </p:cNvPr>
              <p:cNvSpPr txBox="1"/>
              <p:nvPr/>
            </p:nvSpPr>
            <p:spPr>
              <a:xfrm>
                <a:off x="886684" y="4488927"/>
                <a:ext cx="37684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7914D7-3802-44D8-A7AC-35C4791B8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4" y="4488927"/>
                <a:ext cx="3768437" cy="369332"/>
              </a:xfrm>
              <a:prstGeom prst="rect">
                <a:avLst/>
              </a:prstGeom>
              <a:blipFill>
                <a:blip r:embed="rId15"/>
                <a:stretch>
                  <a:fillRect l="-1292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284E33-180A-4F9F-93D6-092B672F1337}"/>
                  </a:ext>
                </a:extLst>
              </p:cNvPr>
              <p:cNvSpPr txBox="1"/>
              <p:nvPr/>
            </p:nvSpPr>
            <p:spPr>
              <a:xfrm>
                <a:off x="4509650" y="4502782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(8)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284E33-180A-4F9F-93D6-092B672F1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650" y="4502782"/>
                <a:ext cx="1371600" cy="369332"/>
              </a:xfrm>
              <a:prstGeom prst="rect">
                <a:avLst/>
              </a:prstGeom>
              <a:blipFill>
                <a:blip r:embed="rId1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E9AF719-5F99-49CA-B079-79BF248A9D81}"/>
                  </a:ext>
                </a:extLst>
              </p:cNvPr>
              <p:cNvSpPr txBox="1"/>
              <p:nvPr/>
            </p:nvSpPr>
            <p:spPr>
              <a:xfrm>
                <a:off x="5763485" y="4516637"/>
                <a:ext cx="10390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=−0,29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E9AF719-5F99-49CA-B079-79BF248A9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85" y="4516637"/>
                <a:ext cx="10390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4AB10DE-F57D-4034-BBC1-F18C4B74A149}"/>
              </a:ext>
            </a:extLst>
          </p:cNvPr>
          <p:cNvCxnSpPr>
            <a:cxnSpLocks/>
          </p:cNvCxnSpPr>
          <p:nvPr/>
        </p:nvCxnSpPr>
        <p:spPr>
          <a:xfrm>
            <a:off x="7349829" y="3202550"/>
            <a:ext cx="4225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00EAB1CE-F0A7-475B-B0CC-866EDADB661E}"/>
              </a:ext>
            </a:extLst>
          </p:cNvPr>
          <p:cNvSpPr/>
          <p:nvPr/>
        </p:nvSpPr>
        <p:spPr>
          <a:xfrm>
            <a:off x="7879766" y="3126351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5B3E827-8617-43AB-A23C-40DB39684648}"/>
              </a:ext>
            </a:extLst>
          </p:cNvPr>
          <p:cNvSpPr/>
          <p:nvPr/>
        </p:nvSpPr>
        <p:spPr>
          <a:xfrm>
            <a:off x="8914700" y="3140205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EEFEB2F-06A2-442F-96B0-824C2A28707E}"/>
              </a:ext>
            </a:extLst>
          </p:cNvPr>
          <p:cNvSpPr/>
          <p:nvPr/>
        </p:nvSpPr>
        <p:spPr>
          <a:xfrm>
            <a:off x="10833897" y="3154060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817E946-F26B-473D-B755-54A62E052390}"/>
              </a:ext>
            </a:extLst>
          </p:cNvPr>
          <p:cNvSpPr/>
          <p:nvPr/>
        </p:nvSpPr>
        <p:spPr>
          <a:xfrm>
            <a:off x="9874298" y="3136737"/>
            <a:ext cx="45719" cy="117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098C23-F81E-4052-9E2F-AD871C92C5EB}"/>
              </a:ext>
            </a:extLst>
          </p:cNvPr>
          <p:cNvSpPr txBox="1"/>
          <p:nvPr/>
        </p:nvSpPr>
        <p:spPr>
          <a:xfrm>
            <a:off x="8622883" y="3381059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2,78</a:t>
            </a:r>
            <a:endParaRPr lang="en-ID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74C5414-E3D7-4ECA-82FA-45C31FF848B6}"/>
              </a:ext>
            </a:extLst>
          </p:cNvPr>
          <p:cNvSpPr txBox="1"/>
          <p:nvPr/>
        </p:nvSpPr>
        <p:spPr>
          <a:xfrm>
            <a:off x="10542080" y="3393447"/>
            <a:ext cx="58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5,93</a:t>
            </a:r>
            <a:endParaRPr lang="en-ID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F111199-EA2F-4258-A815-7C359B080667}"/>
              </a:ext>
            </a:extLst>
          </p:cNvPr>
          <p:cNvSpPr txBox="1"/>
          <p:nvPr/>
        </p:nvSpPr>
        <p:spPr>
          <a:xfrm>
            <a:off x="7633668" y="3381059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1,21</a:t>
            </a:r>
            <a:endParaRPr lang="en-ID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CA7D34-3522-45CD-9222-747621738287}"/>
              </a:ext>
            </a:extLst>
          </p:cNvPr>
          <p:cNvSpPr txBox="1"/>
          <p:nvPr/>
        </p:nvSpPr>
        <p:spPr>
          <a:xfrm>
            <a:off x="9582481" y="3381059"/>
            <a:ext cx="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4,36</a:t>
            </a:r>
            <a:endParaRPr lang="en-ID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A3C239E-B566-4364-B041-86E82EFD93FC}"/>
              </a:ext>
            </a:extLst>
          </p:cNvPr>
          <p:cNvCxnSpPr/>
          <p:nvPr/>
        </p:nvCxnSpPr>
        <p:spPr>
          <a:xfrm flipV="1">
            <a:off x="7925485" y="3861609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77C629B-2AA1-4728-86AC-4B56215375BC}"/>
              </a:ext>
            </a:extLst>
          </p:cNvPr>
          <p:cNvCxnSpPr/>
          <p:nvPr/>
        </p:nvCxnSpPr>
        <p:spPr>
          <a:xfrm flipV="1">
            <a:off x="8910186" y="3861609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D059F7B-CAEF-4751-AC34-12E7F8946A2D}"/>
              </a:ext>
            </a:extLst>
          </p:cNvPr>
          <p:cNvCxnSpPr/>
          <p:nvPr/>
        </p:nvCxnSpPr>
        <p:spPr>
          <a:xfrm flipV="1">
            <a:off x="9901649" y="38339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D22C2E1-C9E7-4B6B-A7F6-5E3D8EC2A226}"/>
              </a:ext>
            </a:extLst>
          </p:cNvPr>
          <p:cNvCxnSpPr/>
          <p:nvPr/>
        </p:nvCxnSpPr>
        <p:spPr>
          <a:xfrm flipV="1">
            <a:off x="10879616" y="38339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155743C-9F61-482D-9747-1849B6586666}"/>
                  </a:ext>
                </a:extLst>
              </p:cNvPr>
              <p:cNvSpPr txBox="1"/>
              <p:nvPr/>
            </p:nvSpPr>
            <p:spPr>
              <a:xfrm>
                <a:off x="8366395" y="4277627"/>
                <a:ext cx="940375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155743C-9F61-482D-9747-1849B6586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395" y="4277627"/>
                <a:ext cx="940375" cy="5629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2B362AC-0233-4EE7-B566-40AA490FB58F}"/>
                  </a:ext>
                </a:extLst>
              </p:cNvPr>
              <p:cNvSpPr txBox="1"/>
              <p:nvPr/>
            </p:nvSpPr>
            <p:spPr>
              <a:xfrm>
                <a:off x="10523393" y="4250856"/>
                <a:ext cx="872827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2B362AC-0233-4EE7-B566-40AA490FB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3393" y="4250856"/>
                <a:ext cx="872827" cy="61651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8005C62-ACB1-49E5-9BB5-704ED8AF0A3A}"/>
                  </a:ext>
                </a:extLst>
              </p:cNvPr>
              <p:cNvSpPr txBox="1"/>
              <p:nvPr/>
            </p:nvSpPr>
            <p:spPr>
              <a:xfrm>
                <a:off x="7396570" y="4222202"/>
                <a:ext cx="940375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8005C62-ACB1-49E5-9BB5-704ED8AF0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570" y="4222202"/>
                <a:ext cx="940375" cy="56297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FEB2EE7-18F7-4E80-8A26-B6499F8F982A}"/>
                  </a:ext>
                </a:extLst>
              </p:cNvPr>
              <p:cNvSpPr txBox="1"/>
              <p:nvPr/>
            </p:nvSpPr>
            <p:spPr>
              <a:xfrm>
                <a:off x="9553568" y="4195431"/>
                <a:ext cx="87282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FEB2EE7-18F7-4E80-8A26-B6499F8F9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8" y="4195431"/>
                <a:ext cx="872827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70C536F0-CF46-47EB-97F1-0F66613E0DCC}"/>
              </a:ext>
            </a:extLst>
          </p:cNvPr>
          <p:cNvSpPr txBox="1"/>
          <p:nvPr/>
        </p:nvSpPr>
        <p:spPr>
          <a:xfrm>
            <a:off x="7334582" y="2730739"/>
            <a:ext cx="56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- -</a:t>
            </a:r>
            <a:endParaRPr lang="en-ID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13AAFF2-20C3-400E-B2D0-B1150B32FC30}"/>
              </a:ext>
            </a:extLst>
          </p:cNvPr>
          <p:cNvSpPr txBox="1"/>
          <p:nvPr/>
        </p:nvSpPr>
        <p:spPr>
          <a:xfrm>
            <a:off x="8192175" y="2730739"/>
            <a:ext cx="7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+++</a:t>
            </a:r>
            <a:endParaRPr lang="en-ID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76ADA5-0607-44C1-ADF9-3D34E8A60A61}"/>
              </a:ext>
            </a:extLst>
          </p:cNvPr>
          <p:cNvSpPr txBox="1"/>
          <p:nvPr/>
        </p:nvSpPr>
        <p:spPr>
          <a:xfrm>
            <a:off x="10120040" y="2730739"/>
            <a:ext cx="75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+++</a:t>
            </a:r>
            <a:endParaRPr lang="en-ID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31A26A9-CB73-4414-85B9-A7D6BAE599C6}"/>
              </a:ext>
            </a:extLst>
          </p:cNvPr>
          <p:cNvSpPr txBox="1"/>
          <p:nvPr/>
        </p:nvSpPr>
        <p:spPr>
          <a:xfrm>
            <a:off x="9155065" y="2704162"/>
            <a:ext cx="56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- -</a:t>
            </a:r>
            <a:endParaRPr lang="en-ID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01C3DD4-0F97-4AB4-8D1B-6E8F12F2DD53}"/>
              </a:ext>
            </a:extLst>
          </p:cNvPr>
          <p:cNvSpPr txBox="1"/>
          <p:nvPr/>
        </p:nvSpPr>
        <p:spPr>
          <a:xfrm>
            <a:off x="10975548" y="2720051"/>
            <a:ext cx="56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- -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0985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5" grpId="0"/>
      <p:bldP spid="29" grpId="0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55" grpId="0"/>
      <p:bldP spid="60" grpId="0"/>
      <p:bldP spid="61" grpId="0"/>
      <p:bldP spid="62" grpId="0"/>
      <p:bldP spid="63" grpId="0"/>
      <p:bldP spid="66" grpId="0"/>
      <p:bldP spid="68" grpId="0"/>
      <p:bldP spid="72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82620C4-C2B1-4DB6-9A11-23EBB39EF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61" y="231238"/>
            <a:ext cx="5206278" cy="29570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A6BD9CA-3C3D-44D9-930B-29E84D8E68A6}"/>
                  </a:ext>
                </a:extLst>
              </p:cNvPr>
              <p:cNvSpPr txBox="1"/>
              <p:nvPr/>
            </p:nvSpPr>
            <p:spPr>
              <a:xfrm>
                <a:off x="1288473" y="3429000"/>
                <a:ext cx="5735782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Jadi, </a:t>
                </a:r>
                <a:r>
                  <a:rPr lang="en-US" dirty="0" err="1"/>
                  <a:t>grafik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r>
                  <a:rPr lang="en-ID" dirty="0"/>
                  <a:t> naik pada interval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2−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dirty="0"/>
                  <a:t> 	dan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A6BD9CA-3C3D-44D9-930B-29E84D8E6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73" y="3429000"/>
                <a:ext cx="5735782" cy="913327"/>
              </a:xfrm>
              <a:prstGeom prst="rect">
                <a:avLst/>
              </a:prstGeom>
              <a:blipFill>
                <a:blip r:embed="rId3"/>
                <a:stretch>
                  <a:fillRect l="-850" t="-4027" b="-335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2A12C19-7B8A-4719-8F2B-75274F8FD082}"/>
                  </a:ext>
                </a:extLst>
              </p:cNvPr>
              <p:cNvSpPr txBox="1"/>
              <p:nvPr/>
            </p:nvSpPr>
            <p:spPr>
              <a:xfrm>
                <a:off x="1288473" y="4589976"/>
                <a:ext cx="6761018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Jadi, </a:t>
                </a:r>
                <a:r>
                  <a:rPr lang="en-US" dirty="0" err="1"/>
                  <a:t>grafik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r>
                  <a:rPr lang="en-ID" dirty="0"/>
                  <a:t> turun pada interval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dirty="0"/>
                  <a:t> 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dirty="0"/>
                  <a:t>  dan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2A12C19-7B8A-4719-8F2B-75274F8FD0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73" y="4589976"/>
                <a:ext cx="6761018" cy="913327"/>
              </a:xfrm>
              <a:prstGeom prst="rect">
                <a:avLst/>
              </a:prstGeom>
              <a:blipFill>
                <a:blip r:embed="rId4"/>
                <a:stretch>
                  <a:fillRect l="-721" t="-4000" b="-33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62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86</TotalTime>
  <Words>635</Words>
  <Application>Microsoft Office PowerPoint</Application>
  <PresentationFormat>Widescreen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Gill Sans MT</vt:lpstr>
      <vt:lpstr>Wingdings</vt:lpstr>
      <vt:lpstr>Gallery</vt:lpstr>
      <vt:lpstr>Turunan fungsi trigonometri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Turunan fungsi trigonometri</dc:title>
  <dc:creator>ACER</dc:creator>
  <cp:lastModifiedBy>ACER</cp:lastModifiedBy>
  <cp:revision>9</cp:revision>
  <dcterms:created xsi:type="dcterms:W3CDTF">2020-11-05T06:03:22Z</dcterms:created>
  <dcterms:modified xsi:type="dcterms:W3CDTF">2020-11-05T07:47:25Z</dcterms:modified>
</cp:coreProperties>
</file>