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18234-7F60-4182-AC16-3245BECB9E47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243F4-E225-4A0C-8895-B3A264EA06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5526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1CBF3-9559-4093-BBCB-DBF6CD7140F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8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27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54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75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19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6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8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94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28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36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74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B24CC-8363-4C3D-BDD4-B146EF9C397D}" type="datetimeFigureOut">
              <a:rPr lang="en-ID" smtClean="0"/>
              <a:t>03/11/2020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59F8D7C-B9AA-4214-A38D-5C02E6FD5A6C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97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PENERAPAN TURUNAN FUNGSI TRIGONOMETRI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 err="1"/>
              <a:t>Menentukan</a:t>
            </a:r>
            <a:r>
              <a:rPr lang="en-US" sz="1800" dirty="0"/>
              <a:t> </a:t>
            </a:r>
            <a:r>
              <a:rPr lang="en-US" sz="1800" dirty="0" err="1"/>
              <a:t>Titik</a:t>
            </a:r>
            <a:r>
              <a:rPr lang="en-US" sz="1800" dirty="0"/>
              <a:t> </a:t>
            </a:r>
            <a:r>
              <a:rPr lang="en-US" sz="1800" dirty="0" err="1"/>
              <a:t>Stasioner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Selang</a:t>
            </a:r>
            <a:r>
              <a:rPr lang="en-US" sz="1800" dirty="0"/>
              <a:t> </a:t>
            </a:r>
            <a:r>
              <a:rPr lang="en-US" sz="1800" dirty="0" err="1"/>
              <a:t>Kemonotonan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90800" y="838200"/>
            <a:ext cx="7086600" cy="1066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Titik</a:t>
            </a:r>
            <a:r>
              <a:rPr lang="en-US" sz="2800" dirty="0"/>
              <a:t> </a:t>
            </a:r>
            <a:r>
              <a:rPr lang="en-US" sz="2800" dirty="0" err="1"/>
              <a:t>Stasioner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Selang</a:t>
            </a:r>
            <a:r>
              <a:rPr lang="en-US" sz="2800" dirty="0"/>
              <a:t> </a:t>
            </a:r>
            <a:r>
              <a:rPr lang="en-US" sz="2800" dirty="0" err="1"/>
              <a:t>Kemonotonan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3096490" y="3352800"/>
            <a:ext cx="2133600" cy="9906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Titik</a:t>
            </a:r>
            <a:r>
              <a:rPr lang="en-US" sz="2000" b="1" dirty="0"/>
              <a:t> </a:t>
            </a:r>
            <a:r>
              <a:rPr lang="en-US" sz="2000" b="1" dirty="0" err="1"/>
              <a:t>Stasioner</a:t>
            </a:r>
            <a:r>
              <a:rPr lang="en-US" dirty="0"/>
              <a:t>, </a:t>
            </a:r>
          </a:p>
          <a:p>
            <a:pPr algn="ctr"/>
            <a:r>
              <a:rPr lang="en-US" sz="1600" dirty="0" err="1"/>
              <a:t>terbagi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:</a:t>
            </a:r>
          </a:p>
        </p:txBody>
      </p:sp>
      <p:sp>
        <p:nvSpPr>
          <p:cNvPr id="4" name="Left Brace 3"/>
          <p:cNvSpPr/>
          <p:nvPr/>
        </p:nvSpPr>
        <p:spPr>
          <a:xfrm>
            <a:off x="5257800" y="2667000"/>
            <a:ext cx="609600" cy="22860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867400" y="2438400"/>
            <a:ext cx="35052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867400" y="3505200"/>
            <a:ext cx="35052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Minimum 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Titik</a:t>
            </a:r>
            <a:r>
              <a:rPr lang="en-US" dirty="0"/>
              <a:t> Minimum)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943600" y="4495800"/>
            <a:ext cx="35052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Belok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1871" y="838200"/>
            <a:ext cx="7315200" cy="12192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Jika</a:t>
            </a:r>
            <a:r>
              <a:rPr lang="en-US" sz="2400" dirty="0"/>
              <a:t> f’(a) = 0 </a:t>
            </a:r>
            <a:r>
              <a:rPr lang="en-US" sz="2400" dirty="0" err="1"/>
              <a:t>dari</a:t>
            </a:r>
            <a:r>
              <a:rPr lang="en-US" sz="2400" dirty="0"/>
              <a:t> y = f(x),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f(a)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u="sng" dirty="0" err="1"/>
              <a:t>stasioner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(a, f(a)) </a:t>
            </a:r>
            <a:r>
              <a:rPr lang="en-US" sz="2400" u="sng" dirty="0" err="1"/>
              <a:t>disebut</a:t>
            </a:r>
            <a:r>
              <a:rPr lang="en-US" sz="2400" u="sng" dirty="0"/>
              <a:t> </a:t>
            </a:r>
            <a:r>
              <a:rPr lang="en-US" sz="2400" b="1" u="sng" dirty="0" err="1"/>
              <a:t>titik</a:t>
            </a:r>
            <a:r>
              <a:rPr lang="en-US" sz="2400" b="1" u="sng" dirty="0"/>
              <a:t> </a:t>
            </a:r>
            <a:r>
              <a:rPr lang="en-US" sz="2400" b="1" u="sng" dirty="0" err="1"/>
              <a:t>stasioner</a:t>
            </a:r>
            <a:r>
              <a:rPr lang="en-US" sz="2400" dirty="0"/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431471" y="2819400"/>
            <a:ext cx="15240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f’(x) &gt; 0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55471" y="32004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336471" y="2819400"/>
            <a:ext cx="14478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Fungsi</a:t>
            </a:r>
            <a:r>
              <a:rPr lang="en-US" sz="2000" dirty="0"/>
              <a:t> f </a:t>
            </a:r>
            <a:r>
              <a:rPr lang="en-US" sz="2000" dirty="0" err="1"/>
              <a:t>naik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2431471" y="4495800"/>
            <a:ext cx="15240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f’(x) &lt; 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955471" y="4876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336471" y="4495800"/>
            <a:ext cx="14478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Fungsi</a:t>
            </a:r>
            <a:r>
              <a:rPr lang="en-US" sz="2000" dirty="0"/>
              <a:t> f </a:t>
            </a:r>
            <a:r>
              <a:rPr lang="en-US" sz="2000" dirty="0" err="1"/>
              <a:t>turun</a:t>
            </a:r>
            <a:endParaRPr lang="en-US" sz="2000" dirty="0"/>
          </a:p>
        </p:txBody>
      </p:sp>
      <p:pic>
        <p:nvPicPr>
          <p:cNvPr id="2050" name="Picture 2" descr="D:\Kak Syarah\titik stasioner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1748" y="2461818"/>
            <a:ext cx="3933825" cy="3329383"/>
          </a:xfrm>
          <a:prstGeom prst="rect">
            <a:avLst/>
          </a:prstGeom>
          <a:noFill/>
        </p:spPr>
      </p:pic>
      <p:grpSp>
        <p:nvGrpSpPr>
          <p:cNvPr id="27" name="Group 26"/>
          <p:cNvGrpSpPr/>
          <p:nvPr/>
        </p:nvGrpSpPr>
        <p:grpSpPr>
          <a:xfrm>
            <a:off x="1898071" y="1905794"/>
            <a:ext cx="533400" cy="2972594"/>
            <a:chOff x="990600" y="1905794"/>
            <a:chExt cx="1143000" cy="2972594"/>
          </a:xfrm>
        </p:grpSpPr>
        <p:cxnSp>
          <p:nvCxnSpPr>
            <p:cNvPr id="18" name="Straight Connector 17"/>
            <p:cNvCxnSpPr/>
            <p:nvPr/>
          </p:nvCxnSpPr>
          <p:spPr>
            <a:xfrm rot="5400000">
              <a:off x="-494506" y="3390900"/>
              <a:ext cx="2971006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90600" y="4876800"/>
              <a:ext cx="1143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990600" y="3200400"/>
              <a:ext cx="1143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Kak Syarah\z1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6012" y="838200"/>
            <a:ext cx="7902389" cy="509774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762001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	</a:t>
            </a: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,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lain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stasioner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turunan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.</a:t>
            </a:r>
          </a:p>
        </p:txBody>
      </p:sp>
      <p:sp>
        <p:nvSpPr>
          <p:cNvPr id="6" name="Oval 5"/>
          <p:cNvSpPr/>
          <p:nvPr/>
        </p:nvSpPr>
        <p:spPr>
          <a:xfrm>
            <a:off x="2743200" y="2514600"/>
            <a:ext cx="5181600" cy="990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Kecekungan</a:t>
            </a:r>
            <a:r>
              <a:rPr lang="en-US" sz="2800" b="1" dirty="0"/>
              <a:t> </a:t>
            </a:r>
            <a:r>
              <a:rPr lang="en-US" sz="2800" b="1" dirty="0" err="1"/>
              <a:t>Kurva</a:t>
            </a:r>
            <a:endParaRPr lang="en-US" sz="28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4191000" y="3657600"/>
            <a:ext cx="18288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f’’(x) &gt; 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096000" y="4038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7315200" y="3657600"/>
            <a:ext cx="20574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Cekung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endParaRPr lang="en-US" sz="2800" dirty="0"/>
          </a:p>
        </p:txBody>
      </p:sp>
      <p:sp>
        <p:nvSpPr>
          <p:cNvPr id="14" name="Rounded Rectangle 13"/>
          <p:cNvSpPr/>
          <p:nvPr/>
        </p:nvSpPr>
        <p:spPr>
          <a:xfrm>
            <a:off x="4191000" y="4648200"/>
            <a:ext cx="18288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f’’(x) &lt; 0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096000" y="50292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7315200" y="4648200"/>
            <a:ext cx="20574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Cekung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bawah</a:t>
            </a:r>
            <a:endParaRPr lang="en-US" sz="2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3352800" y="3429000"/>
            <a:ext cx="838200" cy="1525588"/>
            <a:chOff x="990600" y="1905794"/>
            <a:chExt cx="1143000" cy="2972594"/>
          </a:xfrm>
        </p:grpSpPr>
        <p:cxnSp>
          <p:nvCxnSpPr>
            <p:cNvPr id="18" name="Straight Connector 17"/>
            <p:cNvCxnSpPr/>
            <p:nvPr/>
          </p:nvCxnSpPr>
          <p:spPr>
            <a:xfrm rot="5400000">
              <a:off x="-494506" y="3390900"/>
              <a:ext cx="2971006" cy="79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990600" y="4876800"/>
              <a:ext cx="1143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990600" y="3200400"/>
              <a:ext cx="1143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330039" y="838200"/>
            <a:ext cx="4953000" cy="12192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/>
              <a:t>Jenis</a:t>
            </a:r>
            <a:r>
              <a:rPr lang="en-US" sz="3600" b="1" dirty="0"/>
              <a:t> </a:t>
            </a:r>
            <a:r>
              <a:rPr lang="en-US" sz="3600" b="1" dirty="0" err="1"/>
              <a:t>Titik</a:t>
            </a:r>
            <a:r>
              <a:rPr lang="en-US" sz="3600" b="1" dirty="0"/>
              <a:t> </a:t>
            </a:r>
            <a:r>
              <a:rPr lang="en-US" sz="3600" b="1" dirty="0" err="1"/>
              <a:t>Stasioner</a:t>
            </a:r>
            <a:endParaRPr lang="en-US" sz="36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2244439" y="2514600"/>
            <a:ext cx="18288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f’’(a) &gt; 0</a:t>
            </a:r>
          </a:p>
        </p:txBody>
      </p:sp>
      <p:cxnSp>
        <p:nvCxnSpPr>
          <p:cNvPr id="5" name="Straight Arrow Connector 4"/>
          <p:cNvCxnSpPr>
            <a:cxnSpLocks/>
            <a:endCxn id="6" idx="1"/>
          </p:cNvCxnSpPr>
          <p:nvPr/>
        </p:nvCxnSpPr>
        <p:spPr>
          <a:xfrm>
            <a:off x="4073239" y="2895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4987639" y="2514600"/>
            <a:ext cx="32766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Titik</a:t>
            </a:r>
            <a:r>
              <a:rPr lang="en-US" sz="2800" dirty="0"/>
              <a:t> minimum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44439" y="3505200"/>
            <a:ext cx="18288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f’’(a) &lt; 0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73239" y="38862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987639" y="3505200"/>
            <a:ext cx="32766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Titik</a:t>
            </a:r>
            <a:r>
              <a:rPr lang="en-US" sz="2800" dirty="0"/>
              <a:t> </a:t>
            </a:r>
            <a:r>
              <a:rPr lang="en-US" sz="2800" dirty="0" err="1"/>
              <a:t>maksimum</a:t>
            </a:r>
            <a:endParaRPr lang="en-US" sz="2800" dirty="0"/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-41561" y="3428998"/>
            <a:ext cx="2895602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406239" y="3885386"/>
            <a:ext cx="838200" cy="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406239" y="2950416"/>
            <a:ext cx="838200" cy="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2244439" y="4495800"/>
            <a:ext cx="18288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f’’(a) = 0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073239" y="48768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4987639" y="4495800"/>
            <a:ext cx="32766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Titik</a:t>
            </a:r>
            <a:r>
              <a:rPr lang="en-US" sz="2800" dirty="0"/>
              <a:t> </a:t>
            </a:r>
            <a:r>
              <a:rPr lang="en-US" sz="2800" dirty="0" err="1"/>
              <a:t>belok</a:t>
            </a:r>
            <a:endParaRPr lang="en-US" sz="28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406239" y="4799786"/>
            <a:ext cx="838200" cy="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818413" y="3505200"/>
            <a:ext cx="1736504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pada  </a:t>
            </a:r>
            <a:r>
              <a:rPr lang="en-US" sz="2400" b="1" dirty="0" err="1"/>
              <a:t>titik</a:t>
            </a:r>
            <a:r>
              <a:rPr lang="en-US" sz="2400" b="1" dirty="0"/>
              <a:t> </a:t>
            </a:r>
          </a:p>
          <a:p>
            <a:pPr algn="ctr"/>
            <a:r>
              <a:rPr lang="en-US" sz="2400" b="1" dirty="0"/>
              <a:t>(a, f(a))</a:t>
            </a:r>
          </a:p>
        </p:txBody>
      </p:sp>
      <p:sp>
        <p:nvSpPr>
          <p:cNvPr id="41" name="Right Brace 40"/>
          <p:cNvSpPr/>
          <p:nvPr/>
        </p:nvSpPr>
        <p:spPr>
          <a:xfrm>
            <a:off x="8416639" y="2819400"/>
            <a:ext cx="381000" cy="2286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24" grpId="0" animBg="1"/>
      <p:bldP spid="26" grpId="0" animBg="1"/>
      <p:bldP spid="30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/>
          <p:cNvSpPr/>
          <p:nvPr/>
        </p:nvSpPr>
        <p:spPr>
          <a:xfrm>
            <a:off x="4329542" y="360215"/>
            <a:ext cx="3586565" cy="685800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37303" y="1072894"/>
            <a:ext cx="10958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stasioner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jenis-jenisnya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f(x) = -3 </a:t>
            </a:r>
            <a:r>
              <a:rPr lang="en-US" sz="2400" dirty="0" err="1"/>
              <a:t>cos</a:t>
            </a:r>
            <a:r>
              <a:rPr lang="en-US" sz="2400" dirty="0"/>
              <a:t> 2x + 2 </a:t>
            </a:r>
            <a:r>
              <a:rPr lang="en-US" sz="2400" dirty="0" err="1"/>
              <a:t>dalam</a:t>
            </a:r>
            <a:r>
              <a:rPr lang="en-US" sz="2400" dirty="0"/>
              <a:t> interval 0 ≤ x ≤ 2</a:t>
            </a:r>
            <a:r>
              <a:rPr lang="el-GR" sz="2400" dirty="0"/>
              <a:t>π</a:t>
            </a:r>
            <a:r>
              <a:rPr lang="en-US" sz="2400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9401B3-A17F-48B9-8110-66C785929E4C}"/>
                  </a:ext>
                </a:extLst>
              </p:cNvPr>
              <p:cNvSpPr txBox="1"/>
              <p:nvPr/>
            </p:nvSpPr>
            <p:spPr>
              <a:xfrm>
                <a:off x="682339" y="1993402"/>
                <a:ext cx="3169225" cy="44755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b="1" dirty="0"/>
                  <a:t>Penyelesaian :</a:t>
                </a:r>
              </a:p>
              <a:p>
                <a:endParaRPr lang="en-US" sz="1800" b="1" dirty="0"/>
              </a:p>
              <a:p>
                <a:r>
                  <a:rPr lang="en-US" sz="1800" dirty="0"/>
                  <a:t>f(x) = -3 cos 2x + 2</a:t>
                </a:r>
              </a:p>
              <a:p>
                <a:r>
                  <a:rPr lang="en-US" sz="1800" dirty="0"/>
                  <a:t>f’(x) = 6 sin 2x</a:t>
                </a:r>
              </a:p>
              <a:p>
                <a:r>
                  <a:rPr lang="en-US" sz="1800" dirty="0" err="1"/>
                  <a:t>Titik</a:t>
                </a:r>
                <a:r>
                  <a:rPr lang="en-US" sz="1800" dirty="0"/>
                  <a:t> </a:t>
                </a:r>
                <a:r>
                  <a:rPr lang="en-US" sz="1800" dirty="0" err="1"/>
                  <a:t>stasioner</a:t>
                </a:r>
                <a:r>
                  <a:rPr lang="en-US" sz="1800" dirty="0"/>
                  <a:t>, f’(x) = 0</a:t>
                </a:r>
              </a:p>
              <a:p>
                <a:r>
                  <a:rPr lang="en-US" sz="1800" dirty="0"/>
                  <a:t>	         6 sin 2x = 0</a:t>
                </a:r>
              </a:p>
              <a:p>
                <a:r>
                  <a:rPr lang="en-US" sz="1800" dirty="0"/>
                  <a:t>		     sin 2x = 0</a:t>
                </a:r>
              </a:p>
              <a:p>
                <a:r>
                  <a:rPr lang="en-US" dirty="0"/>
                  <a:t>		     sin 2x = sin 0</a:t>
                </a:r>
              </a:p>
              <a:p>
                <a:r>
                  <a:rPr lang="en-US" sz="1800" dirty="0"/>
                  <a:t>			   2x = 0 + k.2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800" dirty="0"/>
              </a:p>
              <a:p>
                <a:r>
                  <a:rPr lang="en-US" dirty="0"/>
                  <a:t>			     </a:t>
                </a:r>
                <a:r>
                  <a:rPr lang="en-US" sz="1800" dirty="0"/>
                  <a:t>x = k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800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1800" dirty="0"/>
                  <a:t>			     x = 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			     x =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1800" dirty="0"/>
                  <a:t>			     x = 2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800" dirty="0"/>
                  <a:t>				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9401B3-A17F-48B9-8110-66C785929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39" y="1993402"/>
                <a:ext cx="3169225" cy="4475521"/>
              </a:xfrm>
              <a:prstGeom prst="rect">
                <a:avLst/>
              </a:prstGeom>
              <a:blipFill>
                <a:blip r:embed="rId3"/>
                <a:stretch>
                  <a:fillRect l="-1731" t="-68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A127E2-9180-4F3E-B12A-A218657D8258}"/>
                  </a:ext>
                </a:extLst>
              </p:cNvPr>
              <p:cNvSpPr txBox="1"/>
              <p:nvPr/>
            </p:nvSpPr>
            <p:spPr>
              <a:xfrm>
                <a:off x="3979717" y="4181678"/>
                <a:ext cx="3169225" cy="2168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/>
                  <a:t>atau 		2x = (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800" dirty="0"/>
                  <a:t> – 0) + k.2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	 </a:t>
                </a:r>
                <a:r>
                  <a:rPr lang="en-US" sz="1800" dirty="0"/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/>
                  <a:t> + k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	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	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	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:endParaRPr lang="en-US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A127E2-9180-4F3E-B12A-A218657D8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717" y="4181678"/>
                <a:ext cx="3169225" cy="2168479"/>
              </a:xfrm>
              <a:prstGeom prst="rect">
                <a:avLst/>
              </a:prstGeom>
              <a:blipFill>
                <a:blip r:embed="rId4"/>
                <a:stretch>
                  <a:fillRect l="-1731" t="-168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946CFD-1060-493D-959B-6F3D4B05EBB5}"/>
                  </a:ext>
                </a:extLst>
              </p:cNvPr>
              <p:cNvSpPr txBox="1"/>
              <p:nvPr/>
            </p:nvSpPr>
            <p:spPr>
              <a:xfrm>
                <a:off x="1427020" y="4717462"/>
                <a:ext cx="1066800" cy="1290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k = 0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k = 1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k = 2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946CFD-1060-493D-959B-6F3D4B05E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020" y="4717462"/>
                <a:ext cx="1066800" cy="1290033"/>
              </a:xfrm>
              <a:prstGeom prst="rect">
                <a:avLst/>
              </a:prstGeom>
              <a:blipFill>
                <a:blip r:embed="rId5"/>
                <a:stretch>
                  <a:fillRect l="-4571" b="-710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Speech Bubble: Oval 8">
                <a:extLst>
                  <a:ext uri="{FF2B5EF4-FFF2-40B4-BE49-F238E27FC236}">
                    <a16:creationId xmlns:a16="http://schemas.microsoft.com/office/drawing/2014/main" id="{B7AF77DA-E89A-4496-A007-626A05DD1965}"/>
                  </a:ext>
                </a:extLst>
              </p:cNvPr>
              <p:cNvSpPr/>
              <p:nvPr/>
            </p:nvSpPr>
            <p:spPr>
              <a:xfrm>
                <a:off x="7716982" y="3558341"/>
                <a:ext cx="3685308" cy="2318241"/>
              </a:xfrm>
              <a:prstGeom prst="wedgeEllipseCallout">
                <a:avLst>
                  <a:gd name="adj1" fmla="val -66408"/>
                  <a:gd name="adj2" fmla="val 47600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Maka,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stasionernya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0,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ID" sz="2400" dirty="0"/>
                  <a:t>,  </a:t>
                </a:r>
                <a14:m>
                  <m:oMath xmlns:m="http://schemas.openxmlformats.org/officeDocument/2006/math">
                    <m:r>
                      <a:rPr lang="en-ID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ID" sz="2400" dirty="0"/>
              </a:p>
            </p:txBody>
          </p:sp>
        </mc:Choice>
        <mc:Fallback xmlns="">
          <p:sp>
            <p:nvSpPr>
              <p:cNvPr id="9" name="Speech Bubble: Oval 8">
                <a:extLst>
                  <a:ext uri="{FF2B5EF4-FFF2-40B4-BE49-F238E27FC236}">
                    <a16:creationId xmlns:a16="http://schemas.microsoft.com/office/drawing/2014/main" id="{B7AF77DA-E89A-4496-A007-626A05DD19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982" y="3558341"/>
                <a:ext cx="3685308" cy="2318241"/>
              </a:xfrm>
              <a:prstGeom prst="wedgeEllipseCallout">
                <a:avLst>
                  <a:gd name="adj1" fmla="val -66408"/>
                  <a:gd name="adj2" fmla="val 47600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0584327-927C-4597-8E0E-337AA50E7D2C}"/>
              </a:ext>
            </a:extLst>
          </p:cNvPr>
          <p:cNvSpPr txBox="1"/>
          <p:nvPr/>
        </p:nvSpPr>
        <p:spPr>
          <a:xfrm>
            <a:off x="5728854" y="5600440"/>
            <a:ext cx="734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(TM)</a:t>
            </a:r>
            <a:endParaRPr lang="en-ID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685E477-9A44-4B36-943B-BA5DB059B43F}"/>
                  </a:ext>
                </a:extLst>
              </p:cNvPr>
              <p:cNvSpPr txBox="1"/>
              <p:nvPr/>
            </p:nvSpPr>
            <p:spPr>
              <a:xfrm>
                <a:off x="484900" y="1066803"/>
                <a:ext cx="5985167" cy="2949205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ID" dirty="0"/>
                  <a:t> =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D" dirty="0"/>
                  <a:t> =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ID" dirty="0"/>
                  <a:t> =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′′(2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D" dirty="0"/>
                  <a:t> =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685E477-9A44-4B36-943B-BA5DB059B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00" y="1066803"/>
                <a:ext cx="5985167" cy="2949205"/>
              </a:xfrm>
              <a:prstGeom prst="rect">
                <a:avLst/>
              </a:prstGeom>
              <a:blipFill>
                <a:blip r:embed="rId2"/>
                <a:stretch>
                  <a:fillRect l="-305" b="-205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86C9BB0-8664-440A-BFDD-306DCD9F2F19}"/>
                  </a:ext>
                </a:extLst>
              </p:cNvPr>
              <p:cNvSpPr txBox="1"/>
              <p:nvPr/>
            </p:nvSpPr>
            <p:spPr>
              <a:xfrm>
                <a:off x="1427011" y="1620614"/>
                <a:ext cx="886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86C9BB0-8664-440A-BFDD-306DCD9F2F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011" y="1620614"/>
                <a:ext cx="886691" cy="369332"/>
              </a:xfrm>
              <a:prstGeom prst="rect">
                <a:avLst/>
              </a:prstGeom>
              <a:blipFill>
                <a:blip r:embed="rId3"/>
                <a:stretch>
                  <a:fillRect r="-753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16A5D8-436D-4A2B-9653-C0F1A279E3ED}"/>
                  </a:ext>
                </a:extLst>
              </p:cNvPr>
              <p:cNvSpPr txBox="1"/>
              <p:nvPr/>
            </p:nvSpPr>
            <p:spPr>
              <a:xfrm>
                <a:off x="2313702" y="1620614"/>
                <a:ext cx="6788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16A5D8-436D-4A2B-9653-C0F1A279E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702" y="1620614"/>
                <a:ext cx="678874" cy="369332"/>
              </a:xfrm>
              <a:prstGeom prst="rect">
                <a:avLst/>
              </a:prstGeom>
              <a:blipFill>
                <a:blip r:embed="rId4"/>
                <a:stretch>
                  <a:fillRect l="-8108" t="-1000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E5CE6A0-A65E-4674-94FB-4F78DA993E9A}"/>
              </a:ext>
            </a:extLst>
          </p:cNvPr>
          <p:cNvSpPr txBox="1"/>
          <p:nvPr/>
        </p:nvSpPr>
        <p:spPr>
          <a:xfrm>
            <a:off x="2826321" y="1634469"/>
            <a:ext cx="67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 0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5A2096-7E42-4882-BD31-DA25417A8F90}"/>
              </a:ext>
            </a:extLst>
          </p:cNvPr>
          <p:cNvSpPr txBox="1"/>
          <p:nvPr/>
        </p:nvSpPr>
        <p:spPr>
          <a:xfrm>
            <a:off x="3214248" y="1606758"/>
            <a:ext cx="281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(Minimum / </a:t>
            </a:r>
            <a:r>
              <a:rPr lang="en-US" dirty="0" err="1"/>
              <a:t>cekung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)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12E5CB2-7DE4-4EF8-9DC2-2C37EC1E328B}"/>
                  </a:ext>
                </a:extLst>
              </p:cNvPr>
              <p:cNvSpPr txBox="1"/>
              <p:nvPr/>
            </p:nvSpPr>
            <p:spPr>
              <a:xfrm>
                <a:off x="1427012" y="2063964"/>
                <a:ext cx="886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12E5CB2-7DE4-4EF8-9DC2-2C37EC1E3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012" y="2063964"/>
                <a:ext cx="886691" cy="369332"/>
              </a:xfrm>
              <a:prstGeom prst="rect">
                <a:avLst/>
              </a:prstGeom>
              <a:blipFill>
                <a:blip r:embed="rId5"/>
                <a:stretch>
                  <a:fillRect r="-616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B7374D-041B-43AF-9F0F-E46BCAAC9972}"/>
                  </a:ext>
                </a:extLst>
              </p:cNvPr>
              <p:cNvSpPr txBox="1"/>
              <p:nvPr/>
            </p:nvSpPr>
            <p:spPr>
              <a:xfrm>
                <a:off x="2313702" y="2063964"/>
                <a:ext cx="9005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= 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B7374D-041B-43AF-9F0F-E46BCAAC9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702" y="2063964"/>
                <a:ext cx="900545" cy="369332"/>
              </a:xfrm>
              <a:prstGeom prst="rect">
                <a:avLst/>
              </a:prstGeom>
              <a:blipFill>
                <a:blip r:embed="rId6"/>
                <a:stretch>
                  <a:fillRect l="-6122" t="-1000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FBC7ED40-D049-4498-8745-A9954AEFE522}"/>
              </a:ext>
            </a:extLst>
          </p:cNvPr>
          <p:cNvSpPr txBox="1"/>
          <p:nvPr/>
        </p:nvSpPr>
        <p:spPr>
          <a:xfrm>
            <a:off x="2978713" y="2077609"/>
            <a:ext cx="67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 0</a:t>
            </a:r>
            <a:endParaRPr lang="en-ID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25A2BE-CA2D-450E-A190-6F58C813C11B}"/>
              </a:ext>
            </a:extLst>
          </p:cNvPr>
          <p:cNvSpPr txBox="1"/>
          <p:nvPr/>
        </p:nvSpPr>
        <p:spPr>
          <a:xfrm>
            <a:off x="3366645" y="2050108"/>
            <a:ext cx="3477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Maksimum</a:t>
            </a:r>
            <a:r>
              <a:rPr lang="en-US" dirty="0"/>
              <a:t> / </a:t>
            </a:r>
            <a:r>
              <a:rPr lang="en-US" dirty="0" err="1"/>
              <a:t>cekung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)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DDB1AE6-56E6-4511-A7F4-3E3DCB232821}"/>
                  </a:ext>
                </a:extLst>
              </p:cNvPr>
              <p:cNvSpPr txBox="1"/>
              <p:nvPr/>
            </p:nvSpPr>
            <p:spPr>
              <a:xfrm>
                <a:off x="1427007" y="2562727"/>
                <a:ext cx="886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DDB1AE6-56E6-4511-A7F4-3E3DCB2328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007" y="2562727"/>
                <a:ext cx="886691" cy="369332"/>
              </a:xfrm>
              <a:prstGeom prst="rect">
                <a:avLst/>
              </a:prstGeom>
              <a:blipFill>
                <a:blip r:embed="rId7"/>
                <a:stretch>
                  <a:fillRect r="-1986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178D9A2-52BE-4B35-A747-9003B799D3EF}"/>
                  </a:ext>
                </a:extLst>
              </p:cNvPr>
              <p:cNvSpPr txBox="1"/>
              <p:nvPr/>
            </p:nvSpPr>
            <p:spPr>
              <a:xfrm>
                <a:off x="2313697" y="2562727"/>
                <a:ext cx="9005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178D9A2-52BE-4B35-A747-9003B799D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697" y="2562727"/>
                <a:ext cx="900545" cy="369332"/>
              </a:xfrm>
              <a:prstGeom prst="rect">
                <a:avLst/>
              </a:prstGeom>
              <a:blipFill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F38B2385-2110-420E-B2AB-847F25389795}"/>
              </a:ext>
            </a:extLst>
          </p:cNvPr>
          <p:cNvSpPr txBox="1"/>
          <p:nvPr/>
        </p:nvSpPr>
        <p:spPr>
          <a:xfrm>
            <a:off x="2992563" y="2576372"/>
            <a:ext cx="67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 0</a:t>
            </a:r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B8CE3F-415D-47BA-ADDB-A3CDF8554E55}"/>
              </a:ext>
            </a:extLst>
          </p:cNvPr>
          <p:cNvSpPr txBox="1"/>
          <p:nvPr/>
        </p:nvSpPr>
        <p:spPr>
          <a:xfrm>
            <a:off x="3380495" y="2548871"/>
            <a:ext cx="281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(Minimum / </a:t>
            </a:r>
            <a:r>
              <a:rPr lang="en-US" dirty="0" err="1"/>
              <a:t>cekung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)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C3B8809-46C1-49D1-96FA-8242D3FAA4BC}"/>
                  </a:ext>
                </a:extLst>
              </p:cNvPr>
              <p:cNvSpPr txBox="1"/>
              <p:nvPr/>
            </p:nvSpPr>
            <p:spPr>
              <a:xfrm>
                <a:off x="1440867" y="3089202"/>
                <a:ext cx="886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C3B8809-46C1-49D1-96FA-8242D3FAA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867" y="3089202"/>
                <a:ext cx="886691" cy="369332"/>
              </a:xfrm>
              <a:prstGeom prst="rect">
                <a:avLst/>
              </a:prstGeom>
              <a:blipFill>
                <a:blip r:embed="rId9"/>
                <a:stretch>
                  <a:fillRect r="-1986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329271A-AE23-49F4-B3B5-BC79F72C96CE}"/>
                  </a:ext>
                </a:extLst>
              </p:cNvPr>
              <p:cNvSpPr txBox="1"/>
              <p:nvPr/>
            </p:nvSpPr>
            <p:spPr>
              <a:xfrm>
                <a:off x="2327557" y="3089202"/>
                <a:ext cx="9005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 = 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329271A-AE23-49F4-B3B5-BC79F72C9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7557" y="3089202"/>
                <a:ext cx="900545" cy="369332"/>
              </a:xfrm>
              <a:prstGeom prst="rect">
                <a:avLst/>
              </a:prstGeom>
              <a:blipFill>
                <a:blip r:embed="rId1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B58A3FD6-633C-4BC1-9D88-45A3C69003D9}"/>
              </a:ext>
            </a:extLst>
          </p:cNvPr>
          <p:cNvSpPr txBox="1"/>
          <p:nvPr/>
        </p:nvSpPr>
        <p:spPr>
          <a:xfrm>
            <a:off x="2992568" y="3102847"/>
            <a:ext cx="67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 0</a:t>
            </a:r>
            <a:endParaRPr lang="en-ID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CB7BF05-9527-4059-BBCA-0CC514B0239A}"/>
              </a:ext>
            </a:extLst>
          </p:cNvPr>
          <p:cNvSpPr txBox="1"/>
          <p:nvPr/>
        </p:nvSpPr>
        <p:spPr>
          <a:xfrm>
            <a:off x="3380500" y="3075346"/>
            <a:ext cx="3477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Maksimum</a:t>
            </a:r>
            <a:r>
              <a:rPr lang="en-US" dirty="0"/>
              <a:t> / </a:t>
            </a:r>
            <a:r>
              <a:rPr lang="en-US" dirty="0" err="1"/>
              <a:t>cekung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)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D1B0714-B548-440A-AD5B-79684AC1F3D3}"/>
                  </a:ext>
                </a:extLst>
              </p:cNvPr>
              <p:cNvSpPr txBox="1"/>
              <p:nvPr/>
            </p:nvSpPr>
            <p:spPr>
              <a:xfrm>
                <a:off x="1454717" y="3587965"/>
                <a:ext cx="886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D1B0714-B548-440A-AD5B-79684AC1F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717" y="3587965"/>
                <a:ext cx="886691" cy="369332"/>
              </a:xfrm>
              <a:prstGeom prst="rect">
                <a:avLst/>
              </a:prstGeom>
              <a:blipFill>
                <a:blip r:embed="rId11"/>
                <a:stretch>
                  <a:fillRect r="-206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42C6C26-6BEC-4667-BC9D-1A9F98E106AF}"/>
                  </a:ext>
                </a:extLst>
              </p:cNvPr>
              <p:cNvSpPr txBox="1"/>
              <p:nvPr/>
            </p:nvSpPr>
            <p:spPr>
              <a:xfrm>
                <a:off x="2341407" y="3587965"/>
                <a:ext cx="9005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42C6C26-6BEC-4667-BC9D-1A9F98E106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407" y="3587965"/>
                <a:ext cx="900545" cy="369332"/>
              </a:xfrm>
              <a:prstGeom prst="rect">
                <a:avLst/>
              </a:prstGeom>
              <a:blipFill>
                <a:blip r:embed="rId1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BF97B137-2607-400E-9051-F77B833089A0}"/>
              </a:ext>
            </a:extLst>
          </p:cNvPr>
          <p:cNvSpPr txBox="1"/>
          <p:nvPr/>
        </p:nvSpPr>
        <p:spPr>
          <a:xfrm>
            <a:off x="3006418" y="3601610"/>
            <a:ext cx="67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 0</a:t>
            </a:r>
            <a:endParaRPr lang="en-ID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8D66CFD-3FD0-487D-BB6E-CED24023E5A8}"/>
              </a:ext>
            </a:extLst>
          </p:cNvPr>
          <p:cNvSpPr txBox="1"/>
          <p:nvPr/>
        </p:nvSpPr>
        <p:spPr>
          <a:xfrm>
            <a:off x="3394350" y="3574109"/>
            <a:ext cx="281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(Minimum / </a:t>
            </a:r>
            <a:r>
              <a:rPr lang="en-US" dirty="0" err="1"/>
              <a:t>cekung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)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809D629-9A9C-42CD-B7F1-815F92406D69}"/>
                  </a:ext>
                </a:extLst>
              </p:cNvPr>
              <p:cNvSpPr txBox="1"/>
              <p:nvPr/>
            </p:nvSpPr>
            <p:spPr>
              <a:xfrm>
                <a:off x="7031174" y="1466474"/>
                <a:ext cx="4585846" cy="2533707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Nilai </a:t>
                </a:r>
                <a:r>
                  <a:rPr lang="en-US" dirty="0" err="1"/>
                  <a:t>minimumnya</a:t>
                </a:r>
                <a:r>
                  <a:rPr lang="en-US" dirty="0"/>
                  <a:t> f(0) =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Nilai </a:t>
                </a:r>
                <a:r>
                  <a:rPr lang="en-US" dirty="0" err="1"/>
                  <a:t>maksimumnya</a:t>
                </a:r>
                <a:r>
                  <a:rPr lang="en-US" dirty="0"/>
                  <a:t> 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Nilai </a:t>
                </a:r>
                <a:r>
                  <a:rPr lang="en-US" dirty="0" err="1"/>
                  <a:t>minimumnya</a:t>
                </a:r>
                <a:r>
                  <a:rPr lang="en-US" dirty="0"/>
                  <a:t> f(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) =</a:t>
                </a:r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Nilai </a:t>
                </a:r>
                <a:r>
                  <a:rPr lang="en-US" dirty="0" err="1"/>
                  <a:t>maksimumnya</a:t>
                </a:r>
                <a:r>
                  <a:rPr lang="en-US" dirty="0"/>
                  <a:t> 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=</a:t>
                </a:r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Nilai </a:t>
                </a:r>
                <a:r>
                  <a:rPr lang="en-US" dirty="0" err="1"/>
                  <a:t>minimumnya</a:t>
                </a:r>
                <a:r>
                  <a:rPr lang="en-US" dirty="0"/>
                  <a:t> f(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) = </a:t>
                </a:r>
                <a:endParaRPr lang="en-ID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809D629-9A9C-42CD-B7F1-815F92406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174" y="1466474"/>
                <a:ext cx="4585846" cy="2533707"/>
              </a:xfrm>
              <a:prstGeom prst="rect">
                <a:avLst/>
              </a:prstGeom>
              <a:blipFill>
                <a:blip r:embed="rId13"/>
                <a:stretch>
                  <a:fillRect l="-927" b="-287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E5540629-D579-4AB8-A39F-B7155DF2E201}"/>
              </a:ext>
            </a:extLst>
          </p:cNvPr>
          <p:cNvSpPr txBox="1"/>
          <p:nvPr/>
        </p:nvSpPr>
        <p:spPr>
          <a:xfrm>
            <a:off x="2590797" y="410299"/>
            <a:ext cx="701040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jenisnya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b="1" dirty="0"/>
              <a:t>uji </a:t>
            </a:r>
            <a:r>
              <a:rPr lang="en-US" b="1" dirty="0" err="1"/>
              <a:t>turunan</a:t>
            </a:r>
            <a:r>
              <a:rPr lang="en-US" b="1" dirty="0"/>
              <a:t> </a:t>
            </a:r>
            <a:r>
              <a:rPr lang="en-US" b="1" dirty="0" err="1"/>
              <a:t>kedua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06ACD2B-3AB6-434F-A249-A95516A2138E}"/>
                  </a:ext>
                </a:extLst>
              </p:cNvPr>
              <p:cNvSpPr txBox="1"/>
              <p:nvPr/>
            </p:nvSpPr>
            <p:spPr>
              <a:xfrm>
                <a:off x="1634836" y="4599709"/>
                <a:ext cx="9351819" cy="107087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/>
                  <a:t>Maka,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minimumnya</a:t>
                </a:r>
                <a:r>
                  <a:rPr lang="en-US" dirty="0"/>
                  <a:t> (0 , -1) ,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−1) , (2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−1)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dan</a:t>
                </a:r>
              </a:p>
              <a:p>
                <a:r>
                  <a:rPr lang="en-ID" dirty="0"/>
                  <a:t>	  </a:t>
                </a:r>
              </a:p>
              <a:p>
                <a:r>
                  <a:rPr lang="en-ID" dirty="0"/>
                  <a:t>	 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maksimumnya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ID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, 5</m:t>
                        </m:r>
                      </m:e>
                    </m:d>
                  </m:oMath>
                </a14:m>
                <a:r>
                  <a:rPr lang="en-ID" dirty="0"/>
                  <a:t> 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, 5</m:t>
                        </m:r>
                      </m:e>
                    </m:d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06ACD2B-3AB6-434F-A249-A95516A213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836" y="4599709"/>
                <a:ext cx="9351819" cy="1070871"/>
              </a:xfrm>
              <a:prstGeom prst="rect">
                <a:avLst/>
              </a:prstGeom>
              <a:blipFill>
                <a:blip r:embed="rId14"/>
                <a:stretch>
                  <a:fillRect l="-455" t="-280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17AE7F2A-18C9-4108-952E-0D721F7DE393}"/>
              </a:ext>
            </a:extLst>
          </p:cNvPr>
          <p:cNvSpPr txBox="1"/>
          <p:nvPr/>
        </p:nvSpPr>
        <p:spPr>
          <a:xfrm>
            <a:off x="9334499" y="1530446"/>
            <a:ext cx="1330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-3 cos 0 + 2 </a:t>
            </a:r>
            <a:endParaRPr lang="en-ID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4DF9484-D190-453E-B9A5-212CF4E1F7B0}"/>
              </a:ext>
            </a:extLst>
          </p:cNvPr>
          <p:cNvSpPr txBox="1"/>
          <p:nvPr/>
        </p:nvSpPr>
        <p:spPr>
          <a:xfrm>
            <a:off x="10574483" y="1551338"/>
            <a:ext cx="592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-1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13426DD-61E8-43A6-A9D0-44A94FD32571}"/>
                  </a:ext>
                </a:extLst>
              </p:cNvPr>
              <p:cNvSpPr txBox="1"/>
              <p:nvPr/>
            </p:nvSpPr>
            <p:spPr>
              <a:xfrm>
                <a:off x="9365662" y="2561166"/>
                <a:ext cx="164523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-3 cos  2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+ 2 </a:t>
                </a:r>
                <a:endParaRPr lang="en-ID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13426DD-61E8-43A6-A9D0-44A94FD32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662" y="2561166"/>
                <a:ext cx="1645234" cy="369332"/>
              </a:xfrm>
              <a:prstGeom prst="rect">
                <a:avLst/>
              </a:prstGeom>
              <a:blipFill>
                <a:blip r:embed="rId15"/>
                <a:stretch>
                  <a:fillRect l="-2963"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700383EB-9AB6-427F-B2EB-9015F81C035E}"/>
              </a:ext>
            </a:extLst>
          </p:cNvPr>
          <p:cNvSpPr txBox="1"/>
          <p:nvPr/>
        </p:nvSpPr>
        <p:spPr>
          <a:xfrm>
            <a:off x="10837706" y="2582058"/>
            <a:ext cx="592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-1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B4E08AE-C0CC-45ED-AFA1-12D20007E1DB}"/>
                  </a:ext>
                </a:extLst>
              </p:cNvPr>
              <p:cNvSpPr txBox="1"/>
              <p:nvPr/>
            </p:nvSpPr>
            <p:spPr>
              <a:xfrm>
                <a:off x="9518064" y="2088213"/>
                <a:ext cx="148244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-3 cos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+ 2 </a:t>
                </a:r>
                <a:endParaRPr lang="en-ID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B4E08AE-C0CC-45ED-AFA1-12D20007E1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8064" y="2088213"/>
                <a:ext cx="1482444" cy="369332"/>
              </a:xfrm>
              <a:prstGeom prst="rect">
                <a:avLst/>
              </a:prstGeom>
              <a:blipFill>
                <a:blip r:embed="rId16"/>
                <a:stretch>
                  <a:fillRect l="-3279" t="-10000" r="-123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20177DF8-F756-49EE-88C8-927A29B5D714}"/>
              </a:ext>
            </a:extLst>
          </p:cNvPr>
          <p:cNvSpPr txBox="1"/>
          <p:nvPr/>
        </p:nvSpPr>
        <p:spPr>
          <a:xfrm>
            <a:off x="10855028" y="2095250"/>
            <a:ext cx="592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5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4D3AC5A-C81C-4C2B-B2B4-95F57B49C22D}"/>
                  </a:ext>
                </a:extLst>
              </p:cNvPr>
              <p:cNvSpPr txBox="1"/>
              <p:nvPr/>
            </p:nvSpPr>
            <p:spPr>
              <a:xfrm>
                <a:off x="9710302" y="3109500"/>
                <a:ext cx="172836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-3 cos  3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+ 2 </a:t>
                </a:r>
                <a:endParaRPr lang="en-ID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4D3AC5A-C81C-4C2B-B2B4-95F57B49C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302" y="3109500"/>
                <a:ext cx="1728361" cy="369332"/>
              </a:xfrm>
              <a:prstGeom prst="rect">
                <a:avLst/>
              </a:prstGeom>
              <a:blipFill>
                <a:blip r:embed="rId17"/>
                <a:stretch>
                  <a:fillRect l="-3180"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>
            <a:extLst>
              <a:ext uri="{FF2B5EF4-FFF2-40B4-BE49-F238E27FC236}">
                <a16:creationId xmlns:a16="http://schemas.microsoft.com/office/drawing/2014/main" id="{990ADD15-06AB-43F7-AAB8-63782AED1C55}"/>
              </a:ext>
            </a:extLst>
          </p:cNvPr>
          <p:cNvSpPr txBox="1"/>
          <p:nvPr/>
        </p:nvSpPr>
        <p:spPr>
          <a:xfrm>
            <a:off x="11128674" y="3114564"/>
            <a:ext cx="592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5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5E551EA-71E1-4631-AF95-5FC762BF40DE}"/>
                  </a:ext>
                </a:extLst>
              </p:cNvPr>
              <p:cNvSpPr txBox="1"/>
              <p:nvPr/>
            </p:nvSpPr>
            <p:spPr>
              <a:xfrm>
                <a:off x="9483440" y="3587965"/>
                <a:ext cx="164523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-3 cos  4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+ 2 </a:t>
                </a:r>
                <a:endParaRPr lang="en-ID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5E551EA-71E1-4631-AF95-5FC762BF4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3440" y="3587965"/>
                <a:ext cx="1645234" cy="369332"/>
              </a:xfrm>
              <a:prstGeom prst="rect">
                <a:avLst/>
              </a:prstGeom>
              <a:blipFill>
                <a:blip r:embed="rId18"/>
                <a:stretch>
                  <a:fillRect l="-3333" t="-1000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DE808EB3-0F24-4916-9421-DA37F48E817F}"/>
              </a:ext>
            </a:extLst>
          </p:cNvPr>
          <p:cNvSpPr txBox="1"/>
          <p:nvPr/>
        </p:nvSpPr>
        <p:spPr>
          <a:xfrm>
            <a:off x="10931239" y="3586633"/>
            <a:ext cx="592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-1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302085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21" grpId="0"/>
      <p:bldP spid="29" grpId="0"/>
      <p:bldP spid="31" grpId="0"/>
      <p:bldP spid="35" grpId="0"/>
      <p:bldP spid="37" grpId="0"/>
      <p:bldP spid="39" grpId="0"/>
      <p:bldP spid="42" grpId="0" animBg="1"/>
      <p:bldP spid="45" grpId="0" animBg="1"/>
      <p:bldP spid="47" grpId="0"/>
      <p:bldP spid="49" grpId="0"/>
      <p:bldP spid="51" grpId="0"/>
      <p:bldP spid="53" grpId="0"/>
      <p:bldP spid="57" grpId="0"/>
      <p:bldP spid="61" grpId="0"/>
      <p:bldP spid="63" grpId="0"/>
      <p:bldP spid="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67EC7D-6D2F-4B56-9187-21D1A20B7CC1}"/>
              </a:ext>
            </a:extLst>
          </p:cNvPr>
          <p:cNvSpPr txBox="1"/>
          <p:nvPr/>
        </p:nvSpPr>
        <p:spPr>
          <a:xfrm>
            <a:off x="2590796" y="410299"/>
            <a:ext cx="7301349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belok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b="1" dirty="0"/>
              <a:t>uji </a:t>
            </a:r>
            <a:r>
              <a:rPr lang="en-US" b="1" dirty="0" err="1"/>
              <a:t>turunan</a:t>
            </a:r>
            <a:r>
              <a:rPr lang="en-US" b="1" dirty="0"/>
              <a:t> </a:t>
            </a:r>
            <a:r>
              <a:rPr lang="en-US" b="1" dirty="0" err="1"/>
              <a:t>kedua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0E8DB9-7FBF-43DC-9737-3234E37D55D1}"/>
                  </a:ext>
                </a:extLst>
              </p:cNvPr>
              <p:cNvSpPr txBox="1"/>
              <p:nvPr/>
            </p:nvSpPr>
            <p:spPr>
              <a:xfrm>
                <a:off x="1482436" y="1260764"/>
                <a:ext cx="2798619" cy="3461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Syarat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belok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:</a:t>
                </a:r>
              </a:p>
              <a:p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/>
              </a:p>
              <a:p>
                <a:r>
                  <a:rPr lang="en-US" b="0" dirty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ID" dirty="0"/>
                  <a:t> = 0</a:t>
                </a:r>
              </a:p>
              <a:p>
                <a:r>
                  <a:rPr lang="en-ID" dirty="0"/>
                  <a:t>	cos 2x = 0</a:t>
                </a:r>
              </a:p>
              <a:p>
                <a:r>
                  <a:rPr lang="en-ID" dirty="0"/>
                  <a:t>	cos 2x =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ID" dirty="0"/>
                  <a:t>	      2x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	      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0E8DB9-7FBF-43DC-9737-3234E37D5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436" y="1260764"/>
                <a:ext cx="2798619" cy="3461204"/>
              </a:xfrm>
              <a:prstGeom prst="rect">
                <a:avLst/>
              </a:prstGeom>
              <a:blipFill>
                <a:blip r:embed="rId2"/>
                <a:stretch>
                  <a:fillRect l="-1743" t="-105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657E64-5EC4-43EC-B9D4-C6CD7AA02382}"/>
                  </a:ext>
                </a:extLst>
              </p:cNvPr>
              <p:cNvSpPr txBox="1"/>
              <p:nvPr/>
            </p:nvSpPr>
            <p:spPr>
              <a:xfrm>
                <a:off x="3657591" y="2715494"/>
                <a:ext cx="3311237" cy="1974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     </a:t>
                </a:r>
                <a:r>
                  <a:rPr lang="en-US" dirty="0" err="1"/>
                  <a:t>atau</a:t>
                </a:r>
                <a:r>
                  <a:rPr lang="en-US" dirty="0"/>
                  <a:t> 	 </a:t>
                </a:r>
                <a:r>
                  <a:rPr lang="en-ID" dirty="0"/>
                  <a:t>2x 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ID" dirty="0"/>
              </a:p>
              <a:p>
                <a:r>
                  <a:rPr lang="en-US" dirty="0"/>
                  <a:t> 	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		</a:t>
                </a:r>
                <a:r>
                  <a:rPr lang="en-US" b="0" dirty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r>
                  <a:rPr lang="en-US" b="0" dirty="0"/>
                  <a:t>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657E64-5EC4-43EC-B9D4-C6CD7AA02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1" y="2715494"/>
                <a:ext cx="3311237" cy="1974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0CE0A8C-B12A-472B-A08C-56BA605D58AF}"/>
                  </a:ext>
                </a:extLst>
              </p:cNvPr>
              <p:cNvSpPr txBox="1"/>
              <p:nvPr/>
            </p:nvSpPr>
            <p:spPr>
              <a:xfrm>
                <a:off x="1233055" y="3472653"/>
                <a:ext cx="1149928" cy="1151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 = 0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k = 1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k = 2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0CE0A8C-B12A-472B-A08C-56BA605D5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055" y="3472653"/>
                <a:ext cx="1149928" cy="1151534"/>
              </a:xfrm>
              <a:prstGeom prst="rect">
                <a:avLst/>
              </a:prstGeom>
              <a:blipFill>
                <a:blip r:embed="rId4"/>
                <a:stretch>
                  <a:fillRect l="-4233" t="-3175" b="-740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F466B131-16B5-4000-BAA6-606BA8312809}"/>
              </a:ext>
            </a:extLst>
          </p:cNvPr>
          <p:cNvSpPr txBox="1"/>
          <p:nvPr/>
        </p:nvSpPr>
        <p:spPr>
          <a:xfrm>
            <a:off x="5597225" y="3442855"/>
            <a:ext cx="734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(TM)</a:t>
            </a:r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63E853-FB1C-4DC3-B301-28B6D2D87163}"/>
              </a:ext>
            </a:extLst>
          </p:cNvPr>
          <p:cNvSpPr txBox="1"/>
          <p:nvPr/>
        </p:nvSpPr>
        <p:spPr>
          <a:xfrm>
            <a:off x="3158836" y="4265513"/>
            <a:ext cx="734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(TM)</a:t>
            </a:r>
            <a:endParaRPr lang="en-ID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FE8A591-FC08-4B52-9B67-4FD3EFD5EC7A}"/>
                  </a:ext>
                </a:extLst>
              </p:cNvPr>
              <p:cNvSpPr txBox="1"/>
              <p:nvPr/>
            </p:nvSpPr>
            <p:spPr>
              <a:xfrm>
                <a:off x="6858000" y="2438400"/>
                <a:ext cx="4350327" cy="252787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FE8A591-FC08-4B52-9B67-4FD3EFD5E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438400"/>
                <a:ext cx="4350327" cy="2527872"/>
              </a:xfrm>
              <a:prstGeom prst="rect">
                <a:avLst/>
              </a:prstGeom>
              <a:blipFill>
                <a:blip r:embed="rId5"/>
                <a:stretch>
                  <a:fillRect l="-97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38176CE-6A90-4A0C-A3ED-A7266D4A10B7}"/>
                  </a:ext>
                </a:extLst>
              </p:cNvPr>
              <p:cNvSpPr txBox="1"/>
              <p:nvPr/>
            </p:nvSpPr>
            <p:spPr>
              <a:xfrm>
                <a:off x="9043548" y="2624954"/>
                <a:ext cx="1330044" cy="4597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-3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+ 2 </a:t>
                </a:r>
                <a:endParaRPr lang="en-ID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38176CE-6A90-4A0C-A3ED-A7266D4A1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3548" y="2624954"/>
                <a:ext cx="1330044" cy="459741"/>
              </a:xfrm>
              <a:prstGeom prst="rect">
                <a:avLst/>
              </a:prstGeom>
              <a:blipFill>
                <a:blip r:embed="rId6"/>
                <a:stretch>
                  <a:fillRect l="-4128" t="-1333" r="-6422" b="-8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8F4E5B41-EF85-4805-945A-52E0E68DA85A}"/>
              </a:ext>
            </a:extLst>
          </p:cNvPr>
          <p:cNvSpPr txBox="1"/>
          <p:nvPr/>
        </p:nvSpPr>
        <p:spPr>
          <a:xfrm>
            <a:off x="10325097" y="2659701"/>
            <a:ext cx="883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2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9F5AEDD-85C9-41B0-B0A7-498FECD92FBF}"/>
                  </a:ext>
                </a:extLst>
              </p:cNvPr>
              <p:cNvSpPr txBox="1"/>
              <p:nvPr/>
            </p:nvSpPr>
            <p:spPr>
              <a:xfrm>
                <a:off x="9147454" y="3200144"/>
                <a:ext cx="1652165" cy="4840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-3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+ 2 </a:t>
                </a:r>
                <a:endParaRPr lang="en-ID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9F5AEDD-85C9-41B0-B0A7-498FECD92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7454" y="3200144"/>
                <a:ext cx="1652165" cy="484043"/>
              </a:xfrm>
              <a:prstGeom prst="rect">
                <a:avLst/>
              </a:prstGeom>
              <a:blipFill>
                <a:blip r:embed="rId7"/>
                <a:stretch>
                  <a:fillRect l="-3321" b="-759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3CF07529-80B9-4072-8F9E-9F43D983F26F}"/>
              </a:ext>
            </a:extLst>
          </p:cNvPr>
          <p:cNvSpPr txBox="1"/>
          <p:nvPr/>
        </p:nvSpPr>
        <p:spPr>
          <a:xfrm>
            <a:off x="10484422" y="3274157"/>
            <a:ext cx="883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2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05F0789-381B-4551-BAA2-1F9D62C4E787}"/>
                  </a:ext>
                </a:extLst>
              </p:cNvPr>
              <p:cNvSpPr txBox="1"/>
              <p:nvPr/>
            </p:nvSpPr>
            <p:spPr>
              <a:xfrm>
                <a:off x="9244434" y="3823600"/>
                <a:ext cx="1652165" cy="4879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-3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+ 2 </a:t>
                </a:r>
                <a:endParaRPr lang="en-ID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05F0789-381B-4551-BAA2-1F9D62C4E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4434" y="3823600"/>
                <a:ext cx="1652165" cy="487954"/>
              </a:xfrm>
              <a:prstGeom prst="rect">
                <a:avLst/>
              </a:prstGeom>
              <a:blipFill>
                <a:blip r:embed="rId8"/>
                <a:stretch>
                  <a:fillRect l="-2952" b="-625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2E5D994-262B-4D6B-AF7E-39181C538D65}"/>
              </a:ext>
            </a:extLst>
          </p:cNvPr>
          <p:cNvSpPr txBox="1"/>
          <p:nvPr/>
        </p:nvSpPr>
        <p:spPr>
          <a:xfrm>
            <a:off x="10581402" y="3897613"/>
            <a:ext cx="883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2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85199D2-E055-454A-B0F7-AD8C77780095}"/>
                  </a:ext>
                </a:extLst>
              </p:cNvPr>
              <p:cNvSpPr txBox="1"/>
              <p:nvPr/>
            </p:nvSpPr>
            <p:spPr>
              <a:xfrm>
                <a:off x="9216724" y="4447053"/>
                <a:ext cx="1652165" cy="4824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-3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+ 2 </a:t>
                </a:r>
                <a:endParaRPr lang="en-ID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85199D2-E055-454A-B0F7-AD8C77780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6724" y="4447053"/>
                <a:ext cx="1652165" cy="482440"/>
              </a:xfrm>
              <a:prstGeom prst="rect">
                <a:avLst/>
              </a:prstGeom>
              <a:blipFill>
                <a:blip r:embed="rId9"/>
                <a:stretch>
                  <a:fillRect l="-3321" b="-759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58D2E591-F22D-4AA4-9C3A-5C60075D102A}"/>
              </a:ext>
            </a:extLst>
          </p:cNvPr>
          <p:cNvSpPr txBox="1"/>
          <p:nvPr/>
        </p:nvSpPr>
        <p:spPr>
          <a:xfrm>
            <a:off x="10553692" y="4521066"/>
            <a:ext cx="883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2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79AE568-8175-43B5-95B1-70BC16F8C034}"/>
                  </a:ext>
                </a:extLst>
              </p:cNvPr>
              <p:cNvSpPr txBox="1"/>
              <p:nvPr/>
            </p:nvSpPr>
            <p:spPr>
              <a:xfrm>
                <a:off x="1634836" y="5181602"/>
                <a:ext cx="9351819" cy="516873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Maka,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beloknya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,2</m:t>
                        </m:r>
                      </m:e>
                    </m:d>
                  </m:oMath>
                </a14:m>
                <a:r>
                  <a:rPr lang="en-ID" dirty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,2</m:t>
                        </m:r>
                      </m:e>
                    </m:d>
                  </m:oMath>
                </a14:m>
                <a:r>
                  <a:rPr lang="en-ID" dirty="0"/>
                  <a:t> dan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,2</m:t>
                        </m:r>
                      </m:e>
                    </m:d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79AE568-8175-43B5-95B1-70BC16F8C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836" y="5181602"/>
                <a:ext cx="9351819" cy="5168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3103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 animBg="1"/>
      <p:bldP spid="16" grpId="0"/>
      <p:bldP spid="20" grpId="0"/>
      <p:bldP spid="24" grpId="0"/>
      <p:bldP spid="28" grpId="0"/>
      <p:bldP spid="30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177</TotalTime>
  <Words>795</Words>
  <Application>Microsoft Office PowerPoint</Application>
  <PresentationFormat>Widescreen</PresentationFormat>
  <Paragraphs>136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Gill Sans MT</vt:lpstr>
      <vt:lpstr>Gallery</vt:lpstr>
      <vt:lpstr>PENERAPAN TURUNAN FUNGSI TRIGONOMETRI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16</cp:revision>
  <dcterms:created xsi:type="dcterms:W3CDTF">2020-11-03T03:11:17Z</dcterms:created>
  <dcterms:modified xsi:type="dcterms:W3CDTF">2020-11-03T15:55:08Z</dcterms:modified>
</cp:coreProperties>
</file>