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16.png"/><Relationship Id="rId4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2.png"/><Relationship Id="rId7" Type="http://schemas.openxmlformats.org/officeDocument/2006/relationships/image" Target="../media/image2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D2BFB-BD19-4898-AB6C-5BB154D478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/>
              <a:t>Turunan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sz="3200" dirty="0" err="1"/>
              <a:t>tangen</a:t>
            </a:r>
            <a:r>
              <a:rPr lang="en-US" sz="3200" dirty="0"/>
              <a:t>, </a:t>
            </a:r>
            <a:r>
              <a:rPr lang="en-US" sz="3200" dirty="0" err="1"/>
              <a:t>kotangen</a:t>
            </a:r>
            <a:r>
              <a:rPr lang="en-US" sz="3200" dirty="0"/>
              <a:t>, </a:t>
            </a:r>
            <a:r>
              <a:rPr lang="en-US" sz="3200" dirty="0" err="1"/>
              <a:t>sekan</a:t>
            </a:r>
            <a:r>
              <a:rPr lang="en-US" sz="3200" dirty="0"/>
              <a:t> dan </a:t>
            </a:r>
            <a:r>
              <a:rPr lang="en-US" sz="3200" dirty="0" err="1"/>
              <a:t>kosekan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12C187-4F5C-45AF-B7C4-4C202439CF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Siti </a:t>
            </a:r>
            <a:r>
              <a:rPr lang="en-US" dirty="0" err="1"/>
              <a:t>syarah</a:t>
            </a:r>
            <a:r>
              <a:rPr lang="en-US" dirty="0"/>
              <a:t> </a:t>
            </a:r>
            <a:r>
              <a:rPr lang="en-US" dirty="0" err="1"/>
              <a:t>maulydia</a:t>
            </a:r>
            <a:r>
              <a:rPr lang="en-US" dirty="0"/>
              <a:t>, </a:t>
            </a:r>
            <a:r>
              <a:rPr lang="en-US" dirty="0" err="1"/>
              <a:t>m.pD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0768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919696B2-CC62-4C41-8273-0E9E5DA8AC04}"/>
              </a:ext>
            </a:extLst>
          </p:cNvPr>
          <p:cNvSpPr/>
          <p:nvPr/>
        </p:nvSpPr>
        <p:spPr>
          <a:xfrm>
            <a:off x="2867891" y="124686"/>
            <a:ext cx="6456218" cy="1080655"/>
          </a:xfrm>
          <a:prstGeom prst="horizontalScroll">
            <a:avLst>
              <a:gd name="adj" fmla="val 1762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TURUNAN FUNGSI TRIGONOMETRI</a:t>
            </a:r>
            <a:endParaRPr lang="en-ID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A441994-CA4C-4EE9-A6BA-2839E25C2C56}"/>
                  </a:ext>
                </a:extLst>
              </p:cNvPr>
              <p:cNvSpPr/>
              <p:nvPr/>
            </p:nvSpPr>
            <p:spPr>
              <a:xfrm>
                <a:off x="1295400" y="1385453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A441994-CA4C-4EE9-A6BA-2839E25C2C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385453"/>
                <a:ext cx="2757054" cy="6373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0BAFBB-99B0-47B8-AF06-F31D655EF867}"/>
                  </a:ext>
                </a:extLst>
              </p:cNvPr>
              <p:cNvSpPr/>
              <p:nvPr/>
            </p:nvSpPr>
            <p:spPr>
              <a:xfrm>
                <a:off x="8007929" y="1385453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0BAFBB-99B0-47B8-AF06-F31D655EF8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929" y="1385453"/>
                <a:ext cx="2757054" cy="637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Notched Right 4">
            <a:extLst>
              <a:ext uri="{FF2B5EF4-FFF2-40B4-BE49-F238E27FC236}">
                <a16:creationId xmlns:a16="http://schemas.microsoft.com/office/drawing/2014/main" id="{8D2BA3BB-01D7-4A88-BB1B-AFE6F982AEE7}"/>
              </a:ext>
            </a:extLst>
          </p:cNvPr>
          <p:cNvSpPr/>
          <p:nvPr/>
        </p:nvSpPr>
        <p:spPr>
          <a:xfrm>
            <a:off x="5555669" y="1399308"/>
            <a:ext cx="1122218" cy="637309"/>
          </a:xfrm>
          <a:prstGeom prst="notch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1C426EB-7CA3-4658-9173-72070773DFE9}"/>
                  </a:ext>
                </a:extLst>
              </p:cNvPr>
              <p:cNvSpPr/>
              <p:nvPr/>
            </p:nvSpPr>
            <p:spPr>
              <a:xfrm>
                <a:off x="1309248" y="2992578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1C426EB-7CA3-4658-9173-72070773DF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48" y="2992578"/>
                <a:ext cx="2757054" cy="6373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7538BF6-22FA-44E2-B17B-B4FD791779C8}"/>
                  </a:ext>
                </a:extLst>
              </p:cNvPr>
              <p:cNvSpPr/>
              <p:nvPr/>
            </p:nvSpPr>
            <p:spPr>
              <a:xfrm>
                <a:off x="8021777" y="2992578"/>
                <a:ext cx="2743206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𝒔𝒆𝒄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7538BF6-22FA-44E2-B17B-B4FD791779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777" y="2992578"/>
                <a:ext cx="2743206" cy="6373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Notched Right 11">
            <a:extLst>
              <a:ext uri="{FF2B5EF4-FFF2-40B4-BE49-F238E27FC236}">
                <a16:creationId xmlns:a16="http://schemas.microsoft.com/office/drawing/2014/main" id="{8684CC3B-2A7A-4687-8660-C9281AAA46B6}"/>
              </a:ext>
            </a:extLst>
          </p:cNvPr>
          <p:cNvSpPr/>
          <p:nvPr/>
        </p:nvSpPr>
        <p:spPr>
          <a:xfrm>
            <a:off x="5569517" y="3006433"/>
            <a:ext cx="1122218" cy="637309"/>
          </a:xfrm>
          <a:prstGeom prst="notch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1BE9A20-0355-4C1E-A93B-DB80DCAA2530}"/>
                  </a:ext>
                </a:extLst>
              </p:cNvPr>
              <p:cNvSpPr/>
              <p:nvPr/>
            </p:nvSpPr>
            <p:spPr>
              <a:xfrm>
                <a:off x="1309248" y="2175157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1BE9A20-0355-4C1E-A93B-DB80DCAA25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48" y="2175157"/>
                <a:ext cx="2757054" cy="6373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8D17253-4773-4BCC-96AF-CD0752791BE4}"/>
                  </a:ext>
                </a:extLst>
              </p:cNvPr>
              <p:cNvSpPr/>
              <p:nvPr/>
            </p:nvSpPr>
            <p:spPr>
              <a:xfrm>
                <a:off x="8021777" y="2175157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8D17253-4773-4BCC-96AF-CD0752791B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777" y="2175157"/>
                <a:ext cx="2757054" cy="6373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row: Notched Right 17">
            <a:extLst>
              <a:ext uri="{FF2B5EF4-FFF2-40B4-BE49-F238E27FC236}">
                <a16:creationId xmlns:a16="http://schemas.microsoft.com/office/drawing/2014/main" id="{2A58CAC8-0F70-4091-9F8E-3E3A231D8243}"/>
              </a:ext>
            </a:extLst>
          </p:cNvPr>
          <p:cNvSpPr/>
          <p:nvPr/>
        </p:nvSpPr>
        <p:spPr>
          <a:xfrm>
            <a:off x="5569517" y="2189012"/>
            <a:ext cx="1122218" cy="637309"/>
          </a:xfrm>
          <a:prstGeom prst="notch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4" name="Arrow: Notched Right 23">
            <a:extLst>
              <a:ext uri="{FF2B5EF4-FFF2-40B4-BE49-F238E27FC236}">
                <a16:creationId xmlns:a16="http://schemas.microsoft.com/office/drawing/2014/main" id="{6D2CFFC5-A50B-49C5-B78E-C9CD9941DA88}"/>
              </a:ext>
            </a:extLst>
          </p:cNvPr>
          <p:cNvSpPr/>
          <p:nvPr/>
        </p:nvSpPr>
        <p:spPr>
          <a:xfrm>
            <a:off x="5541821" y="3796137"/>
            <a:ext cx="1122218" cy="637309"/>
          </a:xfrm>
          <a:prstGeom prst="notch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8EB9163-56E3-418F-AFE5-754011474AEF}"/>
                  </a:ext>
                </a:extLst>
              </p:cNvPr>
              <p:cNvSpPr/>
              <p:nvPr/>
            </p:nvSpPr>
            <p:spPr>
              <a:xfrm>
                <a:off x="1295400" y="5389407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𝒄𝒔𝒄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8EB9163-56E3-418F-AFE5-754011474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389407"/>
                <a:ext cx="2757054" cy="6373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6EC6437-DD1A-47C0-843B-2189EBDB18E8}"/>
                  </a:ext>
                </a:extLst>
              </p:cNvPr>
              <p:cNvSpPr/>
              <p:nvPr/>
            </p:nvSpPr>
            <p:spPr>
              <a:xfrm>
                <a:off x="8007929" y="5389407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𝒄𝒔𝒄</m:t>
                          </m:r>
                        </m:fName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𝒄𝒐𝒕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D" sz="2000" b="1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6EC6437-DD1A-47C0-843B-2189EBDB18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929" y="5389407"/>
                <a:ext cx="2757054" cy="63730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row: Notched Right 29">
            <a:extLst>
              <a:ext uri="{FF2B5EF4-FFF2-40B4-BE49-F238E27FC236}">
                <a16:creationId xmlns:a16="http://schemas.microsoft.com/office/drawing/2014/main" id="{F0E0156E-5C18-4E23-982E-0A2A6B7CAF02}"/>
              </a:ext>
            </a:extLst>
          </p:cNvPr>
          <p:cNvSpPr/>
          <p:nvPr/>
        </p:nvSpPr>
        <p:spPr>
          <a:xfrm>
            <a:off x="5555669" y="5403262"/>
            <a:ext cx="1122218" cy="637309"/>
          </a:xfrm>
          <a:prstGeom prst="notch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2E6457A-0744-4D3C-9FFB-048981959C88}"/>
                  </a:ext>
                </a:extLst>
              </p:cNvPr>
              <p:cNvSpPr/>
              <p:nvPr/>
            </p:nvSpPr>
            <p:spPr>
              <a:xfrm>
                <a:off x="1295400" y="4571986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𝒆𝒄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2E6457A-0744-4D3C-9FFB-048981959C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571986"/>
                <a:ext cx="2757054" cy="63730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906B0BC-9201-4B84-B6B6-930C83288C4A}"/>
                  </a:ext>
                </a:extLst>
              </p:cNvPr>
              <p:cNvSpPr/>
              <p:nvPr/>
            </p:nvSpPr>
            <p:spPr>
              <a:xfrm>
                <a:off x="8007929" y="4571986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𝒔𝒆𝒄</m:t>
                          </m:r>
                        </m:fName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𝒕𝒂𝒏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D" sz="2000" b="1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906B0BC-9201-4B84-B6B6-930C83288C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929" y="4571986"/>
                <a:ext cx="2757054" cy="63730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row: Notched Right 35">
            <a:extLst>
              <a:ext uri="{FF2B5EF4-FFF2-40B4-BE49-F238E27FC236}">
                <a16:creationId xmlns:a16="http://schemas.microsoft.com/office/drawing/2014/main" id="{261786B7-FBC7-4C88-990F-954B77BC54F2}"/>
              </a:ext>
            </a:extLst>
          </p:cNvPr>
          <p:cNvSpPr/>
          <p:nvPr/>
        </p:nvSpPr>
        <p:spPr>
          <a:xfrm>
            <a:off x="5555669" y="4585841"/>
            <a:ext cx="1122218" cy="637309"/>
          </a:xfrm>
          <a:prstGeom prst="notch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DEA3026-667D-4D7C-AF83-CFA5714582C4}"/>
                  </a:ext>
                </a:extLst>
              </p:cNvPr>
              <p:cNvSpPr/>
              <p:nvPr/>
            </p:nvSpPr>
            <p:spPr>
              <a:xfrm>
                <a:off x="1323096" y="3768420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𝒄𝒐𝒕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DEA3026-667D-4D7C-AF83-CFA5714582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096" y="3768420"/>
                <a:ext cx="2757054" cy="63730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1941F94-3BE2-47C2-AB5D-B26DA505D0F9}"/>
                  </a:ext>
                </a:extLst>
              </p:cNvPr>
              <p:cNvSpPr/>
              <p:nvPr/>
            </p:nvSpPr>
            <p:spPr>
              <a:xfrm>
                <a:off x="8035625" y="3768420"/>
                <a:ext cx="2743206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𝒄𝒔𝒄</m:t>
                          </m:r>
                        </m:e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D" sz="1600" b="1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1941F94-3BE2-47C2-AB5D-B26DA505D0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625" y="3768420"/>
                <a:ext cx="2743206" cy="63730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06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24" grpId="0" animBg="1"/>
      <p:bldP spid="26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60AC46E-120A-43DF-A9B2-F76760BFA356}"/>
              </a:ext>
            </a:extLst>
          </p:cNvPr>
          <p:cNvSpPr/>
          <p:nvPr/>
        </p:nvSpPr>
        <p:spPr>
          <a:xfrm>
            <a:off x="4197927" y="290943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1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/>
              <p:nvPr/>
            </p:nvSpPr>
            <p:spPr>
              <a:xfrm>
                <a:off x="1011382" y="1149921"/>
                <a:ext cx="10210800" cy="185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Carilah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1149921"/>
                <a:ext cx="10210800" cy="1857368"/>
              </a:xfrm>
              <a:prstGeom prst="rect">
                <a:avLst/>
              </a:prstGeom>
              <a:blipFill>
                <a:blip r:embed="rId2"/>
                <a:stretch>
                  <a:fillRect l="-53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/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dirty="0"/>
                  <a:t>Misalkan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b="0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blipFill>
                <a:blip r:embed="rId3"/>
                <a:stretch>
                  <a:fillRect l="-1291" t="-550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/>
              <p:nvPr/>
            </p:nvSpPr>
            <p:spPr>
              <a:xfrm>
                <a:off x="3034150" y="3038320"/>
                <a:ext cx="108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150" y="3038320"/>
                <a:ext cx="108065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/>
              <p:nvPr/>
            </p:nvSpPr>
            <p:spPr>
              <a:xfrm>
                <a:off x="3882745" y="3038320"/>
                <a:ext cx="4017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745" y="3038320"/>
                <a:ext cx="401775" cy="369332"/>
              </a:xfrm>
              <a:prstGeom prst="rect">
                <a:avLst/>
              </a:prstGeom>
              <a:blipFill>
                <a:blip r:embed="rId5"/>
                <a:stretch>
                  <a:fillRect r="-7878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/>
              <p:nvPr/>
            </p:nvSpPr>
            <p:spPr>
              <a:xfrm>
                <a:off x="3034150" y="3295530"/>
                <a:ext cx="9975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150" y="3295530"/>
                <a:ext cx="99752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/>
              <p:nvPr/>
            </p:nvSpPr>
            <p:spPr>
              <a:xfrm>
                <a:off x="3882745" y="3295530"/>
                <a:ext cx="5403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745" y="3295530"/>
                <a:ext cx="54032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/>
              <p:nvPr/>
            </p:nvSpPr>
            <p:spPr>
              <a:xfrm>
                <a:off x="1011382" y="4025613"/>
                <a:ext cx="10148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4025613"/>
                <a:ext cx="1014844" cy="369332"/>
              </a:xfrm>
              <a:prstGeom prst="rect">
                <a:avLst/>
              </a:prstGeom>
              <a:blipFill>
                <a:blip r:embed="rId8"/>
                <a:stretch>
                  <a:fillRect l="-1807"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/>
              <p:nvPr/>
            </p:nvSpPr>
            <p:spPr>
              <a:xfrm>
                <a:off x="1610586" y="3797377"/>
                <a:ext cx="2673934" cy="1942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sSup>
                          <m:sSupPr>
                            <m:ctrlPr>
                              <a:rPr lang="en-ID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 (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𝑥𝑠𝑒𝑐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586" y="3797377"/>
                <a:ext cx="2673934" cy="19428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397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60AC46E-120A-43DF-A9B2-F76760BFA356}"/>
              </a:ext>
            </a:extLst>
          </p:cNvPr>
          <p:cNvSpPr/>
          <p:nvPr/>
        </p:nvSpPr>
        <p:spPr>
          <a:xfrm>
            <a:off x="4197927" y="290943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2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/>
              <p:nvPr/>
            </p:nvSpPr>
            <p:spPr>
              <a:xfrm>
                <a:off x="1011382" y="1149921"/>
                <a:ext cx="10210800" cy="185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Carilah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csc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csc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1149921"/>
                <a:ext cx="10210800" cy="1857368"/>
              </a:xfrm>
              <a:prstGeom prst="rect">
                <a:avLst/>
              </a:prstGeom>
              <a:blipFill>
                <a:blip r:embed="rId2"/>
                <a:stretch>
                  <a:fillRect l="-53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/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dirty="0"/>
                  <a:t>Misalkan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𝑐𝑜𝑡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csc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blipFill>
                <a:blip r:embed="rId3"/>
                <a:stretch>
                  <a:fillRect l="-1291" t="-550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/>
              <p:nvPr/>
            </p:nvSpPr>
            <p:spPr>
              <a:xfrm>
                <a:off x="3560621" y="3038320"/>
                <a:ext cx="108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621" y="3038320"/>
                <a:ext cx="108065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/>
              <p:nvPr/>
            </p:nvSpPr>
            <p:spPr>
              <a:xfrm>
                <a:off x="4409216" y="3038320"/>
                <a:ext cx="4017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𝑐𝑠𝑐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216" y="3038320"/>
                <a:ext cx="401775" cy="369332"/>
              </a:xfrm>
              <a:prstGeom prst="rect">
                <a:avLst/>
              </a:prstGeom>
              <a:blipFill>
                <a:blip r:embed="rId5"/>
                <a:stretch>
                  <a:fillRect r="-11969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/>
              <p:nvPr/>
            </p:nvSpPr>
            <p:spPr>
              <a:xfrm>
                <a:off x="3560621" y="3295530"/>
                <a:ext cx="9975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621" y="3295530"/>
                <a:ext cx="99752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/>
              <p:nvPr/>
            </p:nvSpPr>
            <p:spPr>
              <a:xfrm>
                <a:off x="4409216" y="3295530"/>
                <a:ext cx="5403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csc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216" y="3295530"/>
                <a:ext cx="540327" cy="369332"/>
              </a:xfrm>
              <a:prstGeom prst="rect">
                <a:avLst/>
              </a:prstGeom>
              <a:blipFill>
                <a:blip r:embed="rId7"/>
                <a:stretch>
                  <a:fillRect r="-14382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/>
              <p:nvPr/>
            </p:nvSpPr>
            <p:spPr>
              <a:xfrm>
                <a:off x="1011382" y="3859353"/>
                <a:ext cx="10148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3859353"/>
                <a:ext cx="1014844" cy="369332"/>
              </a:xfrm>
              <a:prstGeom prst="rect">
                <a:avLst/>
              </a:prstGeom>
              <a:blipFill>
                <a:blip r:embed="rId8"/>
                <a:stretch>
                  <a:fillRect l="-1807"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/>
              <p:nvPr/>
            </p:nvSpPr>
            <p:spPr>
              <a:xfrm>
                <a:off x="1610585" y="3631117"/>
                <a:ext cx="6286505" cy="2562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sSup>
                          <m:sSupPr>
                            <m:ctrlPr>
                              <a:rPr lang="en-ID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𝑐𝑠𝑐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csc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func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(−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csc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  <m:r>
                            <m:rPr>
                              <m:nor/>
                            </m:rPr>
                            <a:rPr lang="en-ID" dirty="0"/>
                            <m:t>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csc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𝑐𝑠𝑐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𝑐𝑠𝑐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cscx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𝑐𝑜𝑡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csc</m:t>
                                </m:r>
                              </m:fNam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func>
                                  <m:func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cot</m:t>
                                    </m:r>
                                  </m:fName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func>
                          </m:e>
                        </m:func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csc</m:t>
                                    </m:r>
                                  </m:fName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𝑐𝑠𝑐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𝑐𝑠𝑐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csc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csc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func>
                              <m:func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csc</m:t>
                                    </m:r>
                                  </m:fName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585" y="3631117"/>
                <a:ext cx="6286505" cy="25628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60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A549CF-2E16-4B02-ADDC-1B490B859BD3}"/>
                  </a:ext>
                </a:extLst>
              </p:cNvPr>
              <p:cNvSpPr txBox="1"/>
              <p:nvPr/>
            </p:nvSpPr>
            <p:spPr>
              <a:xfrm>
                <a:off x="1039091" y="1413164"/>
                <a:ext cx="10155382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persamaan</a:t>
                </a:r>
                <a:r>
                  <a:rPr lang="en-US" dirty="0"/>
                  <a:t> garis </a:t>
                </a:r>
                <a:r>
                  <a:rPr lang="en-US" dirty="0" err="1"/>
                  <a:t>singgung</a:t>
                </a:r>
                <a:r>
                  <a:rPr lang="en-US" dirty="0"/>
                  <a:t> </a:t>
                </a:r>
                <a:r>
                  <a:rPr lang="en-US" dirty="0" err="1"/>
                  <a:t>kurva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r>
                  <a:rPr lang="en-ID" dirty="0"/>
                  <a:t> di </a:t>
                </a:r>
                <a:r>
                  <a:rPr lang="en-ID" dirty="0" err="1"/>
                  <a:t>titik</a:t>
                </a:r>
                <a:r>
                  <a:rPr lang="en-ID" dirty="0"/>
                  <a:t> (0,1).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PENYELESAIAN:</a:t>
                </a:r>
              </a:p>
              <a:p>
                <a:endParaRPr lang="en-ID" b="1" dirty="0"/>
              </a:p>
              <a:p>
                <a:r>
                  <a:rPr lang="en-US" b="0" dirty="0" err="1"/>
                  <a:t>Diketahui</a:t>
                </a:r>
                <a:r>
                  <a:rPr lang="en-US" b="0" dirty="0"/>
                  <a:t> 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r>
                  <a:rPr lang="en-ID" dirty="0"/>
                  <a:t>		    </a:t>
                </a:r>
              </a:p>
              <a:p>
                <a:r>
                  <a:rPr lang="en-ID" dirty="0"/>
                  <a:t>		  a  = 0</a:t>
                </a:r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 err="1"/>
                  <a:t>Ditanya</a:t>
                </a:r>
                <a:r>
                  <a:rPr lang="en-ID" dirty="0"/>
                  <a:t> : Pers. Garis </a:t>
                </a:r>
                <a:r>
                  <a:rPr lang="en-ID" dirty="0" err="1"/>
                  <a:t>singgung</a:t>
                </a:r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Jawab :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7A549CF-2E16-4B02-ADDC-1B490B859B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091" y="1413164"/>
                <a:ext cx="10155382" cy="3139321"/>
              </a:xfrm>
              <a:prstGeom prst="rect">
                <a:avLst/>
              </a:prstGeom>
              <a:blipFill>
                <a:blip r:embed="rId2"/>
                <a:stretch>
                  <a:fillRect l="-480" t="-1165" b="-213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30724E-84D5-404F-AD8F-C0C7C0930DF3}"/>
                  </a:ext>
                </a:extLst>
              </p:cNvPr>
              <p:cNvSpPr/>
              <p:nvPr/>
            </p:nvSpPr>
            <p:spPr>
              <a:xfrm>
                <a:off x="1967347" y="4156359"/>
                <a:ext cx="3186544" cy="6719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𝑠𝑒𝑐𝑥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)=1+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30724E-84D5-404F-AD8F-C0C7C0930D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347" y="4156359"/>
                <a:ext cx="3186544" cy="671948"/>
              </a:xfrm>
              <a:prstGeom prst="rect">
                <a:avLst/>
              </a:prstGeom>
              <a:blipFill>
                <a:blip r:embed="rId3"/>
                <a:stretch>
                  <a:fillRect b="-7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Striped Right 4">
            <a:extLst>
              <a:ext uri="{FF2B5EF4-FFF2-40B4-BE49-F238E27FC236}">
                <a16:creationId xmlns:a16="http://schemas.microsoft.com/office/drawing/2014/main" id="{38CD0E7F-F86A-4A39-A7A1-C2A13DE41D00}"/>
              </a:ext>
            </a:extLst>
          </p:cNvPr>
          <p:cNvSpPr/>
          <p:nvPr/>
        </p:nvSpPr>
        <p:spPr>
          <a:xfrm>
            <a:off x="6096000" y="4156359"/>
            <a:ext cx="408712" cy="1425759"/>
          </a:xfrm>
          <a:prstGeom prst="strip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1CE0A9-ADC0-44A9-8B73-3FA53972AE30}"/>
                  </a:ext>
                </a:extLst>
              </p:cNvPr>
              <p:cNvSpPr txBox="1"/>
              <p:nvPr/>
            </p:nvSpPr>
            <p:spPr>
              <a:xfrm>
                <a:off x="1967347" y="4934522"/>
                <a:ext cx="3851562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latin typeface="+mj-lt"/>
                  </a:rPr>
                  <a:t>Gradien garis </a:t>
                </a:r>
                <a:r>
                  <a:rPr lang="en-US" b="0" dirty="0" err="1">
                    <a:latin typeface="+mj-lt"/>
                  </a:rPr>
                  <a:t>singgung</a:t>
                </a:r>
                <a:r>
                  <a:rPr lang="en-US" b="0" dirty="0">
                    <a:latin typeface="+mj-lt"/>
                  </a:rPr>
                  <a:t> </a:t>
                </a:r>
                <a:r>
                  <a:rPr lang="en-US" b="0" dirty="0" err="1">
                    <a:latin typeface="+mj-lt"/>
                  </a:rPr>
                  <a:t>kurva</a:t>
                </a:r>
                <a:r>
                  <a:rPr lang="en-US" b="0" dirty="0">
                    <a:latin typeface="+mj-lt"/>
                  </a:rPr>
                  <a:t> di (0,1)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1CE0A9-ADC0-44A9-8B73-3FA53972A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347" y="4934522"/>
                <a:ext cx="3851562" cy="923330"/>
              </a:xfrm>
              <a:prstGeom prst="rect">
                <a:avLst/>
              </a:prstGeom>
              <a:blipFill>
                <a:blip r:embed="rId4"/>
                <a:stretch>
                  <a:fillRect l="-1424" t="-328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C606E2-2BE7-4602-9DF2-F24DA42F7AC2}"/>
                  </a:ext>
                </a:extLst>
              </p:cNvPr>
              <p:cNvSpPr txBox="1"/>
              <p:nvPr/>
            </p:nvSpPr>
            <p:spPr>
              <a:xfrm>
                <a:off x="7342909" y="3918859"/>
                <a:ext cx="3685308" cy="175432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dirty="0"/>
                  <a:t>Jadi, persamaan garis </a:t>
                </a:r>
                <a:r>
                  <a:rPr lang="en-US" dirty="0" err="1"/>
                  <a:t>singgung</a:t>
                </a:r>
                <a:r>
                  <a:rPr lang="en-US" dirty="0"/>
                  <a:t> </a:t>
                </a:r>
                <a:r>
                  <a:rPr lang="en-US" dirty="0" err="1"/>
                  <a:t>kurva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r>
                  <a:rPr lang="en-ID" dirty="0"/>
                  <a:t> di </a:t>
                </a:r>
                <a:r>
                  <a:rPr lang="en-ID" dirty="0" err="1"/>
                  <a:t>titik</a:t>
                </a:r>
                <a:r>
                  <a:rPr lang="en-ID" dirty="0"/>
                  <a:t> (0,1) </a:t>
                </a:r>
                <a:r>
                  <a:rPr lang="en-ID" dirty="0" err="1"/>
                  <a:t>adalah</a:t>
                </a:r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D" dirty="0"/>
              </a:p>
              <a:p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−1=1(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−0)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     	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C606E2-2BE7-4602-9DF2-F24DA42F7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909" y="3918859"/>
                <a:ext cx="3685308" cy="1754326"/>
              </a:xfrm>
              <a:prstGeom prst="rect">
                <a:avLst/>
              </a:prstGeom>
              <a:blipFill>
                <a:blip r:embed="rId5"/>
                <a:stretch>
                  <a:fillRect l="-1320" t="-1724" b="-34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lowchart: Multidocument 5">
            <a:extLst>
              <a:ext uri="{FF2B5EF4-FFF2-40B4-BE49-F238E27FC236}">
                <a16:creationId xmlns:a16="http://schemas.microsoft.com/office/drawing/2014/main" id="{196ACE37-F7FA-47F6-B707-101E3F522160}"/>
              </a:ext>
            </a:extLst>
          </p:cNvPr>
          <p:cNvSpPr/>
          <p:nvPr/>
        </p:nvSpPr>
        <p:spPr>
          <a:xfrm>
            <a:off x="4197927" y="290943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3</a:t>
            </a:r>
            <a:endParaRPr lang="en-ID" sz="2000" b="1" dirty="0"/>
          </a:p>
        </p:txBody>
      </p:sp>
    </p:spTree>
    <p:extLst>
      <p:ext uri="{BB962C8B-B14F-4D97-AF65-F5344CB8AC3E}">
        <p14:creationId xmlns:p14="http://schemas.microsoft.com/office/powerpoint/2010/main" val="392257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>
            <a:extLst>
              <a:ext uri="{FF2B5EF4-FFF2-40B4-BE49-F238E27FC236}">
                <a16:creationId xmlns:a16="http://schemas.microsoft.com/office/drawing/2014/main" id="{F93C0BFC-D4D9-4614-81C4-7477DE8E3B20}"/>
              </a:ext>
            </a:extLst>
          </p:cNvPr>
          <p:cNvSpPr/>
          <p:nvPr/>
        </p:nvSpPr>
        <p:spPr>
          <a:xfrm>
            <a:off x="4197927" y="290943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4</a:t>
            </a:r>
            <a:endParaRPr lang="en-ID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255C19A-3FAC-444D-A563-9988789CF330}"/>
                  </a:ext>
                </a:extLst>
              </p:cNvPr>
              <p:cNvSpPr txBox="1"/>
              <p:nvPr/>
            </p:nvSpPr>
            <p:spPr>
              <a:xfrm>
                <a:off x="1025236" y="1399309"/>
                <a:ext cx="10183091" cy="2834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Jika </a:t>
                </a:r>
                <a:r>
                  <a:rPr lang="en-US" dirty="0" err="1"/>
                  <a:t>diketahui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ID" dirty="0"/>
                  <a:t> dan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=9,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maka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berapakah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nilai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PENYELESAIAN: 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𝑞𝑥</m:t>
                      </m:r>
                    </m:oMath>
                  </m:oMathPara>
                </a14:m>
                <a:endParaRPr lang="en-ID" b="1" dirty="0"/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ID" b="1" dirty="0"/>
                  <a:t>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b="1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255C19A-3FAC-444D-A563-9988789CF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399309"/>
                <a:ext cx="10183091" cy="2834943"/>
              </a:xfrm>
              <a:prstGeom prst="rect">
                <a:avLst/>
              </a:prstGeom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A4857F-0513-4A9B-BB55-6DE0D2D9860C}"/>
                  </a:ext>
                </a:extLst>
              </p:cNvPr>
              <p:cNvSpPr txBox="1"/>
              <p:nvPr/>
            </p:nvSpPr>
            <p:spPr>
              <a:xfrm>
                <a:off x="4834369" y="3253816"/>
                <a:ext cx="35675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D" b="1" dirty="0"/>
                  <a:t> </a:t>
                </a:r>
                <a:endParaRPr lang="en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A4857F-0513-4A9B-BB55-6DE0D2D986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369" y="3253816"/>
                <a:ext cx="3567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7483F5-DE5E-47BE-BE04-A60D3F979024}"/>
                  </a:ext>
                </a:extLst>
              </p:cNvPr>
              <p:cNvSpPr txBox="1"/>
              <p:nvPr/>
            </p:nvSpPr>
            <p:spPr>
              <a:xfrm>
                <a:off x="3820387" y="3258189"/>
                <a:ext cx="114646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7483F5-DE5E-47BE-BE04-A60D3F979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387" y="3258189"/>
                <a:ext cx="1146463" cy="369332"/>
              </a:xfrm>
              <a:prstGeom prst="rect">
                <a:avLst/>
              </a:prstGeom>
              <a:blipFill>
                <a:blip r:embed="rId4"/>
                <a:stretch>
                  <a:fillRect l="-1596" b="-1311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21AD30-E5C7-44D0-A27F-984B571522B1}"/>
                  </a:ext>
                </a:extLst>
              </p:cNvPr>
              <p:cNvSpPr txBox="1"/>
              <p:nvPr/>
            </p:nvSpPr>
            <p:spPr>
              <a:xfrm>
                <a:off x="2007175" y="3161367"/>
                <a:ext cx="1991591" cy="562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21AD30-E5C7-44D0-A27F-984B57152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175" y="3161367"/>
                <a:ext cx="1991591" cy="5629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4237F9-347B-4944-AF5C-A0A3298B0EE8}"/>
                  </a:ext>
                </a:extLst>
              </p:cNvPr>
              <p:cNvSpPr txBox="1"/>
              <p:nvPr/>
            </p:nvSpPr>
            <p:spPr>
              <a:xfrm>
                <a:off x="4829170" y="3696296"/>
                <a:ext cx="38446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ID" b="1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4237F9-347B-4944-AF5C-A0A3298B0E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170" y="3696296"/>
                <a:ext cx="38446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328618A-A386-4A2C-8598-4E922CA0546D}"/>
                  </a:ext>
                </a:extLst>
              </p:cNvPr>
              <p:cNvSpPr txBox="1"/>
              <p:nvPr/>
            </p:nvSpPr>
            <p:spPr>
              <a:xfrm>
                <a:off x="3681842" y="3711224"/>
                <a:ext cx="129886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328618A-A386-4A2C-8598-4E922CA05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842" y="3711224"/>
                <a:ext cx="1298863" cy="369332"/>
              </a:xfrm>
              <a:prstGeom prst="rect">
                <a:avLst/>
              </a:prstGeom>
              <a:blipFill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AA4E46-F8EC-48FB-969D-AF4F32B9FE6A}"/>
                  </a:ext>
                </a:extLst>
              </p:cNvPr>
              <p:cNvSpPr txBox="1"/>
              <p:nvPr/>
            </p:nvSpPr>
            <p:spPr>
              <a:xfrm>
                <a:off x="1938769" y="3623148"/>
                <a:ext cx="1950027" cy="564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AA4E46-F8EC-48FB-969D-AF4F32B9FE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769" y="3623148"/>
                <a:ext cx="1950027" cy="564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948A6A2-E82E-439D-8207-8A238583CA11}"/>
              </a:ext>
            </a:extLst>
          </p:cNvPr>
          <p:cNvCxnSpPr/>
          <p:nvPr/>
        </p:nvCxnSpPr>
        <p:spPr>
          <a:xfrm>
            <a:off x="3694826" y="4187918"/>
            <a:ext cx="1528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A02A2D-2C68-4570-99D2-08C7ECFE7B42}"/>
              </a:ext>
            </a:extLst>
          </p:cNvPr>
          <p:cNvCxnSpPr/>
          <p:nvPr/>
        </p:nvCxnSpPr>
        <p:spPr>
          <a:xfrm>
            <a:off x="5417127" y="4187918"/>
            <a:ext cx="1246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6BA625A-A6A5-4256-93E8-967D6F1A43E3}"/>
              </a:ext>
            </a:extLst>
          </p:cNvPr>
          <p:cNvSpPr txBox="1"/>
          <p:nvPr/>
        </p:nvSpPr>
        <p:spPr>
          <a:xfrm>
            <a:off x="4151167" y="4225636"/>
            <a:ext cx="981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-2p = -6</a:t>
            </a:r>
          </a:p>
          <a:p>
            <a:r>
              <a:rPr lang="en-US" dirty="0"/>
              <a:t>   p = 3</a:t>
            </a:r>
            <a:endParaRPr lang="en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7158413-0CC1-4D40-9F20-C6C4E8FB54A5}"/>
                  </a:ext>
                </a:extLst>
              </p:cNvPr>
              <p:cNvSpPr txBox="1"/>
              <p:nvPr/>
            </p:nvSpPr>
            <p:spPr>
              <a:xfrm>
                <a:off x="7070139" y="3076287"/>
                <a:ext cx="4387563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 err="1"/>
                  <a:t>Substitusikan</a:t>
                </a:r>
                <a:r>
                  <a:rPr lang="en-US" b="0" dirty="0"/>
                  <a:t> p = 3 </a:t>
                </a:r>
                <a:r>
                  <a:rPr lang="en-US" b="0" dirty="0" err="1"/>
                  <a:t>ke</a:t>
                </a:r>
                <a:r>
                  <a:rPr lang="en-US" b="0" dirty="0"/>
                  <a:t> </a:t>
                </a:r>
                <a:r>
                  <a:rPr lang="en-US" b="0" dirty="0" err="1"/>
                  <a:t>persamaan</a:t>
                </a:r>
                <a:r>
                  <a:rPr lang="en-US" b="0" dirty="0"/>
                  <a:t> 2p + q = 3 </a:t>
                </a:r>
              </a:p>
              <a:p>
                <a:pPr/>
                <a:r>
                  <a:rPr lang="en-US" b="0" dirty="0"/>
                  <a:t>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b="0" dirty="0"/>
              </a:p>
              <a:p>
                <a:pPr/>
                <a:r>
                  <a:rPr lang="en-ID" dirty="0"/>
                  <a:t>		      2(3) + q = 3</a:t>
                </a:r>
              </a:p>
              <a:p>
                <a:pPr/>
                <a:r>
                  <a:rPr lang="en-ID" dirty="0"/>
                  <a:t>   	         		  q = -3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7158413-0CC1-4D40-9F20-C6C4E8FB54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139" y="3076287"/>
                <a:ext cx="4387563" cy="1200329"/>
              </a:xfrm>
              <a:prstGeom prst="rect">
                <a:avLst/>
              </a:prstGeom>
              <a:blipFill>
                <a:blip r:embed="rId9"/>
                <a:stretch>
                  <a:fillRect l="-1250" t="-3046" r="-417" b="-71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765F9AE5-14EE-4A32-BD8F-F5BB0D5537E0}"/>
              </a:ext>
            </a:extLst>
          </p:cNvPr>
          <p:cNvSpPr/>
          <p:nvPr/>
        </p:nvSpPr>
        <p:spPr>
          <a:xfrm>
            <a:off x="2703800" y="5200656"/>
            <a:ext cx="5676035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Maka</a:t>
            </a:r>
            <a:r>
              <a:rPr lang="en-US" sz="2800" dirty="0"/>
              <a:t>,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:  p + q = 3 + (-3) = 0</a:t>
            </a:r>
            <a:endParaRPr lang="en-ID" sz="2800" dirty="0"/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BA1158DF-33AF-4806-8146-A962D9B82DDA}"/>
              </a:ext>
            </a:extLst>
          </p:cNvPr>
          <p:cNvSpPr/>
          <p:nvPr/>
        </p:nvSpPr>
        <p:spPr>
          <a:xfrm>
            <a:off x="5777342" y="3054005"/>
            <a:ext cx="928254" cy="1504136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13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147</TotalTime>
  <Words>478</Words>
  <Application>Microsoft Office PowerPoint</Application>
  <PresentationFormat>Widescreen</PresentationFormat>
  <Paragraphs>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Turunan fungsi tangen, kotangen, sekan dan kosekan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Turunan fungsi tangen, kotangen, sekan dan kosekan</dc:title>
  <dc:creator>ACER</dc:creator>
  <cp:lastModifiedBy>ACER</cp:lastModifiedBy>
  <cp:revision>11</cp:revision>
  <dcterms:created xsi:type="dcterms:W3CDTF">2020-10-12T02:32:41Z</dcterms:created>
  <dcterms:modified xsi:type="dcterms:W3CDTF">2020-10-13T06:31:49Z</dcterms:modified>
</cp:coreProperties>
</file>