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8C3E5-F8AF-4AC4-A52E-A9ACEA62D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turunan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2E4DD-A74B-4908-AA36-ED0C1D86B1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TAFSIRAN TURUNAN SEBAGAI KEMIRINGAN GARIS SINGGUNG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TAFSIRAN TURUNAN SEBAGAI LAJU PERUBAHAN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0351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58135D3A-47EA-4CE3-BFAB-3DF0CC8A2DDC}"/>
              </a:ext>
            </a:extLst>
          </p:cNvPr>
          <p:cNvSpPr/>
          <p:nvPr/>
        </p:nvSpPr>
        <p:spPr>
          <a:xfrm>
            <a:off x="1510145" y="581891"/>
            <a:ext cx="9254837" cy="1149927"/>
          </a:xfrm>
          <a:prstGeom prst="horizontalScroll">
            <a:avLst>
              <a:gd name="adj" fmla="val 1731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TAFSIRAN TURUNAN SEBAGAI KEMIRINGAN GARIS SINGGUNG</a:t>
            </a:r>
            <a:endParaRPr lang="en-ID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49F1EB-87C8-4F8D-9DE5-770C26AAFA05}"/>
              </a:ext>
            </a:extLst>
          </p:cNvPr>
          <p:cNvSpPr txBox="1"/>
          <p:nvPr/>
        </p:nvSpPr>
        <p:spPr>
          <a:xfrm>
            <a:off x="955964" y="2438403"/>
            <a:ext cx="1026621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Garis </a:t>
            </a:r>
            <a:r>
              <a:rPr lang="en-US" dirty="0" err="1"/>
              <a:t>singgung</a:t>
            </a:r>
            <a:r>
              <a:rPr lang="en-US" dirty="0"/>
              <a:t> pada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y = f(x) di </a:t>
            </a:r>
            <a:r>
              <a:rPr lang="en-US" dirty="0" err="1"/>
              <a:t>titik</a:t>
            </a:r>
            <a:r>
              <a:rPr lang="en-US" dirty="0"/>
              <a:t> (a, f(a)) </a:t>
            </a:r>
            <a:r>
              <a:rPr lang="en-US" dirty="0" err="1"/>
              <a:t>adalah</a:t>
            </a:r>
            <a:r>
              <a:rPr lang="en-US" dirty="0"/>
              <a:t> garis yang </a:t>
            </a:r>
            <a:r>
              <a:rPr lang="en-US" dirty="0" err="1"/>
              <a:t>melalui</a:t>
            </a:r>
            <a:r>
              <a:rPr lang="en-US" dirty="0"/>
              <a:t> (a, f(a)) yang </a:t>
            </a:r>
            <a:r>
              <a:rPr lang="en-US" dirty="0" err="1"/>
              <a:t>gradien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kemiringannya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f’(a),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turunan</a:t>
            </a:r>
            <a:r>
              <a:rPr lang="en-US" dirty="0"/>
              <a:t> f di a.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7AFD1F-5A41-4128-84AB-A22EF295ACE7}"/>
              </a:ext>
            </a:extLst>
          </p:cNvPr>
          <p:cNvSpPr txBox="1"/>
          <p:nvPr/>
        </p:nvSpPr>
        <p:spPr>
          <a:xfrm>
            <a:off x="955964" y="3823857"/>
            <a:ext cx="10266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Persamaan</a:t>
            </a:r>
            <a:r>
              <a:rPr lang="en-US" dirty="0"/>
              <a:t> garis </a:t>
            </a:r>
            <a:r>
              <a:rPr lang="en-US" dirty="0" err="1"/>
              <a:t>singgung</a:t>
            </a:r>
            <a:r>
              <a:rPr lang="en-US" dirty="0"/>
              <a:t> pada </a:t>
            </a:r>
            <a:r>
              <a:rPr lang="en-US" dirty="0" err="1"/>
              <a:t>kurva</a:t>
            </a:r>
            <a:r>
              <a:rPr lang="en-US" dirty="0"/>
              <a:t> y = f(x)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(a, f(a)) </a:t>
            </a:r>
            <a:r>
              <a:rPr lang="en-US" dirty="0" err="1"/>
              <a:t>dirumuskan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26FECC10-E6B4-42BC-A6C2-6BDEAEC6838C}"/>
                  </a:ext>
                </a:extLst>
              </p:cNvPr>
              <p:cNvSpPr/>
              <p:nvPr/>
            </p:nvSpPr>
            <p:spPr>
              <a:xfrm>
                <a:off x="2396836" y="4470188"/>
                <a:ext cx="3394364" cy="669851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26FECC10-E6B4-42BC-A6C2-6BDEAEC683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836" y="4470188"/>
                <a:ext cx="3394364" cy="66985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71307FC-D1E7-40E0-A878-9ADF034830EE}"/>
              </a:ext>
            </a:extLst>
          </p:cNvPr>
          <p:cNvSpPr/>
          <p:nvPr/>
        </p:nvSpPr>
        <p:spPr>
          <a:xfrm>
            <a:off x="6089073" y="4470188"/>
            <a:ext cx="304802" cy="669851"/>
          </a:xfrm>
          <a:prstGeom prst="strip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9DC72A2A-81EF-4C56-B403-744DA6E17E93}"/>
                  </a:ext>
                </a:extLst>
              </p:cNvPr>
              <p:cNvSpPr/>
              <p:nvPr/>
            </p:nvSpPr>
            <p:spPr>
              <a:xfrm>
                <a:off x="6691748" y="4322618"/>
                <a:ext cx="3394364" cy="817421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9DC72A2A-81EF-4C56-B403-744DA6E17E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748" y="4322618"/>
                <a:ext cx="3394364" cy="817421"/>
              </a:xfrm>
              <a:prstGeom prst="roundRect">
                <a:avLst/>
              </a:prstGeom>
              <a:blipFill>
                <a:blip r:embed="rId3"/>
                <a:stretch>
                  <a:fillRect l="-17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88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747FD071-7F9E-48F9-8127-478865BF00D3}"/>
              </a:ext>
            </a:extLst>
          </p:cNvPr>
          <p:cNvSpPr/>
          <p:nvPr/>
        </p:nvSpPr>
        <p:spPr>
          <a:xfrm>
            <a:off x="7800109" y="429491"/>
            <a:ext cx="2770909" cy="748145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A549CF-2E16-4B02-ADDC-1B490B859BD3}"/>
                  </a:ext>
                </a:extLst>
              </p:cNvPr>
              <p:cNvSpPr txBox="1"/>
              <p:nvPr/>
            </p:nvSpPr>
            <p:spPr>
              <a:xfrm>
                <a:off x="1039091" y="1413164"/>
                <a:ext cx="10155382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persamaan</a:t>
                </a:r>
                <a:r>
                  <a:rPr lang="en-US" dirty="0"/>
                  <a:t> garis </a:t>
                </a:r>
                <a:r>
                  <a:rPr lang="en-US" dirty="0" err="1"/>
                  <a:t>singgung</a:t>
                </a:r>
                <a:r>
                  <a:rPr lang="en-US" dirty="0"/>
                  <a:t> </a:t>
                </a:r>
                <a:r>
                  <a:rPr lang="en-US" dirty="0" err="1"/>
                  <a:t>kurva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dirty="0"/>
                  <a:t> di </a:t>
                </a:r>
                <a:r>
                  <a:rPr lang="en-ID" dirty="0" err="1"/>
                  <a:t>titik</a:t>
                </a:r>
                <a:r>
                  <a:rPr lang="en-ID" dirty="0"/>
                  <a:t> (0,-1).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PENYELESAIAN:</a:t>
                </a:r>
              </a:p>
              <a:p>
                <a:endParaRPr lang="en-ID" b="1" dirty="0"/>
              </a:p>
              <a:p>
                <a:r>
                  <a:rPr lang="en-US" b="0" dirty="0" err="1"/>
                  <a:t>Diketahui</a:t>
                </a:r>
                <a:r>
                  <a:rPr lang="en-US" b="0" dirty="0"/>
                  <a:t> 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       a  = 0</a:t>
                </a:r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 err="1"/>
                  <a:t>Ditanya</a:t>
                </a:r>
                <a:r>
                  <a:rPr lang="en-ID" dirty="0"/>
                  <a:t> : Pers. Garis </a:t>
                </a:r>
                <a:r>
                  <a:rPr lang="en-ID" dirty="0" err="1"/>
                  <a:t>singgung</a:t>
                </a:r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Jawab :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A549CF-2E16-4B02-ADDC-1B490B859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091" y="1413164"/>
                <a:ext cx="10155382" cy="3139321"/>
              </a:xfrm>
              <a:prstGeom prst="rect">
                <a:avLst/>
              </a:prstGeom>
              <a:blipFill>
                <a:blip r:embed="rId2"/>
                <a:stretch>
                  <a:fillRect l="-480" t="-1165" b="-213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30724E-84D5-404F-AD8F-C0C7C0930DF3}"/>
                  </a:ext>
                </a:extLst>
              </p:cNvPr>
              <p:cNvSpPr/>
              <p:nvPr/>
            </p:nvSpPr>
            <p:spPr>
              <a:xfrm>
                <a:off x="1967347" y="4156359"/>
                <a:ext cx="2355271" cy="6719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30724E-84D5-404F-AD8F-C0C7C0930D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47" y="4156359"/>
                <a:ext cx="2355271" cy="671948"/>
              </a:xfrm>
              <a:prstGeom prst="rect">
                <a:avLst/>
              </a:prstGeom>
              <a:blipFill>
                <a:blip r:embed="rId3"/>
                <a:stretch>
                  <a:fillRect l="-777" b="-63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Striped Right 4">
            <a:extLst>
              <a:ext uri="{FF2B5EF4-FFF2-40B4-BE49-F238E27FC236}">
                <a16:creationId xmlns:a16="http://schemas.microsoft.com/office/drawing/2014/main" id="{38CD0E7F-F86A-4A39-A7A1-C2A13DE41D00}"/>
              </a:ext>
            </a:extLst>
          </p:cNvPr>
          <p:cNvSpPr/>
          <p:nvPr/>
        </p:nvSpPr>
        <p:spPr>
          <a:xfrm>
            <a:off x="6096000" y="4156359"/>
            <a:ext cx="408712" cy="1425759"/>
          </a:xfrm>
          <a:prstGeom prst="strip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1CE0A9-ADC0-44A9-8B73-3FA53972AE30}"/>
                  </a:ext>
                </a:extLst>
              </p:cNvPr>
              <p:cNvSpPr txBox="1"/>
              <p:nvPr/>
            </p:nvSpPr>
            <p:spPr>
              <a:xfrm>
                <a:off x="1967347" y="4934522"/>
                <a:ext cx="3851562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latin typeface="+mj-lt"/>
                  </a:rPr>
                  <a:t>Gradien garis </a:t>
                </a:r>
                <a:r>
                  <a:rPr lang="en-US" b="0" dirty="0" err="1">
                    <a:latin typeface="+mj-lt"/>
                  </a:rPr>
                  <a:t>singgung</a:t>
                </a:r>
                <a:r>
                  <a:rPr lang="en-US" b="0" dirty="0">
                    <a:latin typeface="+mj-lt"/>
                  </a:rPr>
                  <a:t> </a:t>
                </a:r>
                <a:r>
                  <a:rPr lang="en-US" b="0" dirty="0" err="1">
                    <a:latin typeface="+mj-lt"/>
                  </a:rPr>
                  <a:t>kurva</a:t>
                </a:r>
                <a:r>
                  <a:rPr lang="en-US" b="0" dirty="0">
                    <a:latin typeface="+mj-lt"/>
                  </a:rPr>
                  <a:t> di (0,-1)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=4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1CE0A9-ADC0-44A9-8B73-3FA53972A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47" y="4934522"/>
                <a:ext cx="3851562" cy="923330"/>
              </a:xfrm>
              <a:prstGeom prst="rect">
                <a:avLst/>
              </a:prstGeom>
              <a:blipFill>
                <a:blip r:embed="rId4"/>
                <a:stretch>
                  <a:fillRect l="-1424" t="-328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C606E2-2BE7-4602-9DF2-F24DA42F7AC2}"/>
                  </a:ext>
                </a:extLst>
              </p:cNvPr>
              <p:cNvSpPr txBox="1"/>
              <p:nvPr/>
            </p:nvSpPr>
            <p:spPr>
              <a:xfrm>
                <a:off x="7342909" y="3918859"/>
                <a:ext cx="3685308" cy="203132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dirty="0"/>
                  <a:t>Jadi, persamaan garis </a:t>
                </a:r>
                <a:r>
                  <a:rPr lang="en-US" dirty="0" err="1"/>
                  <a:t>singgung</a:t>
                </a:r>
                <a:r>
                  <a:rPr lang="en-US" dirty="0"/>
                  <a:t> </a:t>
                </a:r>
                <a:r>
                  <a:rPr lang="en-US" dirty="0" err="1"/>
                  <a:t>kurva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dirty="0"/>
                  <a:t> di </a:t>
                </a:r>
                <a:r>
                  <a:rPr lang="en-ID" dirty="0" err="1"/>
                  <a:t>titik</a:t>
                </a:r>
                <a:r>
                  <a:rPr lang="en-ID" dirty="0"/>
                  <a:t> (0,-1) </a:t>
                </a:r>
                <a:r>
                  <a:rPr lang="en-ID" dirty="0" err="1"/>
                  <a:t>adalah</a:t>
                </a:r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dirty="0"/>
              </a:p>
              <a:p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−(−1)=5(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−0)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     	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C606E2-2BE7-4602-9DF2-F24DA42F7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909" y="3918859"/>
                <a:ext cx="3685308" cy="2031325"/>
              </a:xfrm>
              <a:prstGeom prst="rect">
                <a:avLst/>
              </a:prstGeom>
              <a:blipFill>
                <a:blip r:embed="rId5"/>
                <a:stretch>
                  <a:fillRect l="-1320" t="-1493" b="-29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57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roll: Horizontal 2">
            <a:extLst>
              <a:ext uri="{FF2B5EF4-FFF2-40B4-BE49-F238E27FC236}">
                <a16:creationId xmlns:a16="http://schemas.microsoft.com/office/drawing/2014/main" id="{BA875098-4A41-4293-A813-A17F54F4E136}"/>
              </a:ext>
            </a:extLst>
          </p:cNvPr>
          <p:cNvSpPr/>
          <p:nvPr/>
        </p:nvSpPr>
        <p:spPr>
          <a:xfrm>
            <a:off x="1510145" y="581891"/>
            <a:ext cx="9254837" cy="1149927"/>
          </a:xfrm>
          <a:prstGeom prst="horizontalScroll">
            <a:avLst>
              <a:gd name="adj" fmla="val 1731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TAFSIRAN TURUNAN SEBAGAI LAJU PERUBAHAN</a:t>
            </a:r>
            <a:endParaRPr lang="en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8F2647-0230-449D-A90C-FEBE84567A1D}"/>
              </a:ext>
            </a:extLst>
          </p:cNvPr>
          <p:cNvSpPr txBox="1"/>
          <p:nvPr/>
        </p:nvSpPr>
        <p:spPr>
          <a:xfrm>
            <a:off x="3699164" y="2576946"/>
            <a:ext cx="9144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POSISI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F0621D-A7E3-41C3-BFE0-33C463476397}"/>
              </a:ext>
            </a:extLst>
          </p:cNvPr>
          <p:cNvSpPr txBox="1"/>
          <p:nvPr/>
        </p:nvSpPr>
        <p:spPr>
          <a:xfrm>
            <a:off x="4904511" y="3429000"/>
            <a:ext cx="1510145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KECEPATAN</a:t>
            </a:r>
            <a:endParaRPr lang="en-ID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22510A-81CB-4C52-B818-0F0800109050}"/>
              </a:ext>
            </a:extLst>
          </p:cNvPr>
          <p:cNvSpPr txBox="1"/>
          <p:nvPr/>
        </p:nvSpPr>
        <p:spPr>
          <a:xfrm>
            <a:off x="6857999" y="4322618"/>
            <a:ext cx="153785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PERCEPATAN</a:t>
            </a:r>
            <a:endParaRPr lang="en-ID" dirty="0"/>
          </a:p>
        </p:txBody>
      </p:sp>
      <p:sp>
        <p:nvSpPr>
          <p:cNvPr id="9" name="Arrow: Curved Right 8">
            <a:extLst>
              <a:ext uri="{FF2B5EF4-FFF2-40B4-BE49-F238E27FC236}">
                <a16:creationId xmlns:a16="http://schemas.microsoft.com/office/drawing/2014/main" id="{BB04E638-26A7-4771-A20A-9D4B2DC8886B}"/>
              </a:ext>
            </a:extLst>
          </p:cNvPr>
          <p:cNvSpPr/>
          <p:nvPr/>
        </p:nvSpPr>
        <p:spPr>
          <a:xfrm rot="18654901">
            <a:off x="4049405" y="2903416"/>
            <a:ext cx="554181" cy="132371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1" name="Arrow: Curved Right 10">
            <a:extLst>
              <a:ext uri="{FF2B5EF4-FFF2-40B4-BE49-F238E27FC236}">
                <a16:creationId xmlns:a16="http://schemas.microsoft.com/office/drawing/2014/main" id="{43087FD9-9310-428B-8EBB-468FCDBCF3ED}"/>
              </a:ext>
            </a:extLst>
          </p:cNvPr>
          <p:cNvSpPr/>
          <p:nvPr/>
        </p:nvSpPr>
        <p:spPr>
          <a:xfrm rot="18654901">
            <a:off x="5990681" y="3783557"/>
            <a:ext cx="554181" cy="132371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61E73B4-C6FE-436E-A9ED-3486CB49E4C0}"/>
              </a:ext>
            </a:extLst>
          </p:cNvPr>
          <p:cNvCxnSpPr/>
          <p:nvPr/>
        </p:nvCxnSpPr>
        <p:spPr>
          <a:xfrm flipH="1">
            <a:off x="3200400" y="3793239"/>
            <a:ext cx="748145" cy="714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0BDBA3A-D9AE-4305-958B-9AE1055804BF}"/>
              </a:ext>
            </a:extLst>
          </p:cNvPr>
          <p:cNvCxnSpPr/>
          <p:nvPr/>
        </p:nvCxnSpPr>
        <p:spPr>
          <a:xfrm flipH="1" flipV="1">
            <a:off x="3200400" y="4507284"/>
            <a:ext cx="2660073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7A2DC9C-33C5-46DC-A91B-611ED181EB7F}"/>
              </a:ext>
            </a:extLst>
          </p:cNvPr>
          <p:cNvSpPr txBox="1"/>
          <p:nvPr/>
        </p:nvSpPr>
        <p:spPr>
          <a:xfrm>
            <a:off x="2198414" y="4184118"/>
            <a:ext cx="969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Turunan</a:t>
            </a:r>
            <a:r>
              <a:rPr lang="en-US" dirty="0"/>
              <a:t> </a:t>
            </a:r>
            <a:r>
              <a:rPr lang="en-US" dirty="0" err="1"/>
              <a:t>pertama</a:t>
            </a:r>
            <a:endParaRPr lang="en-ID" dirty="0"/>
          </a:p>
        </p:txBody>
      </p:sp>
      <p:sp>
        <p:nvSpPr>
          <p:cNvPr id="18" name="Arrow: Curved Left 17">
            <a:extLst>
              <a:ext uri="{FF2B5EF4-FFF2-40B4-BE49-F238E27FC236}">
                <a16:creationId xmlns:a16="http://schemas.microsoft.com/office/drawing/2014/main" id="{6618420F-3AF0-4B57-9B70-F04B40389B9D}"/>
              </a:ext>
            </a:extLst>
          </p:cNvPr>
          <p:cNvSpPr/>
          <p:nvPr/>
        </p:nvSpPr>
        <p:spPr>
          <a:xfrm rot="18040379">
            <a:off x="5867226" y="1483078"/>
            <a:ext cx="665019" cy="33905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9839D1-EE3E-4ECE-80AA-E5D304E1B00D}"/>
              </a:ext>
            </a:extLst>
          </p:cNvPr>
          <p:cNvCxnSpPr/>
          <p:nvPr/>
        </p:nvCxnSpPr>
        <p:spPr>
          <a:xfrm flipV="1">
            <a:off x="6580909" y="2761612"/>
            <a:ext cx="1565564" cy="53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2D3B84D-60EC-4639-94FC-9056F61F58A2}"/>
              </a:ext>
            </a:extLst>
          </p:cNvPr>
          <p:cNvSpPr txBox="1"/>
          <p:nvPr/>
        </p:nvSpPr>
        <p:spPr>
          <a:xfrm>
            <a:off x="8229246" y="2438446"/>
            <a:ext cx="101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Turunan</a:t>
            </a:r>
            <a:r>
              <a:rPr lang="en-US" dirty="0"/>
              <a:t> </a:t>
            </a:r>
          </a:p>
          <a:p>
            <a:r>
              <a:rPr lang="en-US" dirty="0" err="1"/>
              <a:t>Kedua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6220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7" grpId="0"/>
      <p:bldP spid="18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35B9F4A2-0DB3-486E-ADD3-E8FBAC06D9F7}"/>
              </a:ext>
            </a:extLst>
          </p:cNvPr>
          <p:cNvSpPr/>
          <p:nvPr/>
        </p:nvSpPr>
        <p:spPr>
          <a:xfrm>
            <a:off x="8451273" y="498764"/>
            <a:ext cx="2784763" cy="748145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84C5E46-214E-45B9-AC36-0250CAB2F51C}"/>
                  </a:ext>
                </a:extLst>
              </p:cNvPr>
              <p:cNvSpPr txBox="1"/>
              <p:nvPr/>
            </p:nvSpPr>
            <p:spPr>
              <a:xfrm>
                <a:off x="665018" y="1524000"/>
                <a:ext cx="10917382" cy="4611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Posisi </a:t>
                </a:r>
                <a:r>
                  <a:rPr lang="en-US" dirty="0" err="1"/>
                  <a:t>partikel</a:t>
                </a:r>
                <a:r>
                  <a:rPr lang="en-US" dirty="0"/>
                  <a:t> yang </a:t>
                </a:r>
                <a:r>
                  <a:rPr lang="en-US" dirty="0" err="1"/>
                  <a:t>sedang</a:t>
                </a:r>
                <a:r>
                  <a:rPr lang="en-US" dirty="0"/>
                  <a:t> </a:t>
                </a:r>
                <a:r>
                  <a:rPr lang="en-US" dirty="0" err="1"/>
                  <a:t>bergerak</a:t>
                </a:r>
                <a:r>
                  <a:rPr lang="en-US" dirty="0"/>
                  <a:t> </a:t>
                </a:r>
                <a:r>
                  <a:rPr lang="en-US" dirty="0" err="1"/>
                  <a:t>ditentukan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t </a:t>
                </a:r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detik</a:t>
                </a:r>
                <a:r>
                  <a:rPr lang="en-ID" dirty="0"/>
                  <a:t> dan s </a:t>
                </a:r>
                <a:r>
                  <a:rPr lang="en-ID" dirty="0" err="1"/>
                  <a:t>dalam</a:t>
                </a:r>
                <a:r>
                  <a:rPr lang="en-ID" dirty="0"/>
                  <a:t> meter.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dan </a:t>
                </a:r>
                <a:r>
                  <a:rPr lang="en-ID" dirty="0" err="1"/>
                  <a:t>laju</a:t>
                </a:r>
                <a:r>
                  <a:rPr lang="en-ID" dirty="0"/>
                  <a:t> </a:t>
                </a:r>
                <a:r>
                  <a:rPr lang="en-ID" dirty="0" err="1"/>
                  <a:t>partikel</a:t>
                </a:r>
                <a:r>
                  <a:rPr lang="en-ID" dirty="0"/>
                  <a:t>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setelah</a:t>
                </a:r>
                <a:r>
                  <a:rPr lang="en-ID" dirty="0"/>
                  <a:t> 4 </a:t>
                </a:r>
                <a:r>
                  <a:rPr lang="en-ID" dirty="0" err="1"/>
                  <a:t>detik</a:t>
                </a:r>
                <a:r>
                  <a:rPr lang="en-ID" dirty="0"/>
                  <a:t>.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PENYELESAIAN:</a:t>
                </a:r>
              </a:p>
              <a:p>
                <a:endParaRPr lang="en-ID" b="1" dirty="0"/>
              </a:p>
              <a:p>
                <a:r>
                  <a:rPr lang="en-ID" dirty="0"/>
                  <a:t>Cara </a:t>
                </a:r>
                <a:r>
                  <a:rPr lang="en-ID" dirty="0" err="1"/>
                  <a:t>Pertama</a:t>
                </a:r>
                <a:r>
                  <a:rPr lang="en-ID" dirty="0"/>
                  <a:t> : (</a:t>
                </a:r>
                <a:r>
                  <a:rPr lang="en-ID" dirty="0" err="1"/>
                  <a:t>Menggunakan</a:t>
                </a:r>
                <a:r>
                  <a:rPr lang="en-ID" dirty="0"/>
                  <a:t> </a:t>
                </a:r>
                <a:r>
                  <a:rPr lang="en-ID" dirty="0" err="1"/>
                  <a:t>definisi</a:t>
                </a:r>
                <a:r>
                  <a:rPr lang="en-ID" dirty="0"/>
                  <a:t> </a:t>
                </a:r>
                <a:r>
                  <a:rPr lang="en-ID" dirty="0" err="1"/>
                  <a:t>turunan</a:t>
                </a:r>
                <a:r>
                  <a:rPr lang="en-ID" dirty="0"/>
                  <a:t>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𝑡h</m:t>
                                </m:r>
                              </m:den>
                            </m:f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𝑡h</m:t>
                                </m:r>
                              </m:den>
                            </m:f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84C5E46-214E-45B9-AC36-0250CAB2F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18" y="1524000"/>
                <a:ext cx="10917382" cy="4611904"/>
              </a:xfrm>
              <a:prstGeom prst="rect">
                <a:avLst/>
              </a:prstGeom>
              <a:blipFill>
                <a:blip r:embed="rId2"/>
                <a:stretch>
                  <a:fillRect l="-44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6CA639-9D63-4578-A3FD-F72EEAA0A21D}"/>
                  </a:ext>
                </a:extLst>
              </p:cNvPr>
              <p:cNvSpPr txBox="1"/>
              <p:nvPr/>
            </p:nvSpPr>
            <p:spPr>
              <a:xfrm>
                <a:off x="6061363" y="3181698"/>
                <a:ext cx="3782291" cy="2587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	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(4)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			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6CA639-9D63-4578-A3FD-F72EEAA0A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363" y="3181698"/>
                <a:ext cx="3782291" cy="2587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762FF60D-A9F6-411B-A7ED-2D2B0097B66A}"/>
              </a:ext>
            </a:extLst>
          </p:cNvPr>
          <p:cNvSpPr/>
          <p:nvPr/>
        </p:nvSpPr>
        <p:spPr>
          <a:xfrm>
            <a:off x="5832764" y="3602182"/>
            <a:ext cx="845127" cy="2167147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676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B913DFAE-A513-4A95-BD7C-938A2CBC141F}"/>
                  </a:ext>
                </a:extLst>
              </p:cNvPr>
              <p:cNvSpPr/>
              <p:nvPr/>
            </p:nvSpPr>
            <p:spPr>
              <a:xfrm>
                <a:off x="5818910" y="1206725"/>
                <a:ext cx="3588326" cy="347690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Jadi, </a:t>
                </a:r>
                <a:r>
                  <a:rPr lang="en-US" dirty="0" err="1"/>
                  <a:t>kecepaatan</a:t>
                </a:r>
                <a:r>
                  <a:rPr lang="en-US" dirty="0"/>
                  <a:t> </a:t>
                </a:r>
                <a:r>
                  <a:rPr lang="en-US" dirty="0" err="1"/>
                  <a:t>partikel</a:t>
                </a:r>
                <a:r>
                  <a:rPr lang="en-US" dirty="0"/>
                  <a:t> </a:t>
                </a:r>
                <a:r>
                  <a:rPr lang="en-US" dirty="0" err="1"/>
                  <a:t>setelah</a:t>
                </a:r>
                <a:r>
                  <a:rPr lang="en-US" dirty="0"/>
                  <a:t> 4 </a:t>
                </a:r>
                <a:r>
                  <a:rPr lang="en-US" dirty="0" err="1"/>
                  <a:t>detik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sedangkan</a:t>
                </a:r>
                <a:r>
                  <a:rPr lang="en-ID" dirty="0"/>
                  <a:t> </a:t>
                </a:r>
                <a:r>
                  <a:rPr lang="en-ID" dirty="0" err="1"/>
                  <a:t>laju</a:t>
                </a:r>
                <a:r>
                  <a:rPr lang="en-ID" dirty="0"/>
                  <a:t> </a:t>
                </a:r>
                <a:r>
                  <a:rPr lang="en-ID" dirty="0" err="1"/>
                  <a:t>partikel</a:t>
                </a:r>
                <a:r>
                  <a:rPr lang="en-ID" dirty="0"/>
                  <a:t> </a:t>
                </a:r>
                <a:r>
                  <a:rPr lang="en-ID" dirty="0" err="1"/>
                  <a:t>setelah</a:t>
                </a:r>
                <a:r>
                  <a:rPr lang="en-ID" dirty="0"/>
                  <a:t> 4 </a:t>
                </a:r>
                <a:r>
                  <a:rPr lang="en-ID" dirty="0" err="1"/>
                  <a:t>detik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ID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atau</m:t>
                    </m:r>
                  </m:oMath>
                </a14:m>
                <a:r>
                  <a:rPr lang="en-ID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ID" dirty="0"/>
                  <a:t> m/s.</a:t>
                </a:r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B913DFAE-A513-4A95-BD7C-938A2CBC14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10" y="1206725"/>
                <a:ext cx="3588326" cy="347690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DFA40B-425A-443F-9C04-E1260A0F5F8A}"/>
                  </a:ext>
                </a:extLst>
              </p:cNvPr>
              <p:cNvSpPr txBox="1"/>
              <p:nvPr/>
            </p:nvSpPr>
            <p:spPr>
              <a:xfrm>
                <a:off x="1981199" y="706582"/>
                <a:ext cx="3241964" cy="4477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Cara </a:t>
                </a:r>
                <a:r>
                  <a:rPr lang="en-US" dirty="0" err="1"/>
                  <a:t>kedua</a:t>
                </a:r>
                <a:r>
                  <a:rPr lang="en-US" dirty="0"/>
                  <a:t>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 err="1"/>
                  <a:t>Misal</a:t>
                </a:r>
                <a:r>
                  <a:rPr lang="en-US" dirty="0"/>
                  <a:t> : u = 1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ID" dirty="0"/>
                  <a:t> u’ = 0</a:t>
                </a:r>
              </a:p>
              <a:p>
                <a:r>
                  <a:rPr lang="en-ID" dirty="0"/>
                  <a:t>	   v = 2t 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 err="1"/>
                  <a:t>Maka</a:t>
                </a:r>
                <a:r>
                  <a:rPr lang="en-ID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D" dirty="0"/>
              </a:p>
              <a:p>
                <a:r>
                  <a:rPr lang="en-ID" dirty="0"/>
                  <a:t>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−2(1)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2(4)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D" dirty="0"/>
              </a:p>
              <a:p>
                <a:r>
                  <a:rPr lang="en-ID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DFA40B-425A-443F-9C04-E1260A0F5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199" y="706582"/>
                <a:ext cx="3241964" cy="4477188"/>
              </a:xfrm>
              <a:prstGeom prst="rect">
                <a:avLst/>
              </a:prstGeom>
              <a:blipFill>
                <a:blip r:embed="rId3"/>
                <a:stretch>
                  <a:fillRect l="-1504" t="-81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37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94</TotalTime>
  <Words>488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Gill Sans MT</vt:lpstr>
      <vt:lpstr>Wingdings</vt:lpstr>
      <vt:lpstr>Gallery</vt:lpstr>
      <vt:lpstr>Memahami konsep turunan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konsep turunan</dc:title>
  <dc:creator>ACER</dc:creator>
  <cp:lastModifiedBy>ACER</cp:lastModifiedBy>
  <cp:revision>10</cp:revision>
  <dcterms:created xsi:type="dcterms:W3CDTF">2020-10-05T03:09:40Z</dcterms:created>
  <dcterms:modified xsi:type="dcterms:W3CDTF">2020-10-05T16:22:50Z</dcterms:modified>
</cp:coreProperties>
</file>