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475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51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743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2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335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612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84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78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399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30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126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7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69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47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71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231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2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22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0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12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542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049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7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81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94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74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589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E99C-2F79-471B-BA9F-2C0AF4D46C52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4BBD95-3385-42C0-AF34-2C1A332EA74F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9662-3835-4D6C-85CB-AC74F03FE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Turunan</a:t>
            </a:r>
            <a:r>
              <a:rPr lang="en-US" sz="6000" dirty="0"/>
              <a:t> </a:t>
            </a:r>
            <a:r>
              <a:rPr lang="en-US" sz="6000" dirty="0" err="1"/>
              <a:t>fungsi</a:t>
            </a:r>
            <a:r>
              <a:rPr lang="en-US" sz="6000" dirty="0"/>
              <a:t> </a:t>
            </a:r>
            <a:r>
              <a:rPr lang="en-US" sz="6000" dirty="0" err="1"/>
              <a:t>trigonometri</a:t>
            </a:r>
            <a:endParaRPr lang="en-ID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BBBD7-926B-4A7A-A047-B0E3E076A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syarah</a:t>
            </a:r>
            <a:r>
              <a:rPr lang="en-US" dirty="0"/>
              <a:t> </a:t>
            </a:r>
            <a:r>
              <a:rPr lang="en-US" dirty="0" err="1"/>
              <a:t>maulydia</a:t>
            </a:r>
            <a:r>
              <a:rPr lang="en-US" dirty="0"/>
              <a:t>, </a:t>
            </a:r>
            <a:r>
              <a:rPr lang="en-US" dirty="0" err="1"/>
              <a:t>m.pD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657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4824DAB0-1681-429A-9345-38206EE75DEC}"/>
              </a:ext>
            </a:extLst>
          </p:cNvPr>
          <p:cNvSpPr/>
          <p:nvPr/>
        </p:nvSpPr>
        <p:spPr>
          <a:xfrm>
            <a:off x="955966" y="3228109"/>
            <a:ext cx="9919855" cy="250256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Turunan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fungsi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f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terhadap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x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dinyatakan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f’(x)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adalah</a:t>
            </a:r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			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</a:p>
          <a:p>
            <a:pPr algn="ctr"/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jika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limit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itu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ID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5A7A44B-65C9-4A45-B66B-AB4AC7609F5C}"/>
              </a:ext>
            </a:extLst>
          </p:cNvPr>
          <p:cNvSpPr/>
          <p:nvPr/>
        </p:nvSpPr>
        <p:spPr>
          <a:xfrm>
            <a:off x="2479964" y="1127329"/>
            <a:ext cx="6858004" cy="147732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Memahami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Konsep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Turunan</a:t>
            </a:r>
            <a:endParaRPr lang="en-I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FB419D-59E8-4A66-947C-184D3B63F9E4}"/>
                  </a:ext>
                </a:extLst>
              </p:cNvPr>
              <p:cNvSpPr txBox="1"/>
              <p:nvPr/>
            </p:nvSpPr>
            <p:spPr>
              <a:xfrm>
                <a:off x="3997043" y="4178321"/>
                <a:ext cx="3061854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FB419D-59E8-4A66-947C-184D3B63F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43" y="4178321"/>
                <a:ext cx="3061854" cy="629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90FFAD-59CF-4FDB-B016-9BE8F0BC6327}"/>
              </a:ext>
            </a:extLst>
          </p:cNvPr>
          <p:cNvSpPr txBox="1"/>
          <p:nvPr/>
        </p:nvSpPr>
        <p:spPr>
          <a:xfrm>
            <a:off x="4939144" y="2604657"/>
            <a:ext cx="154478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Brush Script MT" panose="03060802040406070304" pitchFamily="66" charset="0"/>
                <a:cs typeface="Aharoni" panose="02010803020104030203" pitchFamily="2" charset="-79"/>
              </a:rPr>
              <a:t>Definisi</a:t>
            </a:r>
            <a:endParaRPr lang="en-ID" sz="3200" dirty="0">
              <a:latin typeface="Brush Script MT" panose="03060802040406070304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28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/>
              <p:nvPr/>
            </p:nvSpPr>
            <p:spPr>
              <a:xfrm>
                <a:off x="3609349" y="363531"/>
                <a:ext cx="8243453" cy="588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Dengan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definisi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turunan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turunan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−5.</m:t>
                    </m:r>
                  </m:oMath>
                </a14:m>
                <a:endParaRPr lang="en-ID" sz="2400" dirty="0"/>
              </a:p>
              <a:p>
                <a:endParaRPr lang="en-ID" sz="2400" dirty="0"/>
              </a:p>
              <a:p>
                <a:endParaRPr lang="en-ID" sz="2400" b="1" dirty="0"/>
              </a:p>
              <a:p>
                <a:endParaRPr lang="en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−5)−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−5+5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D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49" y="363531"/>
                <a:ext cx="8243453" cy="5881546"/>
              </a:xfrm>
              <a:prstGeom prst="rect">
                <a:avLst/>
              </a:prstGeom>
              <a:blipFill>
                <a:blip r:embed="rId2"/>
                <a:stretch>
                  <a:fillRect l="-1109" t="-8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12DA68-ADDE-44B0-9BF7-4806E0EB054A}"/>
              </a:ext>
            </a:extLst>
          </p:cNvPr>
          <p:cNvSpPr txBox="1"/>
          <p:nvPr/>
        </p:nvSpPr>
        <p:spPr>
          <a:xfrm>
            <a:off x="3706328" y="1462472"/>
            <a:ext cx="219570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sz="2400" b="1" dirty="0" err="1"/>
              <a:t>Penyelesaian</a:t>
            </a:r>
            <a:r>
              <a:rPr lang="en-ID" sz="2400" b="1" dirty="0"/>
              <a:t> :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CA0C86C-9381-4F5E-96E5-F854F703E161}"/>
              </a:ext>
            </a:extLst>
          </p:cNvPr>
          <p:cNvSpPr/>
          <p:nvPr/>
        </p:nvSpPr>
        <p:spPr>
          <a:xfrm>
            <a:off x="1205345" y="969818"/>
            <a:ext cx="1482437" cy="4059382"/>
          </a:xfrm>
          <a:prstGeom prst="homePlate">
            <a:avLst>
              <a:gd name="adj" fmla="val 369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  <a:p>
            <a:pPr algn="ctr"/>
            <a:r>
              <a:rPr lang="en-US" sz="1800" b="1" dirty="0"/>
              <a:t>O</a:t>
            </a:r>
          </a:p>
          <a:p>
            <a:pPr algn="ctr"/>
            <a:r>
              <a:rPr lang="en-US" b="1" dirty="0"/>
              <a:t>N</a:t>
            </a:r>
          </a:p>
          <a:p>
            <a:pPr algn="ctr"/>
            <a:r>
              <a:rPr lang="en-US" sz="1800" b="1" dirty="0"/>
              <a:t>T</a:t>
            </a:r>
          </a:p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sz="1800" b="1" dirty="0"/>
              <a:t>H</a:t>
            </a:r>
          </a:p>
          <a:p>
            <a:pPr algn="ctr"/>
            <a:endParaRPr lang="en-US" b="1" dirty="0"/>
          </a:p>
          <a:p>
            <a:pPr algn="ctr"/>
            <a:r>
              <a:rPr lang="en-US" sz="1800" b="1" dirty="0"/>
              <a:t>NO. 1</a:t>
            </a: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246977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/>
              <p:nvPr/>
            </p:nvSpPr>
            <p:spPr>
              <a:xfrm>
                <a:off x="3671452" y="457196"/>
                <a:ext cx="8243453" cy="569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Carilah </a:t>
                </a:r>
                <a:r>
                  <a:rPr lang="en-US" sz="2400" dirty="0" err="1"/>
                  <a:t>turunan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D" sz="2400" dirty="0"/>
                  <a:t> </a:t>
                </a:r>
                <a:r>
                  <a:rPr lang="en-ID" sz="2400" dirty="0" err="1"/>
                  <a:t>terhadap</a:t>
                </a:r>
                <a:r>
                  <a:rPr lang="en-ID" sz="2400" dirty="0"/>
                  <a:t> x.</a:t>
                </a:r>
              </a:p>
              <a:p>
                <a:endParaRPr lang="en-ID" sz="2400" dirty="0"/>
              </a:p>
              <a:p>
                <a:endParaRPr lang="en-ID" sz="2400" b="1" dirty="0"/>
              </a:p>
              <a:p>
                <a:endParaRPr lang="en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−1+1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ID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52" y="457196"/>
                <a:ext cx="8243453" cy="5690276"/>
              </a:xfrm>
              <a:prstGeom prst="rect">
                <a:avLst/>
              </a:prstGeom>
              <a:blipFill>
                <a:blip r:embed="rId2"/>
                <a:stretch>
                  <a:fillRect l="-1109" t="-8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2EC9A4F-E07F-422D-8E8A-8FA7C0970398}"/>
              </a:ext>
            </a:extLst>
          </p:cNvPr>
          <p:cNvSpPr txBox="1"/>
          <p:nvPr/>
        </p:nvSpPr>
        <p:spPr>
          <a:xfrm>
            <a:off x="3706328" y="1296212"/>
            <a:ext cx="219570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sz="2400" b="1" dirty="0" err="1"/>
              <a:t>Penyelesaian</a:t>
            </a:r>
            <a:r>
              <a:rPr lang="en-ID" sz="2400" b="1" dirty="0"/>
              <a:t> :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FA14ECF-5E67-4A8F-ABE4-564F3B90CF37}"/>
              </a:ext>
            </a:extLst>
          </p:cNvPr>
          <p:cNvSpPr/>
          <p:nvPr/>
        </p:nvSpPr>
        <p:spPr>
          <a:xfrm>
            <a:off x="1468584" y="1316188"/>
            <a:ext cx="1482437" cy="4059382"/>
          </a:xfrm>
          <a:prstGeom prst="homePlate">
            <a:avLst>
              <a:gd name="adj" fmla="val 369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  <a:p>
            <a:pPr algn="ctr"/>
            <a:r>
              <a:rPr lang="en-US" sz="1800" b="1" dirty="0"/>
              <a:t>O</a:t>
            </a:r>
          </a:p>
          <a:p>
            <a:pPr algn="ctr"/>
            <a:r>
              <a:rPr lang="en-US" b="1" dirty="0"/>
              <a:t>N</a:t>
            </a:r>
          </a:p>
          <a:p>
            <a:pPr algn="ctr"/>
            <a:r>
              <a:rPr lang="en-US" sz="1800" b="1" dirty="0"/>
              <a:t>T</a:t>
            </a:r>
          </a:p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sz="1800" b="1" dirty="0"/>
              <a:t>H</a:t>
            </a:r>
          </a:p>
          <a:p>
            <a:pPr algn="ctr"/>
            <a:endParaRPr lang="en-US" b="1" dirty="0"/>
          </a:p>
          <a:p>
            <a:pPr algn="ctr"/>
            <a:r>
              <a:rPr lang="en-US" sz="1800" b="1" dirty="0"/>
              <a:t>NO. 2</a:t>
            </a: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4110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/>
              <p:nvPr/>
            </p:nvSpPr>
            <p:spPr>
              <a:xfrm>
                <a:off x="3117277" y="415645"/>
                <a:ext cx="8326582" cy="584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Carilah </a:t>
                </a:r>
                <a:r>
                  <a:rPr lang="en-US" sz="2400" dirty="0" err="1"/>
                  <a:t>turunan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+32 </m:t>
                    </m:r>
                  </m:oMath>
                </a14:m>
                <a:r>
                  <a:rPr lang="en-ID" sz="2400" dirty="0" err="1"/>
                  <a:t>terhadap</a:t>
                </a:r>
                <a:r>
                  <a:rPr lang="en-ID" sz="2400" dirty="0"/>
                  <a:t> x.</a:t>
                </a:r>
              </a:p>
              <a:p>
                <a:endParaRPr lang="en-ID" sz="2400" b="1" dirty="0"/>
              </a:p>
              <a:p>
                <a:endParaRPr lang="en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+32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+32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+32)−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+32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400" dirty="0"/>
              </a:p>
              <a:p>
                <a:r>
                  <a:rPr lang="en-ID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sz="2400" dirty="0"/>
                  <a:t>-8x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70475C-0207-41BC-8A1E-899A66F2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7" y="415645"/>
                <a:ext cx="8326582" cy="5844805"/>
              </a:xfrm>
              <a:prstGeom prst="rect">
                <a:avLst/>
              </a:prstGeom>
              <a:blipFill>
                <a:blip r:embed="rId2"/>
                <a:stretch>
                  <a:fillRect l="-1098" t="-834" b="-146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5E3AA04-20D9-496F-B649-1BBCCBECA1B3}"/>
              </a:ext>
            </a:extLst>
          </p:cNvPr>
          <p:cNvSpPr txBox="1"/>
          <p:nvPr/>
        </p:nvSpPr>
        <p:spPr>
          <a:xfrm>
            <a:off x="3249125" y="991412"/>
            <a:ext cx="219570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sz="2400" b="1" dirty="0" err="1"/>
              <a:t>Penyelesaian</a:t>
            </a:r>
            <a:r>
              <a:rPr lang="en-ID" sz="2400" b="1" dirty="0"/>
              <a:t> :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A2DC5E2-3E3A-48B3-82B5-CCF52C00024C}"/>
              </a:ext>
            </a:extLst>
          </p:cNvPr>
          <p:cNvSpPr/>
          <p:nvPr/>
        </p:nvSpPr>
        <p:spPr>
          <a:xfrm>
            <a:off x="1205345" y="969818"/>
            <a:ext cx="1482437" cy="4059382"/>
          </a:xfrm>
          <a:prstGeom prst="homePlate">
            <a:avLst>
              <a:gd name="adj" fmla="val 369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  <a:p>
            <a:pPr algn="ctr"/>
            <a:r>
              <a:rPr lang="en-US" sz="1800" b="1" dirty="0"/>
              <a:t>O</a:t>
            </a:r>
          </a:p>
          <a:p>
            <a:pPr algn="ctr"/>
            <a:r>
              <a:rPr lang="en-US" b="1" dirty="0"/>
              <a:t>N</a:t>
            </a:r>
          </a:p>
          <a:p>
            <a:pPr algn="ctr"/>
            <a:r>
              <a:rPr lang="en-US" sz="1800" b="1" dirty="0"/>
              <a:t>T</a:t>
            </a:r>
          </a:p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sz="1800" b="1" dirty="0"/>
              <a:t>H</a:t>
            </a:r>
          </a:p>
          <a:p>
            <a:pPr algn="ctr"/>
            <a:endParaRPr lang="en-US" b="1" dirty="0"/>
          </a:p>
          <a:p>
            <a:pPr algn="ctr"/>
            <a:r>
              <a:rPr lang="en-US" sz="1800" b="1" dirty="0"/>
              <a:t>NO. 3</a:t>
            </a: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3177495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57</TotalTime>
  <Words>222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Cambria Math</vt:lpstr>
      <vt:lpstr>Gill Sans MT</vt:lpstr>
      <vt:lpstr>Impact</vt:lpstr>
      <vt:lpstr>Main Event</vt:lpstr>
      <vt:lpstr>Gallery</vt:lpstr>
      <vt:lpstr>Turunan fungsi trigonometri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 fungsi trigonometri</dc:title>
  <dc:creator>ACER</dc:creator>
  <cp:lastModifiedBy>ACER</cp:lastModifiedBy>
  <cp:revision>9</cp:revision>
  <dcterms:created xsi:type="dcterms:W3CDTF">2020-09-29T05:02:23Z</dcterms:created>
  <dcterms:modified xsi:type="dcterms:W3CDTF">2020-10-01T04:06:28Z</dcterms:modified>
</cp:coreProperties>
</file>