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D462B-A53D-4F6D-B5D0-D9D5E50591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/>
              <a:t>Turunan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trigonometri</a:t>
            </a:r>
            <a:br>
              <a:rPr lang="en-US" dirty="0"/>
            </a:br>
            <a:endParaRPr lang="en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88FD709-9D6A-4A90-B680-F19DDBFD0DF9}"/>
              </a:ext>
            </a:extLst>
          </p:cNvPr>
          <p:cNvSpPr/>
          <p:nvPr/>
        </p:nvSpPr>
        <p:spPr>
          <a:xfrm>
            <a:off x="4835239" y="2717194"/>
            <a:ext cx="3754582" cy="49706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Aturan</a:t>
            </a:r>
            <a:r>
              <a:rPr lang="en-US" sz="2800" dirty="0"/>
              <a:t> </a:t>
            </a:r>
            <a:r>
              <a:rPr lang="en-US" sz="2800" dirty="0" err="1"/>
              <a:t>Rantai</a:t>
            </a:r>
            <a:endParaRPr lang="en-ID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2511DE-FDDB-47E4-8AA3-855AFA65B77C}"/>
              </a:ext>
            </a:extLst>
          </p:cNvPr>
          <p:cNvSpPr txBox="1"/>
          <p:nvPr/>
        </p:nvSpPr>
        <p:spPr>
          <a:xfrm flipH="1">
            <a:off x="2417779" y="3696848"/>
            <a:ext cx="4082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 :</a:t>
            </a:r>
          </a:p>
          <a:p>
            <a:r>
              <a:rPr lang="en-US" dirty="0"/>
              <a:t>SITI SYARAH MAULYDIA, </a:t>
            </a:r>
            <a:r>
              <a:rPr lang="en-US" dirty="0" err="1"/>
              <a:t>M.Pd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17617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croll: Horizontal 1">
            <a:extLst>
              <a:ext uri="{FF2B5EF4-FFF2-40B4-BE49-F238E27FC236}">
                <a16:creationId xmlns:a16="http://schemas.microsoft.com/office/drawing/2014/main" id="{2911E6EC-DDDF-492A-814B-2A958BEA08A8}"/>
              </a:ext>
            </a:extLst>
          </p:cNvPr>
          <p:cNvSpPr/>
          <p:nvPr/>
        </p:nvSpPr>
        <p:spPr>
          <a:xfrm>
            <a:off x="3685309" y="568036"/>
            <a:ext cx="4461164" cy="983673"/>
          </a:xfrm>
          <a:prstGeom prst="horizont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/>
              <a:t>Aturan</a:t>
            </a:r>
            <a:r>
              <a:rPr lang="en-US" sz="4400" b="1" dirty="0"/>
              <a:t> </a:t>
            </a:r>
            <a:r>
              <a:rPr lang="en-US" sz="4400" b="1" dirty="0" err="1"/>
              <a:t>Rantai</a:t>
            </a:r>
            <a:endParaRPr lang="en-ID" sz="4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4A975EC-D699-4ADE-A553-F1BBA24DEA4A}"/>
                  </a:ext>
                </a:extLst>
              </p:cNvPr>
              <p:cNvSpPr txBox="1"/>
              <p:nvPr/>
            </p:nvSpPr>
            <p:spPr>
              <a:xfrm>
                <a:off x="1066800" y="1981200"/>
                <a:ext cx="10086109" cy="26209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dirty="0"/>
                  <a:t>Misalkan f dan g </a:t>
                </a:r>
                <a:r>
                  <a:rPr lang="en-US" dirty="0" err="1"/>
                  <a:t>adalah</a:t>
                </a:r>
                <a:r>
                  <a:rPr lang="en-US" dirty="0"/>
                  <a:t> </a:t>
                </a:r>
                <a:r>
                  <a:rPr lang="en-US" dirty="0" err="1"/>
                  <a:t>dua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yang </a:t>
                </a:r>
                <a:r>
                  <a:rPr lang="en-US" dirty="0" err="1"/>
                  <a:t>didiferensialkan</a:t>
                </a:r>
                <a:r>
                  <a:rPr lang="en-US" dirty="0"/>
                  <a:t> dan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𝑜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ID" dirty="0"/>
                  <a:t> </a:t>
                </a:r>
                <a:r>
                  <a:rPr lang="en-ID" dirty="0" err="1"/>
                  <a:t>adalah</a:t>
                </a:r>
                <a:r>
                  <a:rPr lang="en-ID" dirty="0"/>
                  <a:t> </a:t>
                </a:r>
                <a:r>
                  <a:rPr lang="en-ID" dirty="0" err="1"/>
                  <a:t>fungsi</a:t>
                </a:r>
                <a:r>
                  <a:rPr lang="en-ID" dirty="0"/>
                  <a:t> </a:t>
                </a:r>
                <a:r>
                  <a:rPr lang="en-ID" dirty="0" err="1"/>
                  <a:t>komposisi</a:t>
                </a:r>
                <a:r>
                  <a:rPr lang="en-ID" dirty="0"/>
                  <a:t> yang </a:t>
                </a:r>
                <a:r>
                  <a:rPr lang="en-ID" dirty="0" err="1"/>
                  <a:t>didefinisikan</a:t>
                </a:r>
                <a:r>
                  <a:rPr lang="en-ID" dirty="0"/>
                  <a:t> oleh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ID" dirty="0"/>
                  <a:t> </a:t>
                </a:r>
                <a:r>
                  <a:rPr lang="en-ID" dirty="0" err="1"/>
                  <a:t>Fungsi</a:t>
                </a:r>
                <a:r>
                  <a:rPr lang="en-ID" dirty="0"/>
                  <a:t> F </a:t>
                </a:r>
                <a:r>
                  <a:rPr lang="en-ID" dirty="0" err="1"/>
                  <a:t>dapat</a:t>
                </a:r>
                <a:r>
                  <a:rPr lang="en-ID" dirty="0"/>
                  <a:t> </a:t>
                </a:r>
                <a:r>
                  <a:rPr lang="en-ID" dirty="0" err="1"/>
                  <a:t>didiferensialkan</a:t>
                </a:r>
                <a:r>
                  <a:rPr lang="en-ID" dirty="0"/>
                  <a:t> </a:t>
                </a:r>
                <a:r>
                  <a:rPr lang="en-ID" dirty="0" err="1"/>
                  <a:t>menjadi</a:t>
                </a:r>
                <a:r>
                  <a:rPr lang="en-ID" dirty="0"/>
                  <a:t> F’ </a:t>
                </a:r>
                <a:r>
                  <a:rPr lang="en-ID" dirty="0" err="1"/>
                  <a:t>dengan</a:t>
                </a:r>
                <a:r>
                  <a:rPr lang="en-ID" dirty="0"/>
                  <a:t> </a:t>
                </a:r>
                <a:r>
                  <a:rPr lang="en-ID" dirty="0" err="1"/>
                  <a:t>perhitungan</a:t>
                </a:r>
                <a:r>
                  <a:rPr lang="en-ID" dirty="0"/>
                  <a:t> </a:t>
                </a:r>
                <a:r>
                  <a:rPr lang="en-ID" dirty="0" err="1"/>
                  <a:t>sebagai</a:t>
                </a:r>
                <a:r>
                  <a:rPr lang="en-ID" dirty="0"/>
                  <a:t> </a:t>
                </a:r>
                <a:r>
                  <a:rPr lang="en-ID" dirty="0" err="1"/>
                  <a:t>berikut</a:t>
                </a:r>
                <a:r>
                  <a:rPr lang="en-ID" dirty="0"/>
                  <a:t>.</a:t>
                </a:r>
              </a:p>
              <a:p>
                <a:pPr algn="just"/>
                <a:endParaRPr lang="en-ID" dirty="0"/>
              </a:p>
              <a:p>
                <a:pPr algn="just"/>
                <a:endParaRPr lang="en-ID" dirty="0"/>
              </a:p>
              <a:p>
                <a:pPr algn="just"/>
                <a:endParaRPr lang="en-ID" dirty="0"/>
              </a:p>
              <a:p>
                <a:pPr algn="just"/>
                <a:endParaRPr lang="en-ID" dirty="0"/>
              </a:p>
              <a:p>
                <a:pPr algn="just"/>
                <a:r>
                  <a:rPr lang="en-ID" dirty="0" err="1"/>
                  <a:t>Dalam</a:t>
                </a:r>
                <a:r>
                  <a:rPr lang="en-ID" dirty="0"/>
                  <a:t> </a:t>
                </a:r>
                <a:r>
                  <a:rPr lang="en-ID" dirty="0" err="1"/>
                  <a:t>notasi</a:t>
                </a:r>
                <a:r>
                  <a:rPr lang="en-ID" dirty="0"/>
                  <a:t> Leibniz, </a:t>
                </a:r>
                <a:r>
                  <a:rPr lang="en-ID" dirty="0" err="1"/>
                  <a:t>jika</a:t>
                </a:r>
                <a:r>
                  <a:rPr lang="en-ID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D" dirty="0"/>
                  <a:t> dan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D" dirty="0"/>
                  <a:t>, </a:t>
                </a:r>
                <a:r>
                  <a:rPr lang="en-ID" dirty="0" err="1"/>
                  <a:t>keduanya</a:t>
                </a:r>
                <a:r>
                  <a:rPr lang="en-ID" dirty="0"/>
                  <a:t> </a:t>
                </a:r>
                <a:r>
                  <a:rPr lang="en-ID" dirty="0" err="1"/>
                  <a:t>fungsi</a:t>
                </a:r>
                <a:r>
                  <a:rPr lang="en-ID" dirty="0"/>
                  <a:t> yang </a:t>
                </a:r>
                <a:r>
                  <a:rPr lang="en-ID" dirty="0" err="1"/>
                  <a:t>dapat</a:t>
                </a:r>
                <a:r>
                  <a:rPr lang="en-ID" dirty="0"/>
                  <a:t> </a:t>
                </a:r>
                <a:r>
                  <a:rPr lang="en-ID" dirty="0" err="1"/>
                  <a:t>didiferensialkan</a:t>
                </a:r>
                <a:r>
                  <a:rPr lang="en-ID" dirty="0"/>
                  <a:t> </a:t>
                </a:r>
                <a:r>
                  <a:rPr lang="en-ID" dirty="0" err="1"/>
                  <a:t>maka</a:t>
                </a:r>
                <a:r>
                  <a:rPr lang="en-ID" dirty="0"/>
                  <a:t> </a:t>
                </a:r>
                <a:r>
                  <a:rPr lang="en-ID" dirty="0" err="1"/>
                  <a:t>berlaku</a:t>
                </a:r>
                <a:endParaRPr lang="en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4A975EC-D699-4ADE-A553-F1BBA24DEA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981200"/>
                <a:ext cx="10086109" cy="2620974"/>
              </a:xfrm>
              <a:prstGeom prst="rect">
                <a:avLst/>
              </a:prstGeom>
              <a:blipFill>
                <a:blip r:embed="rId2"/>
                <a:stretch>
                  <a:fillRect l="-483" t="-1163" r="-423" b="-279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CFB3790-C27D-4DE2-9958-94970D25A659}"/>
                  </a:ext>
                </a:extLst>
              </p:cNvPr>
              <p:cNvSpPr txBox="1"/>
              <p:nvPr/>
            </p:nvSpPr>
            <p:spPr>
              <a:xfrm>
                <a:off x="4253345" y="3115082"/>
                <a:ext cx="3325091" cy="509178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ID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CFB3790-C27D-4DE2-9958-94970D25A6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3345" y="3115082"/>
                <a:ext cx="3325091" cy="5091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4A1077A-33DB-46C3-B930-99A755750912}"/>
                  </a:ext>
                </a:extLst>
              </p:cNvPr>
              <p:cNvSpPr txBox="1"/>
              <p:nvPr/>
            </p:nvSpPr>
            <p:spPr>
              <a:xfrm>
                <a:off x="4267200" y="4639092"/>
                <a:ext cx="3325091" cy="81810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ID" sz="2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4A1077A-33DB-46C3-B930-99A7557509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639092"/>
                <a:ext cx="3325091" cy="8181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653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8851F4BB-EF2E-4DDD-A111-7A60C4C0817B}"/>
              </a:ext>
            </a:extLst>
          </p:cNvPr>
          <p:cNvSpPr/>
          <p:nvPr/>
        </p:nvSpPr>
        <p:spPr>
          <a:xfrm>
            <a:off x="4405745" y="318649"/>
            <a:ext cx="3048000" cy="665018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CONTOH NO. 1</a:t>
            </a:r>
            <a:endParaRPr lang="en-ID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4B76EFB-0DAF-4BBB-BE98-55065BC5D24D}"/>
                  </a:ext>
                </a:extLst>
              </p:cNvPr>
              <p:cNvSpPr txBox="1"/>
              <p:nvPr/>
            </p:nvSpPr>
            <p:spPr>
              <a:xfrm>
                <a:off x="1316182" y="1136065"/>
                <a:ext cx="9642763" cy="4773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Dengan </a:t>
                </a:r>
                <a:r>
                  <a:rPr lang="en-US" dirty="0" err="1"/>
                  <a:t>menggunakan</a:t>
                </a:r>
                <a:r>
                  <a:rPr lang="en-US" dirty="0"/>
                  <a:t> </a:t>
                </a:r>
                <a:r>
                  <a:rPr lang="en-US" dirty="0" err="1"/>
                  <a:t>aturan</a:t>
                </a:r>
                <a:r>
                  <a:rPr lang="en-US" dirty="0"/>
                  <a:t> </a:t>
                </a:r>
                <a:r>
                  <a:rPr lang="en-US" dirty="0" err="1"/>
                  <a:t>rantai</a:t>
                </a:r>
                <a:r>
                  <a:rPr lang="en-US" dirty="0"/>
                  <a:t>,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:r>
                  <a:rPr lang="en-US" dirty="0" err="1"/>
                  <a:t>tentukan</a:t>
                </a:r>
                <a:r>
                  <a:rPr lang="en-US" dirty="0"/>
                  <a:t> </a:t>
                </a:r>
                <a:r>
                  <a:rPr lang="en-US" dirty="0" err="1"/>
                  <a:t>turunan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ID" dirty="0"/>
              </a:p>
              <a:p>
                <a:endParaRPr lang="en-ID" dirty="0"/>
              </a:p>
              <a:p>
                <a:r>
                  <a:rPr lang="en-ID" dirty="0"/>
                  <a:t>PENYELESAIAN :</a:t>
                </a:r>
              </a:p>
              <a:p>
                <a:endParaRPr lang="en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ID" dirty="0"/>
              </a:p>
              <a:p>
                <a:r>
                  <a:rPr lang="en-ID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ID" dirty="0"/>
              </a:p>
              <a:p>
                <a:endParaRPr lang="en-ID" dirty="0"/>
              </a:p>
              <a:p>
                <a:r>
                  <a:rPr lang="en-ID" dirty="0" err="1"/>
                  <a:t>Misalkan</a:t>
                </a:r>
                <a:r>
                  <a:rPr lang="en-ID" dirty="0"/>
                  <a:t>	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ID" dirty="0"/>
                  <a:t> </a:t>
                </a:r>
              </a:p>
              <a:p>
                <a:endParaRPr lang="en-ID" dirty="0"/>
              </a:p>
              <a:p>
                <a:r>
                  <a:rPr lang="en-ID" dirty="0"/>
                  <a:t>		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ID" dirty="0"/>
              </a:p>
              <a:p>
                <a:endParaRPr lang="en-ID" dirty="0"/>
              </a:p>
              <a:p>
                <a:r>
                  <a:rPr lang="en-ID" dirty="0" err="1"/>
                  <a:t>Maka</a:t>
                </a:r>
                <a:endParaRPr lang="en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</m:t>
                      </m:r>
                      <m:f>
                        <m:f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b="0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ID" dirty="0"/>
                  <a:t>	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3(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ID" dirty="0"/>
              </a:p>
              <a:p>
                <a:r>
                  <a:rPr lang="en-ID" dirty="0"/>
                  <a:t>	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4B76EFB-0DAF-4BBB-BE98-55065BC5D2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182" y="1136065"/>
                <a:ext cx="9642763" cy="4773230"/>
              </a:xfrm>
              <a:prstGeom prst="rect">
                <a:avLst/>
              </a:prstGeom>
              <a:blipFill>
                <a:blip r:embed="rId2"/>
                <a:stretch>
                  <a:fillRect l="-569" t="-639" b="-114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83CD399-A7AF-41B2-88B4-5AC44AD5418A}"/>
                  </a:ext>
                </a:extLst>
              </p:cNvPr>
              <p:cNvSpPr txBox="1"/>
              <p:nvPr/>
            </p:nvSpPr>
            <p:spPr>
              <a:xfrm>
                <a:off x="3664527" y="2888667"/>
                <a:ext cx="2064328" cy="618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83CD399-A7AF-41B2-88B4-5AC44AD541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4527" y="2888667"/>
                <a:ext cx="2064328" cy="6182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38068D6-EF04-4426-8DF6-7571E4401A28}"/>
                  </a:ext>
                </a:extLst>
              </p:cNvPr>
              <p:cNvSpPr txBox="1"/>
              <p:nvPr/>
            </p:nvSpPr>
            <p:spPr>
              <a:xfrm>
                <a:off x="3664527" y="3442297"/>
                <a:ext cx="2064328" cy="618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38068D6-EF04-4426-8DF6-7571E4401A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4527" y="3442297"/>
                <a:ext cx="2064328" cy="6182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710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8851F4BB-EF2E-4DDD-A111-7A60C4C0817B}"/>
              </a:ext>
            </a:extLst>
          </p:cNvPr>
          <p:cNvSpPr/>
          <p:nvPr/>
        </p:nvSpPr>
        <p:spPr>
          <a:xfrm>
            <a:off x="4405745" y="318649"/>
            <a:ext cx="3048000" cy="665018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CONTOH NO. 2</a:t>
            </a:r>
            <a:endParaRPr lang="en-ID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4B76EFB-0DAF-4BBB-BE98-55065BC5D24D}"/>
                  </a:ext>
                </a:extLst>
              </p:cNvPr>
              <p:cNvSpPr txBox="1"/>
              <p:nvPr/>
            </p:nvSpPr>
            <p:spPr>
              <a:xfrm>
                <a:off x="1316182" y="1136065"/>
                <a:ext cx="9642763" cy="53273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Dengan </a:t>
                </a:r>
                <a:r>
                  <a:rPr lang="en-US" dirty="0" err="1"/>
                  <a:t>menggunakan</a:t>
                </a:r>
                <a:r>
                  <a:rPr lang="en-US" dirty="0"/>
                  <a:t> </a:t>
                </a:r>
                <a:r>
                  <a:rPr lang="en-US" dirty="0" err="1"/>
                  <a:t>aturan</a:t>
                </a:r>
                <a:r>
                  <a:rPr lang="en-US" dirty="0"/>
                  <a:t> </a:t>
                </a:r>
                <a:r>
                  <a:rPr lang="en-US" dirty="0" err="1"/>
                  <a:t>rantai</a:t>
                </a:r>
                <a:r>
                  <a:rPr lang="en-US" dirty="0"/>
                  <a:t>,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:r>
                  <a:rPr lang="en-US" dirty="0" err="1"/>
                  <a:t>tentukan</a:t>
                </a:r>
                <a:r>
                  <a:rPr lang="en-US" dirty="0"/>
                  <a:t> </a:t>
                </a:r>
                <a:r>
                  <a:rPr lang="en-US" dirty="0" err="1"/>
                  <a:t>turunan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𝑐𝑜𝑡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−1).</m:t>
                    </m:r>
                  </m:oMath>
                </a14:m>
                <a:endParaRPr lang="en-ID" dirty="0"/>
              </a:p>
              <a:p>
                <a:endParaRPr lang="en-ID" dirty="0"/>
              </a:p>
              <a:p>
                <a:r>
                  <a:rPr lang="en-ID" dirty="0"/>
                  <a:t>PENYELESAIAN :</a:t>
                </a:r>
              </a:p>
              <a:p>
                <a:endParaRPr lang="en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𝑐𝑜𝑡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dirty="0"/>
              </a:p>
              <a:p>
                <a:r>
                  <a:rPr lang="en-ID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𝑐𝑜𝑡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ID" dirty="0"/>
              </a:p>
              <a:p>
                <a:endParaRPr lang="en-ID" dirty="0"/>
              </a:p>
              <a:p>
                <a:r>
                  <a:rPr lang="en-ID" dirty="0"/>
                  <a:t>Misalkan	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ID" dirty="0"/>
              </a:p>
              <a:p>
                <a:endParaRPr lang="en-ID" dirty="0"/>
              </a:p>
              <a:p>
                <a:r>
                  <a:rPr lang="en-ID" dirty="0"/>
                  <a:t>		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v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cot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</m:oMath>
                </a14:m>
                <a:endParaRPr lang="en-ID" dirty="0"/>
              </a:p>
              <a:p>
                <a:endParaRPr lang="en-ID" dirty="0"/>
              </a:p>
              <a:p>
                <a:r>
                  <a:rPr lang="en-ID" dirty="0"/>
                  <a:t>		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ID" dirty="0"/>
              </a:p>
              <a:p>
                <a:r>
                  <a:rPr lang="en-ID" dirty="0" err="1"/>
                  <a:t>Maka</a:t>
                </a:r>
                <a:endParaRPr lang="en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</m:t>
                      </m:r>
                      <m:f>
                        <m:fPr>
                          <m:ctrlPr>
                            <a:rPr lang="en-ID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b="0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𝑐𝑠𝑐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u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∙(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)</a:t>
                </a:r>
              </a:p>
              <a:p>
                <a:r>
                  <a:rPr lang="en-ID" dirty="0"/>
                  <a:t>	=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−3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(2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</m:t>
                    </m:r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𝑐𝑜𝑡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𝑐𝑠𝑐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ID" dirty="0"/>
                  <a:t>)</a:t>
                </a:r>
              </a:p>
              <a:p>
                <a:r>
                  <a:rPr lang="en-ID" dirty="0"/>
                  <a:t>	= 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(−6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−9</m:t>
                    </m:r>
                  </m:oMath>
                </a14:m>
                <a:r>
                  <a:rPr lang="en-US" dirty="0">
                    <a:ea typeface="Cambria Math" panose="02040503050406030204" pitchFamily="18" charset="0"/>
                  </a:rPr>
                  <a:t>)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𝑐𝑜𝑡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𝑐𝑠𝑐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ID" dirty="0"/>
                  <a:t>)</a:t>
                </a:r>
              </a:p>
              <a:p>
                <a:endParaRPr lang="en-ID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4B76EFB-0DAF-4BBB-BE98-55065BC5D2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182" y="1136065"/>
                <a:ext cx="9642763" cy="5327356"/>
              </a:xfrm>
              <a:prstGeom prst="rect">
                <a:avLst/>
              </a:prstGeom>
              <a:blipFill>
                <a:blip r:embed="rId2"/>
                <a:stretch>
                  <a:fillRect l="-569" t="-572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83CD399-A7AF-41B2-88B4-5AC44AD5418A}"/>
                  </a:ext>
                </a:extLst>
              </p:cNvPr>
              <p:cNvSpPr txBox="1"/>
              <p:nvPr/>
            </p:nvSpPr>
            <p:spPr>
              <a:xfrm>
                <a:off x="4204860" y="2888667"/>
                <a:ext cx="2064328" cy="618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83CD399-A7AF-41B2-88B4-5AC44AD541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860" y="2888667"/>
                <a:ext cx="2064328" cy="6182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38068D6-EF04-4426-8DF6-7571E4401A28}"/>
                  </a:ext>
                </a:extLst>
              </p:cNvPr>
              <p:cNvSpPr txBox="1"/>
              <p:nvPr/>
            </p:nvSpPr>
            <p:spPr>
              <a:xfrm>
                <a:off x="4232565" y="3442297"/>
                <a:ext cx="2486889" cy="618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𝑐𝑠𝑐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38068D6-EF04-4426-8DF6-7571E4401A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565" y="3442297"/>
                <a:ext cx="2486889" cy="6182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4E2C3DE-E351-420F-8F79-20D5CE2A6826}"/>
                  </a:ext>
                </a:extLst>
              </p:cNvPr>
              <p:cNvSpPr txBox="1"/>
              <p:nvPr/>
            </p:nvSpPr>
            <p:spPr>
              <a:xfrm>
                <a:off x="4232565" y="3995927"/>
                <a:ext cx="2064328" cy="618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𝑑𝑣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4E2C3DE-E351-420F-8F79-20D5CE2A68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565" y="3995927"/>
                <a:ext cx="2064328" cy="6182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362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ultidocument 1">
            <a:extLst>
              <a:ext uri="{FF2B5EF4-FFF2-40B4-BE49-F238E27FC236}">
                <a16:creationId xmlns:a16="http://schemas.microsoft.com/office/drawing/2014/main" id="{8851F4BB-EF2E-4DDD-A111-7A60C4C0817B}"/>
              </a:ext>
            </a:extLst>
          </p:cNvPr>
          <p:cNvSpPr/>
          <p:nvPr/>
        </p:nvSpPr>
        <p:spPr>
          <a:xfrm>
            <a:off x="4405745" y="498764"/>
            <a:ext cx="3048000" cy="665018"/>
          </a:xfrm>
          <a:prstGeom prst="flowChartMultidocumen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CONTOH NO. 3</a:t>
            </a:r>
            <a:endParaRPr lang="en-ID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4B76EFB-0DAF-4BBB-BE98-55065BC5D24D}"/>
                  </a:ext>
                </a:extLst>
              </p:cNvPr>
              <p:cNvSpPr txBox="1"/>
              <p:nvPr/>
            </p:nvSpPr>
            <p:spPr>
              <a:xfrm>
                <a:off x="1316182" y="1316180"/>
                <a:ext cx="9642763" cy="37352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Dengan </a:t>
                </a:r>
                <a:r>
                  <a:rPr lang="en-US" dirty="0" err="1"/>
                  <a:t>menggunakan</a:t>
                </a:r>
                <a:r>
                  <a:rPr lang="en-US" dirty="0"/>
                  <a:t> </a:t>
                </a:r>
                <a:r>
                  <a:rPr lang="en-US" dirty="0" err="1"/>
                  <a:t>aturan</a:t>
                </a:r>
                <a:r>
                  <a:rPr lang="en-US" dirty="0"/>
                  <a:t> </a:t>
                </a:r>
                <a:r>
                  <a:rPr lang="en-US" dirty="0" err="1"/>
                  <a:t>rantai</a:t>
                </a:r>
                <a:r>
                  <a:rPr lang="en-US" dirty="0"/>
                  <a:t>,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:r>
                  <a:rPr lang="en-US" dirty="0" err="1"/>
                  <a:t>tentukan</a:t>
                </a:r>
                <a:r>
                  <a:rPr lang="en-US" dirty="0"/>
                  <a:t> </a:t>
                </a:r>
                <a:r>
                  <a:rPr lang="en-US" dirty="0" err="1"/>
                  <a:t>turunan</a:t>
                </a:r>
                <a:r>
                  <a:rPr lang="en-US" dirty="0"/>
                  <a:t> </a:t>
                </a:r>
                <a:r>
                  <a:rPr lang="en-US" dirty="0" err="1"/>
                  <a:t>dari</a:t>
                </a:r>
                <a:r>
                  <a:rPr lang="en-US" dirty="0"/>
                  <a:t> </a:t>
                </a:r>
                <a:r>
                  <a:rPr lang="en-US" dirty="0" err="1"/>
                  <a:t>fungsi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⁡(3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ID" dirty="0"/>
              </a:p>
              <a:p>
                <a:endParaRPr lang="en-ID" dirty="0"/>
              </a:p>
              <a:p>
                <a:r>
                  <a:rPr lang="en-ID" dirty="0"/>
                  <a:t>PENYELESAIAN :</a:t>
                </a:r>
              </a:p>
              <a:p>
                <a:endParaRPr lang="en-ID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⁡(3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en-US" dirty="0"/>
              </a:p>
              <a:p>
                <a:r>
                  <a:rPr lang="en-ID" dirty="0"/>
                  <a:t>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sin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ID" dirty="0"/>
              </a:p>
              <a:p>
                <a:endParaRPr lang="en-ID" dirty="0"/>
              </a:p>
              <a:p>
                <a:r>
                  <a:rPr lang="en-ID" dirty="0"/>
                  <a:t>Misalkan	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ID" dirty="0"/>
              </a:p>
              <a:p>
                <a:endParaRPr lang="en-ID" dirty="0"/>
              </a:p>
              <a:p>
                <a:r>
                  <a:rPr lang="en-ID" dirty="0"/>
                  <a:t>		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v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</m:func>
                  </m:oMath>
                </a14:m>
                <a:endParaRPr lang="en-ID" dirty="0"/>
              </a:p>
              <a:p>
                <a:endParaRPr lang="en-ID" dirty="0"/>
              </a:p>
              <a:p>
                <a:r>
                  <a:rPr lang="en-ID" dirty="0"/>
                  <a:t>		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p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endParaRPr lang="en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4B76EFB-0DAF-4BBB-BE98-55065BC5D2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6182" y="1316180"/>
                <a:ext cx="9642763" cy="3735253"/>
              </a:xfrm>
              <a:prstGeom prst="rect">
                <a:avLst/>
              </a:prstGeom>
              <a:blipFill>
                <a:blip r:embed="rId2"/>
                <a:stretch>
                  <a:fillRect l="-56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83CD399-A7AF-41B2-88B4-5AC44AD5418A}"/>
                  </a:ext>
                </a:extLst>
              </p:cNvPr>
              <p:cNvSpPr txBox="1"/>
              <p:nvPr/>
            </p:nvSpPr>
            <p:spPr>
              <a:xfrm>
                <a:off x="4204860" y="3304309"/>
                <a:ext cx="2064328" cy="618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=3−4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83CD399-A7AF-41B2-88B4-5AC44AD541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860" y="3304309"/>
                <a:ext cx="2064328" cy="6182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38068D6-EF04-4426-8DF6-7571E4401A28}"/>
                  </a:ext>
                </a:extLst>
              </p:cNvPr>
              <p:cNvSpPr txBox="1"/>
              <p:nvPr/>
            </p:nvSpPr>
            <p:spPr>
              <a:xfrm>
                <a:off x="4232565" y="3857939"/>
                <a:ext cx="2486889" cy="618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func>
                    </m:oMath>
                  </m:oMathPara>
                </a14:m>
                <a:endParaRPr lang="en-ID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38068D6-EF04-4426-8DF6-7571E4401A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565" y="3857939"/>
                <a:ext cx="2486889" cy="6182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4E2C3DE-E351-420F-8F79-20D5CE2A6826}"/>
                  </a:ext>
                </a:extLst>
              </p:cNvPr>
              <p:cNvSpPr txBox="1"/>
              <p:nvPr/>
            </p:nvSpPr>
            <p:spPr>
              <a:xfrm>
                <a:off x="4232565" y="4453134"/>
                <a:ext cx="2064328" cy="6183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ID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𝑑𝑣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4E2C3DE-E351-420F-8F79-20D5CE2A68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2565" y="4453134"/>
                <a:ext cx="2064328" cy="61837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51C8246-5390-44D8-B3C0-726FE1821661}"/>
                  </a:ext>
                </a:extLst>
              </p:cNvPr>
              <p:cNvSpPr txBox="1"/>
              <p:nvPr/>
            </p:nvSpPr>
            <p:spPr>
              <a:xfrm>
                <a:off x="6026725" y="4434616"/>
                <a:ext cx="942110" cy="6646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ID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51C8246-5390-44D8-B3C0-726FE18216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6725" y="4434616"/>
                <a:ext cx="942110" cy="66460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409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BE4A51C-42C1-40E1-BFF0-6DE7637FD97B}"/>
                  </a:ext>
                </a:extLst>
              </p:cNvPr>
              <p:cNvSpPr txBox="1"/>
              <p:nvPr/>
            </p:nvSpPr>
            <p:spPr>
              <a:xfrm>
                <a:off x="1943100" y="993278"/>
                <a:ext cx="6102926" cy="365356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D" sz="2400" dirty="0"/>
                  <a:t>Maka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 </m:t>
                      </m:r>
                      <m:f>
                        <m:fPr>
                          <m:ctrlPr>
                            <a:rPr lang="en-ID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US" sz="24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b="0" dirty="0"/>
                  <a:t>	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</m:rad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</m:func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∙(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3−4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400" b="0" dirty="0">
                    <a:ea typeface="Cambria Math" panose="02040503050406030204" pitchFamily="18" charset="0"/>
                  </a:rPr>
                  <a:t>)</a:t>
                </a:r>
              </a:p>
              <a:p>
                <a:pPr>
                  <a:lnSpc>
                    <a:spcPct val="150000"/>
                  </a:lnSpc>
                </a:pPr>
                <a:r>
                  <a:rPr lang="en-ID" sz="2400" dirty="0"/>
                  <a:t>	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(3−4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m:rPr>
                            <m:nor/>
                          </m:rPr>
                          <a:rPr lang="en-US" sz="2400" dirty="0"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 panose="02040503050406030204" pitchFamily="18" charset="0"/>
                              </a:rPr>
                              <m:t>sin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⁡(3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))</m:t>
                            </m:r>
                          </m:e>
                        </m:rad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unc>
                      <m:funcPr>
                        <m:ctrlP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US" sz="2400" dirty="0">
                  <a:ea typeface="Cambria Math" panose="02040503050406030204" pitchFamily="18" charset="0"/>
                </a:endParaRPr>
              </a:p>
              <a:p>
                <a:endParaRPr lang="en-ID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BE4A51C-42C1-40E1-BFF0-6DE7637FD9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3100" y="993278"/>
                <a:ext cx="6102926" cy="3653564"/>
              </a:xfrm>
              <a:prstGeom prst="rect">
                <a:avLst/>
              </a:prstGeom>
              <a:blipFill>
                <a:blip r:embed="rId2"/>
                <a:stretch>
                  <a:fillRect l="-1598" t="-1336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9458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77</TotalTime>
  <Words>399</Words>
  <Application>Microsoft Office PowerPoint</Application>
  <PresentationFormat>Widescreen</PresentationFormat>
  <Paragraphs>74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Gill Sans MT</vt:lpstr>
      <vt:lpstr>Gallery</vt:lpstr>
      <vt:lpstr>Turunan fungsi trigonometri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Turunan fungsi trigonometri</dc:title>
  <dc:creator>ACER</dc:creator>
  <cp:lastModifiedBy>ACER</cp:lastModifiedBy>
  <cp:revision>8</cp:revision>
  <dcterms:created xsi:type="dcterms:W3CDTF">2020-10-21T06:01:23Z</dcterms:created>
  <dcterms:modified xsi:type="dcterms:W3CDTF">2020-10-22T06:13:42Z</dcterms:modified>
</cp:coreProperties>
</file>