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5" r:id="rId2"/>
    <p:sldId id="261" r:id="rId3"/>
    <p:sldId id="262" r:id="rId4"/>
    <p:sldId id="26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91" autoAdjust="0"/>
  </p:normalViewPr>
  <p:slideViewPr>
    <p:cSldViewPr snapToGrid="0">
      <p:cViewPr varScale="1">
        <p:scale>
          <a:sx n="69" d="100"/>
          <a:sy n="69" d="100"/>
        </p:scale>
        <p:origin x="6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F3E01E-E6DB-479C-8EAE-8DEA49FFDAFC}" type="datetimeFigureOut">
              <a:rPr lang="en-ID" smtClean="0"/>
              <a:t>28/07/2020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944C13-22CD-40D0-9CBA-0D899594BB3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72442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A419AC-5EE9-408F-AB6A-860EC34A95C1}" type="slidenum">
              <a:rPr lang="en-ID" smtClean="0"/>
              <a:t>3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82314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A419AC-5EE9-408F-AB6A-860EC34A95C1}" type="slidenum">
              <a:rPr lang="en-ID" smtClean="0"/>
              <a:t>4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72880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D604-1AD5-4878-8B34-AF2465F23804}" type="datetimeFigureOut">
              <a:rPr lang="en-ID" smtClean="0"/>
              <a:t>28/07/2020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BD94A9D6-8B54-4408-934B-58627D535376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8940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D604-1AD5-4878-8B34-AF2465F23804}" type="datetimeFigureOut">
              <a:rPr lang="en-ID" smtClean="0"/>
              <a:t>28/07/2020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A9D6-8B54-4408-934B-58627D535376}" type="slidenum">
              <a:rPr lang="en-ID" smtClean="0"/>
              <a:t>‹#›</a:t>
            </a:fld>
            <a:endParaRPr lang="en-ID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704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D604-1AD5-4878-8B34-AF2465F23804}" type="datetimeFigureOut">
              <a:rPr lang="en-ID" smtClean="0"/>
              <a:t>28/07/2020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A9D6-8B54-4408-934B-58627D535376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1932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D604-1AD5-4878-8B34-AF2465F23804}" type="datetimeFigureOut">
              <a:rPr lang="en-ID" smtClean="0"/>
              <a:t>28/07/2020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A9D6-8B54-4408-934B-58627D535376}" type="slidenum">
              <a:rPr lang="en-ID" smtClean="0"/>
              <a:t>‹#›</a:t>
            </a:fld>
            <a:endParaRPr lang="en-ID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4580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D604-1AD5-4878-8B34-AF2465F23804}" type="datetimeFigureOut">
              <a:rPr lang="en-ID" smtClean="0"/>
              <a:t>28/07/2020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A9D6-8B54-4408-934B-58627D535376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4433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D604-1AD5-4878-8B34-AF2465F23804}" type="datetimeFigureOut">
              <a:rPr lang="en-ID" smtClean="0"/>
              <a:t>28/07/2020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A9D6-8B54-4408-934B-58627D535376}" type="slidenum">
              <a:rPr lang="en-ID" smtClean="0"/>
              <a:t>‹#›</a:t>
            </a:fld>
            <a:endParaRPr lang="en-ID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8191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D604-1AD5-4878-8B34-AF2465F23804}" type="datetimeFigureOut">
              <a:rPr lang="en-ID" smtClean="0"/>
              <a:t>28/07/2020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A9D6-8B54-4408-934B-58627D535376}" type="slidenum">
              <a:rPr lang="en-ID" smtClean="0"/>
              <a:t>‹#›</a:t>
            </a:fld>
            <a:endParaRPr lang="en-ID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2919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D604-1AD5-4878-8B34-AF2465F23804}" type="datetimeFigureOut">
              <a:rPr lang="en-ID" smtClean="0"/>
              <a:t>28/07/2020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A9D6-8B54-4408-934B-58627D535376}" type="slidenum">
              <a:rPr lang="en-ID" smtClean="0"/>
              <a:t>‹#›</a:t>
            </a:fld>
            <a:endParaRPr lang="en-ID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664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D604-1AD5-4878-8B34-AF2465F23804}" type="datetimeFigureOut">
              <a:rPr lang="en-ID" smtClean="0"/>
              <a:t>28/07/2020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A9D6-8B54-4408-934B-58627D53537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35179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D604-1AD5-4878-8B34-AF2465F23804}" type="datetimeFigureOut">
              <a:rPr lang="en-ID" smtClean="0"/>
              <a:t>28/07/2020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A9D6-8B54-4408-934B-58627D535376}" type="slidenum">
              <a:rPr lang="en-ID" smtClean="0"/>
              <a:t>‹#›</a:t>
            </a:fld>
            <a:endParaRPr lang="en-ID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7468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EF9ED604-1AD5-4878-8B34-AF2465F23804}" type="datetimeFigureOut">
              <a:rPr lang="en-ID" smtClean="0"/>
              <a:t>28/07/2020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A9D6-8B54-4408-934B-58627D535376}" type="slidenum">
              <a:rPr lang="en-ID" smtClean="0"/>
              <a:t>‹#›</a:t>
            </a:fld>
            <a:endParaRPr lang="en-ID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362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ED604-1AD5-4878-8B34-AF2465F23804}" type="datetimeFigureOut">
              <a:rPr lang="en-ID" smtClean="0"/>
              <a:t>28/07/2020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D94A9D6-8B54-4408-934B-58627D535376}" type="slidenum">
              <a:rPr lang="en-ID" smtClean="0"/>
              <a:t>‹#›</a:t>
            </a:fld>
            <a:endParaRPr lang="en-ID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8144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10" Type="http://schemas.openxmlformats.org/officeDocument/2006/relationships/image" Target="../media/image6.png"/><Relationship Id="rId4" Type="http://schemas.openxmlformats.org/officeDocument/2006/relationships/image" Target="../media/image4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wmf"/><Relationship Id="rId12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13.png"/><Relationship Id="rId5" Type="http://schemas.openxmlformats.org/officeDocument/2006/relationships/image" Target="../media/image9.png"/><Relationship Id="rId10" Type="http://schemas.openxmlformats.org/officeDocument/2006/relationships/image" Target="../media/image12.png"/><Relationship Id="rId4" Type="http://schemas.openxmlformats.org/officeDocument/2006/relationships/image" Target="../media/image8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248894" y="995616"/>
            <a:ext cx="7086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latin typeface="Times New Roman" pitchFamily="18" charset="0"/>
                <a:cs typeface="Times New Roman" pitchFamily="18" charset="0"/>
              </a:rPr>
              <a:t>TRIGONOMETRI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313709" y="2438400"/>
            <a:ext cx="8825340" cy="6858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3. </a:t>
            </a:r>
            <a:r>
              <a:rPr lang="en-US" sz="2800" b="1" dirty="0" err="1"/>
              <a:t>Persamaan</a:t>
            </a:r>
            <a:r>
              <a:rPr lang="en-US" sz="2800" b="1" dirty="0"/>
              <a:t> </a:t>
            </a:r>
            <a:r>
              <a:rPr lang="en-US" sz="2800" b="1" dirty="0" err="1"/>
              <a:t>Trigonometri</a:t>
            </a:r>
            <a:r>
              <a:rPr lang="en-US" sz="2800" b="1" dirty="0"/>
              <a:t> </a:t>
            </a:r>
            <a:r>
              <a:rPr lang="en-US" sz="2800" b="1" dirty="0" err="1"/>
              <a:t>Bentuk</a:t>
            </a:r>
            <a:r>
              <a:rPr lang="en-US" sz="2800" b="1" dirty="0"/>
              <a:t> </a:t>
            </a:r>
            <a:r>
              <a:rPr lang="en-US" sz="2800" b="1" i="1" dirty="0"/>
              <a:t>a sin x + b cos x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62200" y="359158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By: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14600" y="4245115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Siti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Syarah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Maulydia,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M.Pd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17416" y="900825"/>
            <a:ext cx="10584873" cy="92333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trigonometri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b="1" i="1" dirty="0"/>
              <a:t>a sin x + b cos x.</a:t>
            </a:r>
            <a:r>
              <a:rPr lang="en-US" i="1" dirty="0"/>
              <a:t> </a:t>
            </a:r>
            <a:r>
              <a:rPr lang="en-US" dirty="0"/>
              <a:t>Jika </a:t>
            </a:r>
            <a:r>
              <a:rPr lang="en-US" dirty="0" err="1"/>
              <a:t>diperhatikan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diselesaikan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rumus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trigonometri</a:t>
            </a:r>
            <a:r>
              <a:rPr lang="en-US" dirty="0"/>
              <a:t>. Oleh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Anda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mempelajari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b="1" i="1" dirty="0"/>
              <a:t>a sin x + b cos x</a:t>
            </a:r>
            <a:r>
              <a:rPr lang="en-US" i="1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b="1" i="1" dirty="0"/>
              <a:t>k cos ( x –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α).</a:t>
            </a:r>
            <a:endParaRPr lang="en-US" b="1" dirty="0"/>
          </a:p>
        </p:txBody>
      </p:sp>
      <p:sp>
        <p:nvSpPr>
          <p:cNvPr id="8" name="Rounded Rectangle 7"/>
          <p:cNvSpPr/>
          <p:nvPr/>
        </p:nvSpPr>
        <p:spPr>
          <a:xfrm>
            <a:off x="817417" y="2028780"/>
            <a:ext cx="3671460" cy="1033075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/>
              <a:t>Rumus</a:t>
            </a:r>
            <a:r>
              <a:rPr lang="en-US" sz="2000" b="1" dirty="0"/>
              <a:t> 1.4</a:t>
            </a:r>
          </a:p>
          <a:p>
            <a:pPr algn="ctr"/>
            <a:r>
              <a:rPr lang="en-US" i="1" dirty="0"/>
              <a:t>a sin x + b cos x </a:t>
            </a:r>
            <a:r>
              <a:rPr lang="en-US" dirty="0"/>
              <a:t>= </a:t>
            </a:r>
            <a:r>
              <a:rPr lang="en-US" i="1" dirty="0"/>
              <a:t>k cos ( x –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 )</a:t>
            </a:r>
            <a:endParaRPr lang="en-ID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752B742-AB19-45EE-8F6F-B774BD1E8CF1}"/>
                  </a:ext>
                </a:extLst>
              </p:cNvPr>
              <p:cNvSpPr txBox="1"/>
              <p:nvPr/>
            </p:nvSpPr>
            <p:spPr>
              <a:xfrm>
                <a:off x="4946072" y="2028780"/>
                <a:ext cx="3671460" cy="10865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D" sz="1800" i="0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Dengan : </a:t>
                </a:r>
                <a:endParaRPr lang="en-ID" sz="180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ID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ID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ID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ID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ID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ID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ID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ID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ID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i="1" dirty="0"/>
              </a:p>
              <a:p>
                <a:r>
                  <a:rPr lang="en-ID" sz="18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	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ID" sz="180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ID" sz="1800" i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tan</m:t>
                        </m:r>
                      </m:fName>
                      <m:e>
                        <m:r>
                          <a:rPr lang="en-ID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𝛼</m:t>
                        </m:r>
                      </m:e>
                    </m:func>
                    <m:r>
                      <a:rPr lang="en-ID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ID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ID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num>
                      <m:den>
                        <m:r>
                          <a:rPr lang="en-ID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den>
                    </m:f>
                  </m:oMath>
                </a14:m>
                <a:endParaRPr lang="en-ID" sz="180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752B742-AB19-45EE-8F6F-B774BD1E8C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6072" y="2028780"/>
                <a:ext cx="3671460" cy="1086580"/>
              </a:xfrm>
              <a:prstGeom prst="rect">
                <a:avLst/>
              </a:prstGeom>
              <a:blipFill>
                <a:blip r:embed="rId2"/>
                <a:stretch>
                  <a:fillRect l="-1327" t="-3933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ABC3D12D-61FB-4539-8A81-1F62148FBD65}"/>
              </a:ext>
            </a:extLst>
          </p:cNvPr>
          <p:cNvSpPr txBox="1"/>
          <p:nvPr/>
        </p:nvSpPr>
        <p:spPr>
          <a:xfrm>
            <a:off x="1260764" y="3117255"/>
            <a:ext cx="969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Catatan</a:t>
            </a:r>
            <a:r>
              <a:rPr lang="en-US" dirty="0"/>
              <a:t>:</a:t>
            </a:r>
            <a:endParaRPr lang="en-ID" dirty="0"/>
          </a:p>
        </p:txBody>
      </p:sp>
      <p:sp>
        <p:nvSpPr>
          <p:cNvPr id="4" name="Arrow: Pentagon 3">
            <a:extLst>
              <a:ext uri="{FF2B5EF4-FFF2-40B4-BE49-F238E27FC236}">
                <a16:creationId xmlns:a16="http://schemas.microsoft.com/office/drawing/2014/main" id="{6011657F-FEEC-444F-97D5-A0D8446B24F6}"/>
              </a:ext>
            </a:extLst>
          </p:cNvPr>
          <p:cNvSpPr/>
          <p:nvPr/>
        </p:nvSpPr>
        <p:spPr>
          <a:xfrm>
            <a:off x="1330040" y="3491334"/>
            <a:ext cx="3962402" cy="604859"/>
          </a:xfrm>
          <a:prstGeom prst="homePlat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&gt; 0 dan b &gt; 0,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 di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kuadran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endParaRPr lang="en-ID" dirty="0"/>
          </a:p>
        </p:txBody>
      </p:sp>
      <p:sp>
        <p:nvSpPr>
          <p:cNvPr id="5" name="Arrow: Pentagon 4">
            <a:extLst>
              <a:ext uri="{FF2B5EF4-FFF2-40B4-BE49-F238E27FC236}">
                <a16:creationId xmlns:a16="http://schemas.microsoft.com/office/drawing/2014/main" id="{AD004DD6-F1B1-44A0-B1FC-0BC165C401A5}"/>
              </a:ext>
            </a:extLst>
          </p:cNvPr>
          <p:cNvSpPr/>
          <p:nvPr/>
        </p:nvSpPr>
        <p:spPr>
          <a:xfrm>
            <a:off x="1482440" y="4156359"/>
            <a:ext cx="3962402" cy="604859"/>
          </a:xfrm>
          <a:prstGeom prst="homePlat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&gt; 0 dan b &lt; 0,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 di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kuadran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</a:t>
            </a:r>
            <a:endParaRPr lang="en-ID" dirty="0"/>
          </a:p>
        </p:txBody>
      </p:sp>
      <p:sp>
        <p:nvSpPr>
          <p:cNvPr id="6" name="Arrow: Pentagon 5">
            <a:extLst>
              <a:ext uri="{FF2B5EF4-FFF2-40B4-BE49-F238E27FC236}">
                <a16:creationId xmlns:a16="http://schemas.microsoft.com/office/drawing/2014/main" id="{D588E798-1360-4E06-AEE1-5F9F8D2F6424}"/>
              </a:ext>
            </a:extLst>
          </p:cNvPr>
          <p:cNvSpPr/>
          <p:nvPr/>
        </p:nvSpPr>
        <p:spPr>
          <a:xfrm>
            <a:off x="1690265" y="4821376"/>
            <a:ext cx="3962402" cy="604859"/>
          </a:xfrm>
          <a:prstGeom prst="homePlat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&lt; 0 dan b &lt; 0,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 di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kuadran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  <a:endParaRPr lang="en-ID" dirty="0"/>
          </a:p>
        </p:txBody>
      </p:sp>
      <p:sp>
        <p:nvSpPr>
          <p:cNvPr id="12" name="Arrow: Pentagon 11">
            <a:extLst>
              <a:ext uri="{FF2B5EF4-FFF2-40B4-BE49-F238E27FC236}">
                <a16:creationId xmlns:a16="http://schemas.microsoft.com/office/drawing/2014/main" id="{4892D971-2DE1-4485-9E9A-14E5ED7E7BB8}"/>
              </a:ext>
            </a:extLst>
          </p:cNvPr>
          <p:cNvSpPr/>
          <p:nvPr/>
        </p:nvSpPr>
        <p:spPr>
          <a:xfrm>
            <a:off x="1870375" y="5486397"/>
            <a:ext cx="3962402" cy="604859"/>
          </a:xfrm>
          <a:prstGeom prst="homePlat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&lt; 0 dan b &gt; 0,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 di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kuadran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IV</a:t>
            </a:r>
            <a:endParaRPr lang="en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/>
      <p:bldP spid="4" grpId="0" animBg="1"/>
      <p:bldP spid="5" grpId="0" animBg="1"/>
      <p:bldP spid="6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Multidocument 2"/>
          <p:cNvSpPr/>
          <p:nvPr/>
        </p:nvSpPr>
        <p:spPr>
          <a:xfrm>
            <a:off x="7620000" y="228600"/>
            <a:ext cx="2667000" cy="685800"/>
          </a:xfrm>
          <a:prstGeom prst="flowChartMultidocumen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/>
              <a:t>Contoh</a:t>
            </a:r>
            <a:r>
              <a:rPr lang="en-US" sz="2800" b="1" dirty="0"/>
              <a:t> 1: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ounded Rectangle 3"/>
              <p:cNvSpPr/>
              <p:nvPr/>
            </p:nvSpPr>
            <p:spPr>
              <a:xfrm>
                <a:off x="720438" y="990600"/>
                <a:ext cx="9836726" cy="1018309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2400" b="1" dirty="0"/>
                  <a:t>Tentukan </a:t>
                </a:r>
                <a:r>
                  <a:rPr lang="en-US" sz="2400" b="1" dirty="0" err="1"/>
                  <a:t>penyelesaian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persamaan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trigonometri</a:t>
                </a:r>
                <a:r>
                  <a:rPr lang="en-US" sz="2400" b="1" dirty="0"/>
                  <a:t>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𝒔𝒊𝒏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𝒄𝒐𝒔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rad>
                  </m:oMath>
                </a14:m>
                <a:r>
                  <a:rPr lang="en-US" sz="2400" b="1" dirty="0"/>
                  <a:t> untuk 0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2400" b="1" dirty="0"/>
                  <a:t> x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 </m:t>
                    </m:r>
                  </m:oMath>
                </a14:m>
                <a:r>
                  <a:rPr lang="en-US" sz="2400" b="1" dirty="0"/>
                  <a:t>360°.</a:t>
                </a:r>
              </a:p>
            </p:txBody>
          </p:sp>
        </mc:Choice>
        <mc:Fallback xmlns="">
          <p:sp>
            <p:nvSpPr>
              <p:cNvPr id="4" name="Rounded 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438" y="990600"/>
                <a:ext cx="9836726" cy="1018309"/>
              </a:xfrm>
              <a:prstGeom prst="roundRect">
                <a:avLst/>
              </a:prstGeom>
              <a:blipFill>
                <a:blip r:embed="rId4"/>
                <a:stretch>
                  <a:fillRect l="-371" b="-532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471046" y="2119745"/>
                <a:ext cx="4488877" cy="187916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Jawab:</a:t>
                </a:r>
              </a:p>
              <a:p>
                <a:r>
                  <a:rPr lang="en-US" dirty="0" err="1"/>
                  <a:t>Diketahui</a:t>
                </a:r>
                <a:r>
                  <a:rPr lang="en-US" dirty="0"/>
                  <a:t>  : 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 dan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</a:t>
                </a:r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ID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ID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ID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ID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ID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ID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ID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ID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ID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ID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US" i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ID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ID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ID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ID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ID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ID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ID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𝛼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=45°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𝑘𝑢𝑎𝑑𝑟𝑎𝑛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𝐼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n-ID" i="1" dirty="0"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046" y="2119745"/>
                <a:ext cx="4488877" cy="1879169"/>
              </a:xfrm>
              <a:prstGeom prst="rect">
                <a:avLst/>
              </a:prstGeom>
              <a:blipFill>
                <a:blip r:embed="rId5"/>
                <a:stretch>
                  <a:fillRect l="-2035" t="-259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6" imgW="114120" imgH="215640" progId="Equation.3">
                  <p:embed/>
                </p:oleObj>
              </mc:Choice>
              <mc:Fallback>
                <p:oleObj name="Equation" r:id="rId6" imgW="114120" imgH="21564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0969BDF-07AC-4E45-AF7B-924D90B437DC}"/>
                  </a:ext>
                </a:extLst>
              </p:cNvPr>
              <p:cNvSpPr txBox="1"/>
              <p:nvPr/>
            </p:nvSpPr>
            <p:spPr>
              <a:xfrm>
                <a:off x="5181600" y="2147445"/>
                <a:ext cx="5985164" cy="1477328"/>
              </a:xfrm>
              <a:prstGeom prst="rect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cos</m:t>
                      </m:r>
                      <m:r>
                        <m:rPr>
                          <m:nor/>
                        </m:rPr>
                        <a:rPr lang="en-US" sz="1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( </m:t>
                      </m:r>
                      <m:r>
                        <m:rPr>
                          <m:nor/>
                        </m:rPr>
                        <a:rPr lang="en-US" sz="1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sz="1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– 45</m:t>
                      </m:r>
                      <m:r>
                        <a:rPr lang="en-US" sz="18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°</m:t>
                      </m:r>
                      <m:r>
                        <m:rPr>
                          <m:nor/>
                        </m:rPr>
                        <a:rPr lang="en-US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)=</m:t>
                      </m:r>
                      <m:func>
                        <m:funcPr>
                          <m:ctrlPr>
                            <a:rPr lang="en-US" sz="18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b="0" i="0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18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  <m:r>
                            <a:rPr lang="en-US" sz="18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°</m:t>
                          </m:r>
                        </m:e>
                      </m:func>
                    </m:oMath>
                  </m:oMathPara>
                </a14:m>
                <a:endParaRPr lang="en-US" sz="18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1800" b="0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18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( </m:t>
                    </m:r>
                    <m:r>
                      <m:rPr>
                        <m:nor/>
                      </m:rPr>
                      <a:rPr lang="en-US" sz="18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en-US" sz="18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– 45</m:t>
                    </m:r>
                    <m:r>
                      <a:rPr lang="en-US" sz="18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  <m:r>
                      <m:rPr>
                        <m:nor/>
                      </m:rPr>
                      <a:rPr lang="en-US" sz="18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)=</m:t>
                    </m:r>
                    <m:r>
                      <a:rPr lang="en-US" sz="18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0</m:t>
                    </m:r>
                    <m:r>
                      <a:rPr lang="en-US" sz="18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  <m:r>
                      <a:rPr lang="en-US" sz="1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1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𝑘</m:t>
                    </m:r>
                    <m:r>
                      <a:rPr lang="en-US" sz="1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∙360°</m:t>
                    </m:r>
                  </m:oMath>
                </a14:m>
                <a:r>
                  <a:rPr lang="en-ID" sz="1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atau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( </m:t>
                    </m:r>
                    <m:r>
                      <m:rPr>
                        <m:nor/>
                      </m:rPr>
                      <a:rPr lang="en-US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en-US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– 45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  <m:r>
                      <m:rPr>
                        <m:nor/>
                      </m:rPr>
                      <a:rPr lang="en-US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)=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0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𝑘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∙360°</m:t>
                    </m:r>
                  </m:oMath>
                </a14:m>
                <a:endParaRPr lang="en-ID" sz="18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=45°+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∙360°</m:t>
                      </m:r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r>
                  <a:rPr lang="en-ID" dirty="0"/>
                  <a:t>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=45° </m:t>
                    </m:r>
                  </m:oMath>
                </a14:m>
                <a:r>
                  <a:rPr lang="en-ID" dirty="0"/>
                  <a:t>					</a:t>
                </a:r>
              </a:p>
              <a:p>
                <a:r>
                  <a:rPr lang="en-ID" dirty="0"/>
                  <a:t>    	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=405°</m:t>
                    </m:r>
                  </m:oMath>
                </a14:m>
                <a:r>
                  <a:rPr lang="en-ID" dirty="0"/>
                  <a:t>			 	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0969BDF-07AC-4E45-AF7B-924D90B437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2147445"/>
                <a:ext cx="5985164" cy="147732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B1D3539-D2EE-41C1-A192-E9772320886A}"/>
                  </a:ext>
                </a:extLst>
              </p:cNvPr>
              <p:cNvSpPr txBox="1"/>
              <p:nvPr/>
            </p:nvSpPr>
            <p:spPr>
              <a:xfrm>
                <a:off x="5181603" y="3006431"/>
                <a:ext cx="97154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k = 0 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1600" dirty="0"/>
                  <a:t> </a:t>
                </a:r>
              </a:p>
              <a:p>
                <a:r>
                  <a:rPr lang="en-US" sz="1600" dirty="0"/>
                  <a:t>k = 1</a:t>
                </a:r>
                <a14:m>
                  <m:oMath xmlns:m="http://schemas.openxmlformats.org/officeDocument/2006/math">
                    <m:r>
                      <a:rPr lang="en-US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endParaRPr lang="en-US" sz="16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B1D3539-D2EE-41C1-A192-E977232088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3" y="3006431"/>
                <a:ext cx="971547" cy="584775"/>
              </a:xfrm>
              <a:prstGeom prst="rect">
                <a:avLst/>
              </a:prstGeom>
              <a:blipFill>
                <a:blip r:embed="rId9"/>
                <a:stretch>
                  <a:fillRect l="-3145" t="-3125" b="-1250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>
            <a:extLst>
              <a:ext uri="{FF2B5EF4-FFF2-40B4-BE49-F238E27FC236}">
                <a16:creationId xmlns:a16="http://schemas.microsoft.com/office/drawing/2014/main" id="{9CE3DECC-4920-4539-ACB6-EE61F474FFEB}"/>
              </a:ext>
            </a:extLst>
          </p:cNvPr>
          <p:cNvSpPr/>
          <p:nvPr/>
        </p:nvSpPr>
        <p:spPr>
          <a:xfrm>
            <a:off x="1524000" y="6190093"/>
            <a:ext cx="9144000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 Jadi, </a:t>
            </a:r>
            <a:r>
              <a:rPr lang="en-US" sz="2000" b="1" dirty="0" err="1"/>
              <a:t>penyelesaian</a:t>
            </a:r>
            <a:r>
              <a:rPr lang="en-US" sz="2000" b="1" dirty="0"/>
              <a:t> </a:t>
            </a:r>
            <a:r>
              <a:rPr lang="en-US" sz="2000" b="1" dirty="0" err="1"/>
              <a:t>persamaan</a:t>
            </a:r>
            <a:r>
              <a:rPr lang="en-US" sz="2000" b="1" dirty="0"/>
              <a:t> </a:t>
            </a:r>
            <a:r>
              <a:rPr lang="en-US" sz="2000" b="1" dirty="0" err="1"/>
              <a:t>trigonometri</a:t>
            </a:r>
            <a:r>
              <a:rPr lang="en-US" sz="2000" b="1" dirty="0"/>
              <a:t> </a:t>
            </a:r>
            <a:r>
              <a:rPr lang="en-US" sz="2000" b="1" dirty="0" err="1"/>
              <a:t>tersebut</a:t>
            </a:r>
            <a:r>
              <a:rPr lang="en-US" sz="2000" b="1" dirty="0"/>
              <a:t> </a:t>
            </a:r>
            <a:r>
              <a:rPr lang="en-US" sz="2000" b="1" dirty="0" err="1"/>
              <a:t>adalah</a:t>
            </a:r>
            <a:r>
              <a:rPr lang="en-US" sz="2000" b="1" dirty="0"/>
              <a:t> 45°.    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BFDED69-569B-48E7-B519-157534F7F4C0}"/>
              </a:ext>
            </a:extLst>
          </p:cNvPr>
          <p:cNvSpPr/>
          <p:nvPr/>
        </p:nvSpPr>
        <p:spPr>
          <a:xfrm>
            <a:off x="4516581" y="4283025"/>
            <a:ext cx="2576948" cy="3066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dirty="0"/>
              <a:t>a sin x + b cos x </a:t>
            </a:r>
            <a:r>
              <a:rPr lang="en-US" sz="1400" dirty="0"/>
              <a:t>= </a:t>
            </a:r>
            <a:r>
              <a:rPr lang="en-US" sz="1400" i="1" dirty="0"/>
              <a:t>k cos ( x –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 )</a:t>
            </a:r>
            <a:endParaRPr lang="en-ID" sz="1400" i="1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D22A93B-BF3C-490E-B498-E144A0E4FDAC}"/>
              </a:ext>
            </a:extLst>
          </p:cNvPr>
          <p:cNvCxnSpPr>
            <a:cxnSpLocks/>
          </p:cNvCxnSpPr>
          <p:nvPr/>
        </p:nvCxnSpPr>
        <p:spPr>
          <a:xfrm flipV="1">
            <a:off x="4087079" y="4433464"/>
            <a:ext cx="360219" cy="2872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5D4B8CA2-C919-4C53-91BA-782328C90C1D}"/>
              </a:ext>
            </a:extLst>
          </p:cNvPr>
          <p:cNvSpPr txBox="1"/>
          <p:nvPr/>
        </p:nvSpPr>
        <p:spPr>
          <a:xfrm>
            <a:off x="6885714" y="323527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dirty="0">
                <a:solidFill>
                  <a:srgbClr val="FF0000"/>
                </a:solidFill>
              </a:rPr>
              <a:t>(TM)</a:t>
            </a:r>
            <a:endParaRPr lang="en-ID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24CBFA7-F06D-440B-BBA3-37962CF4EF1C}"/>
                  </a:ext>
                </a:extLst>
              </p:cNvPr>
              <p:cNvSpPr txBox="1"/>
              <p:nvPr/>
            </p:nvSpPr>
            <p:spPr>
              <a:xfrm>
                <a:off x="471046" y="4200088"/>
                <a:ext cx="3463634" cy="1656736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sin</m:t>
                      </m:r>
                      <m:r>
                        <m:rPr>
                          <m:nor/>
                        </m:rPr>
                        <a:rPr lang="en-US" sz="24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sz="24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+ </m:t>
                      </m:r>
                      <m:r>
                        <m:rPr>
                          <m:nor/>
                        </m:rPr>
                        <a:rPr lang="en-US" sz="24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cos</m:t>
                      </m:r>
                      <m:r>
                        <m:rPr>
                          <m:nor/>
                        </m:rPr>
                        <a:rPr lang="en-US" sz="24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sz="24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en-US" sz="2400" i="1" dirty="0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US" sz="2400" i="1" dirty="0">
                  <a:latin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rad>
                      <m:r>
                        <m:rPr>
                          <m:nor/>
                        </m:rP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cos</m:t>
                      </m:r>
                      <m:r>
                        <m:rPr>
                          <m:nor/>
                        </m:rP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( </m:t>
                      </m:r>
                      <m:r>
                        <m:rPr>
                          <m:nor/>
                        </m:rP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– 45</m:t>
                      </m:r>
                      <m:r>
                        <a:rPr lang="en-US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°</m:t>
                      </m:r>
                      <m:r>
                        <m:rPr>
                          <m:nor/>
                        </m:rP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)</m:t>
                      </m:r>
                      <m:r>
                        <m:rPr>
                          <m:nor/>
                        </m:rPr>
                        <a:rPr lang="en-US" sz="2400" b="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US" sz="2400" b="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 </m:t>
                      </m:r>
                      <m:r>
                        <m:rPr>
                          <m:nor/>
                        </m:rP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cos</m:t>
                      </m:r>
                      <m:r>
                        <m:rPr>
                          <m:nor/>
                        </m:rP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( </m:t>
                      </m:r>
                      <m:r>
                        <m:rPr>
                          <m:nor/>
                        </m:rP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– 45</m:t>
                      </m:r>
                      <m:r>
                        <a:rPr lang="en-US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°</m:t>
                      </m:r>
                      <m:r>
                        <m:rPr>
                          <m:nor/>
                        </m:rP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)=</m:t>
                      </m:r>
                      <m:r>
                        <a:rPr lang="en-US" sz="2400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</m:t>
                      </m:r>
                    </m:oMath>
                  </m:oMathPara>
                </a14:m>
                <a:endParaRPr lang="en-US" sz="24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 </m:t>
                      </m:r>
                      <m:r>
                        <m:rPr>
                          <m:nor/>
                        </m:rP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cos</m:t>
                      </m:r>
                      <m:r>
                        <m:rPr>
                          <m:nor/>
                        </m:rP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( </m:t>
                      </m:r>
                      <m:r>
                        <m:rPr>
                          <m:nor/>
                        </m:rP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– 45</m:t>
                      </m:r>
                      <m:r>
                        <a:rPr lang="en-US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°</m:t>
                      </m:r>
                      <m:r>
                        <m:rPr>
                          <m:nor/>
                        </m:rP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)=</m:t>
                      </m:r>
                      <m:func>
                        <m:funcPr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°</m:t>
                          </m:r>
                        </m:e>
                      </m:func>
                    </m:oMath>
                  </m:oMathPara>
                </a14:m>
                <a:endParaRPr lang="en-ID" sz="24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24CBFA7-F06D-440B-BBA3-37962CF4EF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046" y="4200088"/>
                <a:ext cx="3463634" cy="1656736"/>
              </a:xfrm>
              <a:prstGeom prst="rect">
                <a:avLst/>
              </a:prstGeom>
              <a:blipFill>
                <a:blip r:embed="rId10"/>
                <a:stretch>
                  <a:fillRect b="-328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  <p:bldP spid="19" grpId="0" animBg="1"/>
      <p:bldP spid="10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Multidocument 2"/>
          <p:cNvSpPr/>
          <p:nvPr/>
        </p:nvSpPr>
        <p:spPr>
          <a:xfrm>
            <a:off x="7620000" y="228600"/>
            <a:ext cx="2667000" cy="685800"/>
          </a:xfrm>
          <a:prstGeom prst="flowChartMultidocumen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/>
              <a:t>Contoh</a:t>
            </a:r>
            <a:r>
              <a:rPr lang="en-US" sz="2800" b="1" dirty="0"/>
              <a:t> 2: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ounded Rectangle 3"/>
              <p:cNvSpPr/>
              <p:nvPr/>
            </p:nvSpPr>
            <p:spPr>
              <a:xfrm>
                <a:off x="720437" y="990600"/>
                <a:ext cx="10058395" cy="1018309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2400" b="1" dirty="0"/>
                  <a:t>Tentukan </a:t>
                </a:r>
                <a:r>
                  <a:rPr lang="en-US" sz="2400" b="1" dirty="0" err="1"/>
                  <a:t>penyelesaian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persamaan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trigonometri</a:t>
                </a:r>
                <a:r>
                  <a:rPr lang="en-US" sz="2400" b="1" dirty="0"/>
                  <a:t>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𝒄𝒐𝒔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rad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𝒔𝒊𝒏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2400" b="1" dirty="0"/>
                  <a:t> untuk 0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2400" b="1" dirty="0"/>
                  <a:t> x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 </m:t>
                    </m:r>
                  </m:oMath>
                </a14:m>
                <a:r>
                  <a:rPr lang="en-US" sz="2400" b="1" dirty="0"/>
                  <a:t>360°.</a:t>
                </a:r>
              </a:p>
            </p:txBody>
          </p:sp>
        </mc:Choice>
        <mc:Fallback>
          <p:sp>
            <p:nvSpPr>
              <p:cNvPr id="4" name="Rounded 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437" y="990600"/>
                <a:ext cx="10058395" cy="1018309"/>
              </a:xfrm>
              <a:prstGeom prst="roundRect">
                <a:avLst/>
              </a:prstGeom>
              <a:blipFill>
                <a:blip r:embed="rId4"/>
                <a:stretch>
                  <a:fillRect l="-363" b="-532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471046" y="2119745"/>
                <a:ext cx="5624954" cy="246516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Jawab:</a:t>
                </a:r>
              </a:p>
              <a:p>
                <a:r>
                  <a:rPr lang="en-US" dirty="0" err="1"/>
                  <a:t>Diketahui</a:t>
                </a:r>
                <a:r>
                  <a:rPr lang="en-US" dirty="0"/>
                  <a:t>  : 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dan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</a:t>
                </a:r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ID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ID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ID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ID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ID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ID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ID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ID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ID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ID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i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ID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ID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ID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ID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ID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ID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ID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ID" i="1" dirty="0"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                                         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=300° 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𝑘𝑢𝑎𝑑𝑟𝑎𝑛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𝐼𝑉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n-ID" i="1" dirty="0"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046" y="2119745"/>
                <a:ext cx="5624954" cy="2465162"/>
              </a:xfrm>
              <a:prstGeom prst="rect">
                <a:avLst/>
              </a:prstGeom>
              <a:blipFill>
                <a:blip r:embed="rId5"/>
                <a:stretch>
                  <a:fillRect l="-1625" t="-1980" b="-148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6" imgW="114120" imgH="215640" progId="Equation.3">
                  <p:embed/>
                </p:oleObj>
              </mc:Choice>
              <mc:Fallback>
                <p:oleObj name="Equation" r:id="rId6" imgW="114120" imgH="21564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0969BDF-07AC-4E45-AF7B-924D90B437DC}"/>
                  </a:ext>
                </a:extLst>
              </p:cNvPr>
              <p:cNvSpPr txBox="1"/>
              <p:nvPr/>
            </p:nvSpPr>
            <p:spPr>
              <a:xfrm>
                <a:off x="5181600" y="2147445"/>
                <a:ext cx="6816436" cy="1754326"/>
              </a:xfrm>
              <a:prstGeom prst="rect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cos</m:t>
                      </m:r>
                      <m:r>
                        <m:rPr>
                          <m:nor/>
                        </m:rPr>
                        <a:rPr lang="en-US" sz="1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( </m:t>
                      </m:r>
                      <m:r>
                        <m:rPr>
                          <m:nor/>
                        </m:rPr>
                        <a:rPr lang="en-US" sz="1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sz="1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– </m:t>
                      </m:r>
                      <m:r>
                        <a:rPr lang="en-US" sz="1800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300</m:t>
                      </m:r>
                      <m:r>
                        <a:rPr lang="en-US" sz="18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°</m:t>
                      </m:r>
                      <m:r>
                        <m:rPr>
                          <m:nor/>
                        </m:rPr>
                        <a:rPr lang="en-US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)=</m:t>
                      </m:r>
                      <m:func>
                        <m:funcPr>
                          <m:ctrlPr>
                            <a:rPr lang="en-US" sz="18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b="0" i="0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18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6</m:t>
                          </m:r>
                          <m:r>
                            <a:rPr lang="en-US" sz="18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  <m:r>
                            <a:rPr lang="en-US" sz="18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°</m:t>
                          </m:r>
                        </m:e>
                      </m:func>
                    </m:oMath>
                  </m:oMathPara>
                </a14:m>
                <a:endParaRPr lang="en-US" sz="18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1800" b="0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18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( </m:t>
                    </m:r>
                    <m:r>
                      <m:rPr>
                        <m:nor/>
                      </m:rPr>
                      <a:rPr lang="en-US" sz="18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en-US" sz="18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– </m:t>
                    </m:r>
                    <m:r>
                      <a:rPr lang="en-US" sz="18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300</m:t>
                    </m:r>
                    <m:r>
                      <a:rPr lang="en-US" sz="18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  <m:r>
                      <m:rPr>
                        <m:nor/>
                      </m:rPr>
                      <a:rPr lang="en-US" sz="18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)=</m:t>
                    </m:r>
                    <m:r>
                      <a:rPr lang="en-US" sz="18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6</m:t>
                    </m:r>
                    <m:r>
                      <a:rPr lang="en-US" sz="18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  <m:r>
                      <a:rPr lang="en-US" sz="18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  <m:r>
                      <a:rPr lang="en-US" sz="1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1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𝑘</m:t>
                    </m:r>
                    <m:r>
                      <a:rPr lang="en-US" sz="1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∙360°</m:t>
                    </m:r>
                  </m:oMath>
                </a14:m>
                <a:r>
                  <a:rPr lang="en-ID" sz="1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atau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( </m:t>
                    </m:r>
                    <m:r>
                      <m:rPr>
                        <m:nor/>
                      </m:rPr>
                      <a:rPr lang="en-US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en-US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–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300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  <m:r>
                      <m:rPr>
                        <m:nor/>
                      </m:rPr>
                      <a:rPr lang="en-US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)=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−6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𝑘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∙360°</m:t>
                    </m:r>
                  </m:oMath>
                </a14:m>
                <a:endParaRPr lang="en-ID" sz="18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          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=360°+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∙360°</m:t>
                    </m:r>
                  </m:oMath>
                </a14:m>
                <a:r>
                  <a:rPr lang="en-US" b="0" dirty="0">
                    <a:ea typeface="Cambria Math" panose="02040503050406030204" pitchFamily="18" charset="0"/>
                  </a:rPr>
                  <a:t>                       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=240°+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∙360°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r>
                  <a:rPr lang="en-ID" dirty="0"/>
                  <a:t>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=360°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D" dirty="0"/>
                  <a:t>						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=240°</m:t>
                    </m:r>
                  </m:oMath>
                </a14:m>
                <a:r>
                  <a:rPr lang="en-ID" dirty="0"/>
                  <a:t>			</a:t>
                </a:r>
              </a:p>
              <a:p>
                <a:r>
                  <a:rPr lang="en-ID" dirty="0"/>
                  <a:t>    	     								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=600°</m:t>
                    </m:r>
                  </m:oMath>
                </a14:m>
                <a:r>
                  <a:rPr lang="en-ID" dirty="0"/>
                  <a:t>			 	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0969BDF-07AC-4E45-AF7B-924D90B437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2147445"/>
                <a:ext cx="6816436" cy="175432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B1D3539-D2EE-41C1-A192-E9772320886A}"/>
                  </a:ext>
                </a:extLst>
              </p:cNvPr>
              <p:cNvSpPr txBox="1"/>
              <p:nvPr/>
            </p:nvSpPr>
            <p:spPr>
              <a:xfrm>
                <a:off x="5181603" y="3006431"/>
                <a:ext cx="188421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k = 0 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1600" dirty="0"/>
                  <a:t> </a:t>
                </a: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B1D3539-D2EE-41C1-A192-E977232088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3" y="3006431"/>
                <a:ext cx="1884215" cy="338554"/>
              </a:xfrm>
              <a:prstGeom prst="rect">
                <a:avLst/>
              </a:prstGeom>
              <a:blipFill>
                <a:blip r:embed="rId9"/>
                <a:stretch>
                  <a:fillRect l="-1618" t="-5357" b="-21429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9CE3DECC-4920-4539-ACB6-EE61F474FFEB}"/>
                  </a:ext>
                </a:extLst>
              </p:cNvPr>
              <p:cNvSpPr/>
              <p:nvPr/>
            </p:nvSpPr>
            <p:spPr>
              <a:xfrm>
                <a:off x="1524000" y="6190093"/>
                <a:ext cx="9144000" cy="584775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/>
                  <a:t> Jadi, </a:t>
                </a:r>
                <a:r>
                  <a:rPr lang="en-US" sz="2000" b="1" dirty="0" err="1"/>
                  <a:t>penyelesaian</a:t>
                </a:r>
                <a:r>
                  <a:rPr lang="en-US" sz="2000" b="1" dirty="0"/>
                  <a:t> </a:t>
                </a:r>
                <a:r>
                  <a:rPr lang="en-US" sz="2000" b="1" dirty="0" err="1"/>
                  <a:t>persamaan</a:t>
                </a:r>
                <a:r>
                  <a:rPr lang="en-US" sz="2000" b="1" dirty="0"/>
                  <a:t> </a:t>
                </a:r>
                <a:r>
                  <a:rPr lang="en-US" sz="2000" b="1" dirty="0" err="1"/>
                  <a:t>trigonometri</a:t>
                </a:r>
                <a:r>
                  <a:rPr lang="en-US" sz="2000" b="1" dirty="0"/>
                  <a:t> </a:t>
                </a:r>
                <a:r>
                  <a:rPr lang="en-US" sz="2000" b="1" dirty="0" err="1"/>
                  <a:t>tersebut</a:t>
                </a:r>
                <a:r>
                  <a:rPr lang="en-US" sz="2000" b="1" dirty="0"/>
                  <a:t> </a:t>
                </a:r>
                <a:r>
                  <a:rPr lang="en-US" sz="2000" b="1" dirty="0" err="1"/>
                  <a:t>adalah</a:t>
                </a:r>
                <a:r>
                  <a:rPr lang="en-US" sz="2000" b="1" dirty="0"/>
                  <a:t> 240° dan 360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sz="2000" b="1" dirty="0"/>
                  <a:t>.    </a:t>
                </a:r>
              </a:p>
            </p:txBody>
          </p:sp>
        </mc:Choice>
        <mc:Fallback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9CE3DECC-4920-4539-ACB6-EE61F474FF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6190093"/>
                <a:ext cx="9144000" cy="584775"/>
              </a:xfrm>
              <a:prstGeom prst="rect">
                <a:avLst/>
              </a:prstGeom>
              <a:blipFill>
                <a:blip r:embed="rId10"/>
                <a:stretch>
                  <a:fillRect r="-2397" b="-2041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BFDED69-569B-48E7-B519-157534F7F4C0}"/>
              </a:ext>
            </a:extLst>
          </p:cNvPr>
          <p:cNvSpPr/>
          <p:nvPr/>
        </p:nvSpPr>
        <p:spPr>
          <a:xfrm>
            <a:off x="3893123" y="4801634"/>
            <a:ext cx="2576948" cy="3066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dirty="0"/>
              <a:t>a sin x + b cos x </a:t>
            </a:r>
            <a:r>
              <a:rPr lang="en-US" sz="1400" dirty="0"/>
              <a:t>= </a:t>
            </a:r>
            <a:r>
              <a:rPr lang="en-US" sz="1400" i="1" dirty="0"/>
              <a:t>k cos ( x –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 )</a:t>
            </a:r>
            <a:endParaRPr lang="en-ID" sz="1400" i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D4B8CA2-C919-4C53-91BA-782328C90C1D}"/>
              </a:ext>
            </a:extLst>
          </p:cNvPr>
          <p:cNvSpPr txBox="1"/>
          <p:nvPr/>
        </p:nvSpPr>
        <p:spPr>
          <a:xfrm>
            <a:off x="10668000" y="322187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dirty="0">
                <a:solidFill>
                  <a:srgbClr val="FF0000"/>
                </a:solidFill>
              </a:rPr>
              <a:t>(TM)</a:t>
            </a:r>
            <a:endParaRPr lang="en-ID" dirty="0"/>
          </a:p>
        </p:txBody>
      </p:sp>
      <p:sp>
        <p:nvSpPr>
          <p:cNvPr id="17" name="Arrow: Notched Right 16">
            <a:extLst>
              <a:ext uri="{FF2B5EF4-FFF2-40B4-BE49-F238E27FC236}">
                <a16:creationId xmlns:a16="http://schemas.microsoft.com/office/drawing/2014/main" id="{A9C3E6A1-B065-4E06-B83C-9FE51F497212}"/>
              </a:ext>
            </a:extLst>
          </p:cNvPr>
          <p:cNvSpPr/>
          <p:nvPr/>
        </p:nvSpPr>
        <p:spPr>
          <a:xfrm>
            <a:off x="2175163" y="4339773"/>
            <a:ext cx="444203" cy="125592"/>
          </a:xfrm>
          <a:prstGeom prst="notched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333F3BC-D92B-4F9A-AC5A-3953C87A731D}"/>
              </a:ext>
            </a:extLst>
          </p:cNvPr>
          <p:cNvCxnSpPr>
            <a:cxnSpLocks/>
          </p:cNvCxnSpPr>
          <p:nvPr/>
        </p:nvCxnSpPr>
        <p:spPr>
          <a:xfrm flipV="1">
            <a:off x="3297379" y="4966332"/>
            <a:ext cx="457199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332D559-AC91-4E51-BA07-8E8DF2406F6C}"/>
                  </a:ext>
                </a:extLst>
              </p:cNvPr>
              <p:cNvSpPr txBox="1"/>
              <p:nvPr/>
            </p:nvSpPr>
            <p:spPr>
              <a:xfrm>
                <a:off x="554176" y="4759924"/>
                <a:ext cx="2576948" cy="1255152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b="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b="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cos</m:t>
                      </m:r>
                      <m:r>
                        <m:rPr>
                          <m:nor/>
                        </m:rPr>
                        <a:rPr 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( </m:t>
                      </m:r>
                      <m:r>
                        <m:rPr>
                          <m:nor/>
                        </m:rPr>
                        <a:rPr 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– 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300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°</m:t>
                      </m:r>
                      <m:r>
                        <m:rPr>
                          <m:nor/>
                        </m:rPr>
                        <a:rPr 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)</m:t>
                      </m:r>
                      <m:r>
                        <m:rPr>
                          <m:nor/>
                        </m:rPr>
                        <a:rPr lang="en-US" b="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</m:t>
                      </m:r>
                    </m:oMath>
                  </m:oMathPara>
                </a14:m>
                <a:endParaRPr lang="en-US" sz="2400" b="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000" b="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0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cos</m:t>
                      </m:r>
                      <m:r>
                        <m:rPr>
                          <m:nor/>
                        </m:rPr>
                        <a:rPr lang="en-US" sz="20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( </m:t>
                      </m:r>
                      <m:r>
                        <m:rPr>
                          <m:nor/>
                        </m:rPr>
                        <a:rPr lang="en-US" sz="20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sz="20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– 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300</m:t>
                      </m:r>
                      <m:r>
                        <a:rPr lang="en-US" sz="20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°</m:t>
                      </m:r>
                      <m:r>
                        <m:rPr>
                          <m:nor/>
                        </m:rPr>
                        <a:rPr lang="en-US" sz="20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)=</m:t>
                      </m:r>
                      <m:f>
                        <m:fPr>
                          <m:ctrlPr>
                            <a:rPr lang="en-US" sz="200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0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332D559-AC91-4E51-BA07-8E8DF2406F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176" y="4759924"/>
                <a:ext cx="2576948" cy="125515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3C89DED-8907-41C0-AA1E-1B6A90F34980}"/>
                  </a:ext>
                </a:extLst>
              </p:cNvPr>
              <p:cNvSpPr txBox="1"/>
              <p:nvPr/>
            </p:nvSpPr>
            <p:spPr>
              <a:xfrm>
                <a:off x="8354296" y="3249584"/>
                <a:ext cx="162098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 k = 1</a:t>
                </a:r>
                <a14:m>
                  <m:oMath xmlns:m="http://schemas.openxmlformats.org/officeDocument/2006/math">
                    <m:r>
                      <a:rPr lang="en-US" sz="1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endParaRPr lang="en-ID" dirty="0"/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3C89DED-8907-41C0-AA1E-1B6A90F349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4296" y="3249584"/>
                <a:ext cx="1620982" cy="369332"/>
              </a:xfrm>
              <a:prstGeom prst="rect">
                <a:avLst/>
              </a:prstGeom>
              <a:blipFill>
                <a:blip r:embed="rId12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507474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  <p:bldP spid="19" grpId="0" animBg="1"/>
      <p:bldP spid="10" grpId="0" animBg="1"/>
      <p:bldP spid="14" grpId="0"/>
      <p:bldP spid="17" grpId="0" animBg="1"/>
      <p:bldP spid="23" grpId="0" animBg="1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121</TotalTime>
  <Words>570</Words>
  <Application>Microsoft Office PowerPoint</Application>
  <PresentationFormat>Widescreen</PresentationFormat>
  <Paragraphs>59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Cambria Math</vt:lpstr>
      <vt:lpstr>Gill Sans MT</vt:lpstr>
      <vt:lpstr>Times New Roman</vt:lpstr>
      <vt:lpstr>Gallery</vt:lpstr>
      <vt:lpstr>Equation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ACER</cp:lastModifiedBy>
  <cp:revision>14</cp:revision>
  <dcterms:created xsi:type="dcterms:W3CDTF">2020-07-08T13:05:29Z</dcterms:created>
  <dcterms:modified xsi:type="dcterms:W3CDTF">2020-07-28T05:30:18Z</dcterms:modified>
</cp:coreProperties>
</file>