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3E01E-E6DB-479C-8EAE-8DEA49FFDAFC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44C13-22CD-40D0-9CBA-0D899594BB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244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419AC-5EE9-408F-AB6A-860EC34A95C1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231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94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0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93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58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43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19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91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66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517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46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36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D604-1AD5-4878-8B34-AF2465F23804}" type="datetimeFigureOut">
              <a:rPr lang="en-ID" smtClean="0"/>
              <a:t>08/07/2020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14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48894" y="995616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TRIGONOMETRI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479969" y="2438400"/>
            <a:ext cx="8478982" cy="685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2. </a:t>
            </a:r>
            <a:r>
              <a:rPr lang="en-US" sz="2800" b="1" dirty="0" err="1"/>
              <a:t>Penyelesaian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 </a:t>
            </a:r>
            <a:r>
              <a:rPr lang="en-US" sz="2800" b="1" dirty="0" err="1"/>
              <a:t>Persamaan</a:t>
            </a:r>
            <a:r>
              <a:rPr lang="en-US" sz="2800" b="1" dirty="0"/>
              <a:t> </a:t>
            </a:r>
            <a:r>
              <a:rPr lang="en-US" sz="2800" b="1" dirty="0" err="1"/>
              <a:t>Trigonometri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3591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424511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Siti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Syarah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Maulydia,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M.Pd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ED6413-3800-4E9D-9AF2-30D83596BAE7}"/>
              </a:ext>
            </a:extLst>
          </p:cNvPr>
          <p:cNvSpPr txBox="1"/>
          <p:nvPr/>
        </p:nvSpPr>
        <p:spPr>
          <a:xfrm>
            <a:off x="8271164" y="3124200"/>
            <a:ext cx="2687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 Black" panose="020B0A04020102020204" pitchFamily="34" charset="0"/>
              </a:rPr>
              <a:t>Lanjutan</a:t>
            </a:r>
            <a:r>
              <a:rPr lang="en-US" sz="2000" dirty="0">
                <a:latin typeface="Arial Black" panose="020B0A04020102020204" pitchFamily="34" charset="0"/>
              </a:rPr>
              <a:t> ……</a:t>
            </a:r>
            <a:endParaRPr lang="en-ID" sz="20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33600" y="485185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persamaan</a:t>
            </a:r>
            <a:r>
              <a:rPr lang="en-US" sz="2400" b="1" dirty="0"/>
              <a:t> </a:t>
            </a:r>
            <a:r>
              <a:rPr lang="en-US" sz="2400" b="1" dirty="0" err="1"/>
              <a:t>kosinus</a:t>
            </a:r>
            <a:r>
              <a:rPr lang="en-US" sz="2400" b="1" dirty="0"/>
              <a:t> </a:t>
            </a:r>
            <a:r>
              <a:rPr lang="en-US" sz="2400" b="1" dirty="0" err="1"/>
              <a:t>periodik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kuadran</a:t>
            </a:r>
            <a:r>
              <a:rPr lang="en-US" sz="2400" b="1" dirty="0"/>
              <a:t> I </a:t>
            </a:r>
            <a:r>
              <a:rPr lang="en-US" sz="2400" b="1" dirty="0" err="1"/>
              <a:t>dan</a:t>
            </a:r>
            <a:r>
              <a:rPr lang="en-US" sz="2400" b="1" dirty="0"/>
              <a:t> IV </a:t>
            </a:r>
            <a:r>
              <a:rPr lang="en-US" sz="2400" b="1" dirty="0" err="1"/>
              <a:t>sehingga</a:t>
            </a:r>
            <a:r>
              <a:rPr lang="en-US" sz="2400" b="1" dirty="0"/>
              <a:t> </a:t>
            </a:r>
            <a:r>
              <a:rPr lang="en-US" sz="2400" b="1" dirty="0" err="1"/>
              <a:t>rumus</a:t>
            </a:r>
            <a:r>
              <a:rPr lang="en-US" sz="2400" b="1" dirty="0"/>
              <a:t> </a:t>
            </a:r>
            <a:r>
              <a:rPr lang="en-US" sz="2400" b="1" dirty="0" err="1"/>
              <a:t>umum</a:t>
            </a:r>
            <a:r>
              <a:rPr lang="en-US" sz="2400" b="1" dirty="0"/>
              <a:t> </a:t>
            </a:r>
            <a:r>
              <a:rPr lang="en-US" sz="2400" b="1" dirty="0" err="1"/>
              <a:t>penyelesaian</a:t>
            </a:r>
            <a:r>
              <a:rPr lang="en-US" sz="2400" b="1" dirty="0"/>
              <a:t> </a:t>
            </a:r>
            <a:r>
              <a:rPr lang="en-US" sz="2400" b="1" dirty="0" err="1"/>
              <a:t>persamaannya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40865" y="2362200"/>
            <a:ext cx="6864927" cy="2971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u="sng" dirty="0" err="1"/>
              <a:t>Rumus</a:t>
            </a:r>
            <a:r>
              <a:rPr lang="en-US" sz="3200" b="1" u="sng" dirty="0"/>
              <a:t> 1.2</a:t>
            </a:r>
          </a:p>
          <a:p>
            <a:pPr algn="ctr"/>
            <a:endParaRPr lang="en-US" sz="2000" b="1" u="sng" dirty="0"/>
          </a:p>
          <a:p>
            <a:r>
              <a:rPr lang="en-US" sz="2400" b="1" dirty="0" err="1"/>
              <a:t>cos</a:t>
            </a:r>
            <a:r>
              <a:rPr lang="en-US" sz="2400" b="1" dirty="0"/>
              <a:t> x = </a:t>
            </a:r>
            <a:r>
              <a:rPr lang="en-US" sz="2400" b="1" dirty="0" err="1"/>
              <a:t>cos</a:t>
            </a:r>
            <a:r>
              <a:rPr lang="en-US" sz="2400" b="1" dirty="0"/>
              <a:t> </a:t>
            </a:r>
            <a:r>
              <a:rPr lang="el-GR" sz="2400" b="1" dirty="0"/>
              <a:t>α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      x = </a:t>
            </a:r>
            <a:r>
              <a:rPr lang="el-GR" sz="2400" b="1" dirty="0"/>
              <a:t>α</a:t>
            </a:r>
            <a:r>
              <a:rPr lang="en-US" sz="2400" b="1" dirty="0"/>
              <a:t> + k · 360° </a:t>
            </a:r>
            <a:r>
              <a:rPr lang="en-US" sz="2400" b="1" dirty="0" err="1"/>
              <a:t>atau</a:t>
            </a:r>
            <a:r>
              <a:rPr lang="en-US" sz="2400" b="1" dirty="0"/>
              <a:t> x = - </a:t>
            </a:r>
            <a:r>
              <a:rPr lang="el-GR" sz="2400" b="1" dirty="0"/>
              <a:t>α</a:t>
            </a:r>
            <a:r>
              <a:rPr lang="en-US" sz="2400" b="1" dirty="0"/>
              <a:t> + k · 360°</a:t>
            </a:r>
          </a:p>
          <a:p>
            <a:r>
              <a:rPr lang="en-US" sz="2400" b="1" dirty="0"/>
              <a:t> </a:t>
            </a:r>
          </a:p>
          <a:p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radiannya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      x = </a:t>
            </a:r>
            <a:r>
              <a:rPr lang="el-GR" sz="2400" b="1" dirty="0"/>
              <a:t>α</a:t>
            </a:r>
            <a:r>
              <a:rPr lang="en-US" sz="2400" b="1" dirty="0"/>
              <a:t> + k · 2</a:t>
            </a:r>
            <a:r>
              <a:rPr lang="el-GR" sz="2400" b="1" dirty="0"/>
              <a:t>π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x = - </a:t>
            </a:r>
            <a:r>
              <a:rPr lang="el-GR" sz="2400" b="1" dirty="0"/>
              <a:t>α</a:t>
            </a:r>
            <a:r>
              <a:rPr lang="en-US" sz="2400" b="1" dirty="0"/>
              <a:t> + k · 2</a:t>
            </a:r>
            <a:r>
              <a:rPr lang="el-GR" sz="2400" b="1" dirty="0"/>
              <a:t>π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7620000" y="228600"/>
            <a:ext cx="2667000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1: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43891" y="990600"/>
            <a:ext cx="9324109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/>
              <a:t>Tentukan</a:t>
            </a:r>
            <a:r>
              <a:rPr lang="en-US" sz="2400" b="1" dirty="0"/>
              <a:t> </a:t>
            </a:r>
            <a:r>
              <a:rPr lang="en-US" sz="2400" b="1" dirty="0" err="1"/>
              <a:t>penyelesaian</a:t>
            </a:r>
            <a:r>
              <a:rPr lang="en-US" sz="2400" b="1" dirty="0"/>
              <a:t> </a:t>
            </a:r>
            <a:r>
              <a:rPr lang="en-US" sz="2400" b="1" dirty="0" err="1"/>
              <a:t>persamaan</a:t>
            </a:r>
            <a:r>
              <a:rPr lang="en-US" sz="2400" b="1" dirty="0"/>
              <a:t> </a:t>
            </a:r>
            <a:r>
              <a:rPr lang="en-US" sz="2400" b="1" dirty="0" err="1"/>
              <a:t>trigonometri</a:t>
            </a:r>
            <a:r>
              <a:rPr lang="en-US" sz="2400" b="1" dirty="0"/>
              <a:t> </a:t>
            </a:r>
            <a:r>
              <a:rPr lang="en-US" sz="2400" b="1" dirty="0" err="1"/>
              <a:t>cos</a:t>
            </a:r>
            <a:r>
              <a:rPr lang="en-US" sz="2400" b="1" dirty="0"/>
              <a:t> 2x = </a:t>
            </a:r>
            <a:r>
              <a:rPr lang="en-US" sz="2400" b="1" dirty="0" err="1"/>
              <a:t>cos</a:t>
            </a:r>
            <a:r>
              <a:rPr lang="en-US" sz="2400" b="1" dirty="0"/>
              <a:t> x        </a:t>
            </a:r>
            <a:r>
              <a:rPr lang="en-US" sz="2400" b="1" dirty="0" err="1"/>
              <a:t>untuk</a:t>
            </a:r>
            <a:r>
              <a:rPr lang="en-US" sz="2400" b="1" dirty="0"/>
              <a:t> 0 ≤ x &lt; 360°.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0033" y="2348346"/>
            <a:ext cx="7342912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/>
              <a:t>Jawab</a:t>
            </a:r>
            <a:r>
              <a:rPr lang="en-US" sz="2400" b="1" u="sng" dirty="0"/>
              <a:t>:</a:t>
            </a:r>
          </a:p>
          <a:p>
            <a:endParaRPr lang="en-US" sz="900" b="1" dirty="0"/>
          </a:p>
          <a:p>
            <a:r>
              <a:rPr lang="en-US" sz="2400" b="1" dirty="0" err="1"/>
              <a:t>cos</a:t>
            </a:r>
            <a:r>
              <a:rPr lang="en-US" sz="2400" b="1" dirty="0"/>
              <a:t> 2x = </a:t>
            </a:r>
            <a:r>
              <a:rPr lang="en-US" sz="2400" b="1" dirty="0" err="1"/>
              <a:t>cos</a:t>
            </a:r>
            <a:r>
              <a:rPr lang="en-US" sz="2400" b="1" dirty="0"/>
              <a:t> x</a:t>
            </a:r>
          </a:p>
          <a:p>
            <a:r>
              <a:rPr lang="en-US" sz="2400" b="1" dirty="0"/>
              <a:t>       2x = x + k · 360°   </a:t>
            </a:r>
            <a:r>
              <a:rPr lang="en-US" sz="2400" b="1" dirty="0" err="1"/>
              <a:t>atau</a:t>
            </a:r>
            <a:r>
              <a:rPr lang="en-US" sz="2400" b="1" dirty="0"/>
              <a:t>   2x = -x + k · 360°</a:t>
            </a:r>
          </a:p>
          <a:p>
            <a:r>
              <a:rPr lang="en-US" sz="2400" b="1" dirty="0"/>
              <a:t>         x = k · 360°                   3x = k · 360°</a:t>
            </a:r>
          </a:p>
          <a:p>
            <a:r>
              <a:rPr lang="en-US" sz="2400" b="1" dirty="0"/>
              <a:t>                                                 x = k · 120°</a:t>
            </a:r>
          </a:p>
          <a:p>
            <a:r>
              <a:rPr lang="en-US" sz="2400" b="1" dirty="0"/>
              <a:t>         x =  0°                              x = 0°</a:t>
            </a:r>
          </a:p>
          <a:p>
            <a:r>
              <a:rPr lang="en-US" sz="2400" b="1" dirty="0"/>
              <a:t>         x = 360° </a:t>
            </a:r>
            <a:r>
              <a:rPr lang="en-US" sz="2400" b="1" dirty="0">
                <a:solidFill>
                  <a:srgbClr val="FF0000"/>
                </a:solidFill>
              </a:rPr>
              <a:t>(TM)</a:t>
            </a:r>
            <a:r>
              <a:rPr lang="en-US" sz="2400" b="1" dirty="0"/>
              <a:t>                 x = 120°</a:t>
            </a:r>
          </a:p>
          <a:p>
            <a:r>
              <a:rPr lang="en-US" sz="2400" b="1" dirty="0"/>
              <a:t>                                                 x = 240°</a:t>
            </a:r>
          </a:p>
          <a:p>
            <a:r>
              <a:rPr lang="en-US" sz="2400" b="1" dirty="0"/>
              <a:t>                                                 x = 360° </a:t>
            </a:r>
            <a:r>
              <a:rPr lang="en-US" sz="2400" b="1" dirty="0">
                <a:solidFill>
                  <a:srgbClr val="FF0000"/>
                </a:solidFill>
              </a:rPr>
              <a:t>(TM)</a:t>
            </a:r>
            <a:endParaRPr lang="en-US" sz="2400" b="1" dirty="0"/>
          </a:p>
          <a:p>
            <a:r>
              <a:rPr lang="en-US" sz="2400" b="1" dirty="0"/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24350" y="4326664"/>
            <a:ext cx="12030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 = 0</a:t>
            </a:r>
          </a:p>
          <a:p>
            <a:r>
              <a:rPr lang="en-US" sz="2400" b="1" dirty="0"/>
              <a:t>k = 1</a:t>
            </a:r>
          </a:p>
          <a:p>
            <a:r>
              <a:rPr lang="en-US" sz="2400" b="1" dirty="0"/>
              <a:t>k = 2</a:t>
            </a:r>
          </a:p>
          <a:p>
            <a:r>
              <a:rPr lang="en-US" sz="2400" b="1" dirty="0"/>
              <a:t>k = 3</a:t>
            </a:r>
          </a:p>
          <a:p>
            <a:endParaRPr lang="en-US" sz="24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724891" y="457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24349" y="6140016"/>
            <a:ext cx="10176159" cy="7179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/>
              <a:t>        </a:t>
            </a:r>
            <a:r>
              <a:rPr lang="en-US" sz="2000" b="1" dirty="0" err="1"/>
              <a:t>Jadi</a:t>
            </a:r>
            <a:r>
              <a:rPr lang="en-US" sz="2000" b="1" dirty="0"/>
              <a:t>, </a:t>
            </a:r>
            <a:r>
              <a:rPr lang="en-US" sz="2000" b="1" dirty="0" err="1"/>
              <a:t>penyelesaian</a:t>
            </a:r>
            <a:r>
              <a:rPr lang="en-US" sz="2000" b="1" dirty="0"/>
              <a:t> </a:t>
            </a:r>
            <a:r>
              <a:rPr lang="en-US" sz="2000" b="1" dirty="0" err="1"/>
              <a:t>persamaan</a:t>
            </a:r>
            <a:r>
              <a:rPr lang="en-US" sz="2000" b="1" dirty="0"/>
              <a:t> </a:t>
            </a:r>
            <a:r>
              <a:rPr lang="en-US" sz="2000" b="1" dirty="0" err="1"/>
              <a:t>trigonometri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0°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, 120</a:t>
            </a:r>
            <a:r>
              <a:rPr lang="en-US" sz="2000" b="1" dirty="0"/>
              <a:t>° </a:t>
            </a:r>
            <a:r>
              <a:rPr lang="en-US" sz="2000" b="1" dirty="0" err="1"/>
              <a:t>dan</a:t>
            </a:r>
            <a:r>
              <a:rPr lang="en-US" sz="2000" b="1" dirty="0"/>
              <a:t> 240°    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52600" y="49514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105395" y="53324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119255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34835" y="651448"/>
            <a:ext cx="9088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persamaan</a:t>
            </a:r>
            <a:r>
              <a:rPr lang="en-US" sz="2400" b="1" dirty="0"/>
              <a:t> </a:t>
            </a:r>
            <a:r>
              <a:rPr lang="en-US" sz="2400" b="1" dirty="0" err="1"/>
              <a:t>tangen</a:t>
            </a:r>
            <a:r>
              <a:rPr lang="en-US" sz="2400" b="1" dirty="0"/>
              <a:t> </a:t>
            </a:r>
            <a:r>
              <a:rPr lang="en-US" sz="2400" b="1" dirty="0" err="1"/>
              <a:t>periodik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kuadran</a:t>
            </a:r>
            <a:r>
              <a:rPr lang="en-US" sz="2400" b="1" dirty="0"/>
              <a:t> I </a:t>
            </a:r>
            <a:r>
              <a:rPr lang="en-US" sz="2400" b="1" dirty="0" err="1"/>
              <a:t>dan</a:t>
            </a:r>
            <a:r>
              <a:rPr lang="en-US" sz="2400" b="1" dirty="0"/>
              <a:t> III </a:t>
            </a:r>
            <a:r>
              <a:rPr lang="en-US" sz="2400" b="1" dirty="0" err="1"/>
              <a:t>sehingga</a:t>
            </a:r>
            <a:r>
              <a:rPr lang="en-US" sz="2400" b="1" dirty="0"/>
              <a:t> </a:t>
            </a:r>
            <a:r>
              <a:rPr lang="en-US" sz="2400" b="1" dirty="0" err="1"/>
              <a:t>rumus</a:t>
            </a:r>
            <a:r>
              <a:rPr lang="en-US" sz="2400" b="1" dirty="0"/>
              <a:t> </a:t>
            </a:r>
            <a:r>
              <a:rPr lang="en-US" sz="2400" b="1" dirty="0" err="1"/>
              <a:t>umum</a:t>
            </a:r>
            <a:r>
              <a:rPr lang="en-US" sz="2400" b="1" dirty="0"/>
              <a:t> </a:t>
            </a:r>
            <a:r>
              <a:rPr lang="en-US" sz="2400" b="1" dirty="0" err="1"/>
              <a:t>penyelesaian</a:t>
            </a:r>
            <a:r>
              <a:rPr lang="en-US" sz="2400" b="1" dirty="0"/>
              <a:t> </a:t>
            </a:r>
            <a:r>
              <a:rPr lang="en-US" sz="2400" b="1" dirty="0" err="1"/>
              <a:t>persamaannya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52600" y="2209800"/>
            <a:ext cx="5451764" cy="2971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u="sng" dirty="0" err="1"/>
              <a:t>Rumus</a:t>
            </a:r>
            <a:r>
              <a:rPr lang="en-US" sz="3200" b="1" u="sng" dirty="0"/>
              <a:t> 1.3</a:t>
            </a:r>
          </a:p>
          <a:p>
            <a:pPr algn="ctr"/>
            <a:endParaRPr lang="en-US" sz="2000" b="1" u="sng" dirty="0"/>
          </a:p>
          <a:p>
            <a:r>
              <a:rPr lang="en-US" sz="2400" b="1" dirty="0"/>
              <a:t>tan x = tan </a:t>
            </a:r>
            <a:r>
              <a:rPr lang="el-GR" sz="2400" b="1" dirty="0"/>
              <a:t>α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: x = </a:t>
            </a:r>
            <a:r>
              <a:rPr lang="el-GR" sz="2400" b="1" dirty="0"/>
              <a:t>α</a:t>
            </a:r>
            <a:r>
              <a:rPr lang="en-US" sz="2400" b="1" dirty="0"/>
              <a:t> + k · 180° </a:t>
            </a:r>
          </a:p>
          <a:p>
            <a:r>
              <a:rPr lang="en-US" sz="2400" b="1" dirty="0"/>
              <a:t> </a:t>
            </a:r>
          </a:p>
          <a:p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err="1"/>
              <a:t>radiannya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      x = </a:t>
            </a:r>
            <a:r>
              <a:rPr lang="el-GR" sz="2400" b="1" dirty="0"/>
              <a:t>α</a:t>
            </a:r>
            <a:r>
              <a:rPr lang="en-US" sz="2400" b="1" dirty="0"/>
              <a:t> + k · 2</a:t>
            </a:r>
            <a:r>
              <a:rPr lang="el-GR" sz="2400" b="1" dirty="0"/>
              <a:t>π</a:t>
            </a:r>
            <a:r>
              <a:rPr lang="en-US" sz="2400" b="1" dirty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7620000" y="228600"/>
            <a:ext cx="2667000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2: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02427" y="1123770"/>
            <a:ext cx="7758545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/>
              <a:t>Tentukan</a:t>
            </a:r>
            <a:r>
              <a:rPr lang="en-US" sz="2400" b="1" dirty="0"/>
              <a:t> </a:t>
            </a:r>
            <a:r>
              <a:rPr lang="en-US" sz="2400" b="1" dirty="0" err="1"/>
              <a:t>penyelesaian</a:t>
            </a:r>
            <a:r>
              <a:rPr lang="en-US" sz="2400" b="1" dirty="0"/>
              <a:t> </a:t>
            </a:r>
            <a:r>
              <a:rPr lang="en-US" sz="2400" b="1" dirty="0" err="1"/>
              <a:t>persamaan</a:t>
            </a:r>
            <a:r>
              <a:rPr lang="en-US" sz="2400" b="1" dirty="0"/>
              <a:t> </a:t>
            </a:r>
            <a:r>
              <a:rPr lang="en-US" sz="2400" b="1" dirty="0" err="1"/>
              <a:t>trigonometri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tan x = - tan 40°  </a:t>
            </a:r>
            <a:r>
              <a:rPr lang="en-US" sz="2400" b="1" dirty="0" err="1"/>
              <a:t>untuk</a:t>
            </a:r>
            <a:r>
              <a:rPr lang="en-US" sz="2400" b="1" dirty="0"/>
              <a:t> 0 &lt; x &lt; 360°.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2362201"/>
            <a:ext cx="63246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/>
              <a:t>Jawab</a:t>
            </a:r>
            <a:r>
              <a:rPr lang="en-US" sz="2400" b="1" u="sng" dirty="0"/>
              <a:t>:</a:t>
            </a:r>
          </a:p>
          <a:p>
            <a:endParaRPr lang="en-US" sz="900" b="1" dirty="0"/>
          </a:p>
          <a:p>
            <a:r>
              <a:rPr lang="en-US" sz="2400" b="1" dirty="0"/>
              <a:t>tan x = - tan 40°</a:t>
            </a:r>
          </a:p>
          <a:p>
            <a:r>
              <a:rPr lang="en-US" sz="2400" b="1" dirty="0"/>
              <a:t>tan x = tan (- 40°)</a:t>
            </a:r>
          </a:p>
          <a:p>
            <a:r>
              <a:rPr lang="en-US" sz="2400" b="1" dirty="0"/>
              <a:t>       x = - 40° + k · 180°             </a:t>
            </a:r>
          </a:p>
          <a:p>
            <a:r>
              <a:rPr lang="en-US" sz="2400" b="1" dirty="0"/>
              <a:t>       x = - 40°  </a:t>
            </a:r>
            <a:r>
              <a:rPr lang="en-US" sz="2400" b="1" dirty="0">
                <a:solidFill>
                  <a:srgbClr val="FF0000"/>
                </a:solidFill>
              </a:rPr>
              <a:t>(TM) </a:t>
            </a:r>
            <a:r>
              <a:rPr lang="en-US" sz="2400" b="1" dirty="0"/>
              <a:t>  </a:t>
            </a:r>
          </a:p>
          <a:p>
            <a:r>
              <a:rPr lang="en-US" sz="2400" b="1" dirty="0"/>
              <a:t>       x = 140°</a:t>
            </a:r>
          </a:p>
          <a:p>
            <a:r>
              <a:rPr lang="en-US" sz="2400" b="1" dirty="0"/>
              <a:t>       x = 320°</a:t>
            </a:r>
          </a:p>
          <a:p>
            <a:r>
              <a:rPr lang="en-US" sz="2400" b="1" dirty="0"/>
              <a:t>       </a:t>
            </a:r>
          </a:p>
          <a:p>
            <a:endParaRPr lang="en-US" sz="2400" b="1" dirty="0"/>
          </a:p>
          <a:p>
            <a:r>
              <a:rPr lang="en-US" sz="2400" b="1" dirty="0"/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98074" y="3990111"/>
            <a:ext cx="1115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k = 0</a:t>
            </a:r>
          </a:p>
          <a:p>
            <a:r>
              <a:rPr lang="en-US" sz="2400" b="1" dirty="0"/>
              <a:t>k = 1</a:t>
            </a:r>
          </a:p>
          <a:p>
            <a:r>
              <a:rPr lang="en-US" sz="2400" b="1" dirty="0"/>
              <a:t>k = 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95600" y="4191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524000" y="6021387"/>
            <a:ext cx="9144000" cy="8366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 </a:t>
            </a:r>
            <a:r>
              <a:rPr lang="en-US" sz="2800" b="1" dirty="0" err="1"/>
              <a:t>Jadi</a:t>
            </a:r>
            <a:r>
              <a:rPr lang="en-US" sz="2800" b="1" dirty="0"/>
              <a:t>, </a:t>
            </a:r>
            <a:r>
              <a:rPr lang="en-US" sz="2800" b="1" dirty="0" err="1"/>
              <a:t>penyelesaian</a:t>
            </a:r>
            <a:r>
              <a:rPr lang="en-US" sz="2800" b="1" dirty="0"/>
              <a:t> </a:t>
            </a:r>
            <a:r>
              <a:rPr lang="en-US" sz="2800" b="1" dirty="0" err="1"/>
              <a:t>persamaan</a:t>
            </a:r>
            <a:r>
              <a:rPr lang="en-US" sz="2800" b="1" dirty="0"/>
              <a:t> </a:t>
            </a:r>
            <a:r>
              <a:rPr lang="en-US" sz="2800" b="1" dirty="0" err="1"/>
              <a:t>trigonometri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14</a:t>
            </a:r>
            <a:r>
              <a:rPr lang="en-US" sz="2800" b="1" dirty="0">
                <a:solidFill>
                  <a:schemeClr val="tx1"/>
                </a:solidFill>
              </a:rPr>
              <a:t>0</a:t>
            </a:r>
            <a:r>
              <a:rPr lang="en-US" sz="2800" b="1" dirty="0"/>
              <a:t>° </a:t>
            </a:r>
            <a:r>
              <a:rPr lang="en-US" sz="2800" b="1" dirty="0" err="1"/>
              <a:t>dan</a:t>
            </a:r>
            <a:r>
              <a:rPr lang="en-US" sz="2800" b="1" dirty="0"/>
              <a:t> 320°    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95600" y="45704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95600" y="49514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</TotalTime>
  <Words>357</Words>
  <Application>Microsoft Office PowerPoint</Application>
  <PresentationFormat>Widescreen</PresentationFormat>
  <Paragraphs>57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Gill Sans MT</vt:lpstr>
      <vt:lpstr>Times New Roman</vt:lpstr>
      <vt:lpstr>Gallery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</cp:revision>
  <dcterms:created xsi:type="dcterms:W3CDTF">2020-07-08T13:05:29Z</dcterms:created>
  <dcterms:modified xsi:type="dcterms:W3CDTF">2020-07-08T13:15:23Z</dcterms:modified>
</cp:coreProperties>
</file>