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5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F3E01E-E6DB-479C-8EAE-8DEA49FFDAFC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44C13-22CD-40D0-9CBA-0D899594BB3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72442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A419AC-5EE9-408F-AB6A-860EC34A95C1}" type="slidenum">
              <a:rPr lang="en-ID" smtClean="0"/>
              <a:t>3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314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8940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7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1932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58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43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191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291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66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5179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468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362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ED604-1AD5-4878-8B34-AF2465F23804}" type="datetimeFigureOut">
              <a:rPr lang="en-ID" smtClean="0"/>
              <a:t>08/07/2020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D94A9D6-8B54-4408-934B-58627D535376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14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48894" y="995616"/>
            <a:ext cx="7086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TRIGONOMETRI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479969" y="2438400"/>
            <a:ext cx="8478982" cy="68580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2. </a:t>
            </a:r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Umum</a:t>
            </a:r>
            <a:r>
              <a:rPr lang="en-US" sz="2800" b="1" dirty="0"/>
              <a:t> </a:t>
            </a:r>
            <a:r>
              <a:rPr lang="en-US" sz="2800" b="1" dirty="0" err="1"/>
              <a:t>Persamaan</a:t>
            </a:r>
            <a:r>
              <a:rPr lang="en-US" sz="2800" b="1" dirty="0"/>
              <a:t> </a:t>
            </a:r>
            <a:r>
              <a:rPr lang="en-US" sz="2800" b="1" dirty="0" err="1"/>
              <a:t>Trigonometri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35915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By: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14600" y="4245115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Siti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Syarah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Maulydia,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M.Pd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ED6413-3800-4E9D-9AF2-30D83596BAE7}"/>
              </a:ext>
            </a:extLst>
          </p:cNvPr>
          <p:cNvSpPr txBox="1"/>
          <p:nvPr/>
        </p:nvSpPr>
        <p:spPr>
          <a:xfrm>
            <a:off x="8271164" y="3124200"/>
            <a:ext cx="26877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Arial Black" panose="020B0A04020102020204" pitchFamily="34" charset="0"/>
              </a:rPr>
              <a:t>Lanjutan</a:t>
            </a:r>
            <a:r>
              <a:rPr lang="en-US" sz="2000" dirty="0">
                <a:latin typeface="Arial Black" panose="020B0A04020102020204" pitchFamily="34" charset="0"/>
              </a:rPr>
              <a:t> ……</a:t>
            </a:r>
            <a:endParaRPr lang="en-ID" sz="2000" dirty="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33600" y="485185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kosinus</a:t>
            </a:r>
            <a:r>
              <a:rPr lang="en-US" sz="2400" b="1" dirty="0"/>
              <a:t> </a:t>
            </a:r>
            <a:r>
              <a:rPr lang="en-US" sz="2400" b="1" dirty="0" err="1"/>
              <a:t>periodik</a:t>
            </a:r>
            <a:r>
              <a:rPr lang="en-US" sz="2400" b="1" dirty="0"/>
              <a:t> </a:t>
            </a:r>
            <a:r>
              <a:rPr lang="en-US" sz="2400" b="1" dirty="0" err="1"/>
              <a:t>di</a:t>
            </a:r>
            <a:r>
              <a:rPr lang="en-US" sz="2400" b="1" dirty="0"/>
              <a:t> </a:t>
            </a:r>
            <a:r>
              <a:rPr lang="en-US" sz="2400" b="1" dirty="0" err="1"/>
              <a:t>kuadran</a:t>
            </a:r>
            <a:r>
              <a:rPr lang="en-US" sz="2400" b="1" dirty="0"/>
              <a:t> I </a:t>
            </a:r>
            <a:r>
              <a:rPr lang="en-US" sz="2400" b="1" dirty="0" err="1"/>
              <a:t>dan</a:t>
            </a:r>
            <a:r>
              <a:rPr lang="en-US" sz="2400" b="1" dirty="0"/>
              <a:t> IV </a:t>
            </a:r>
            <a:r>
              <a:rPr lang="en-US" sz="2400" b="1" dirty="0" err="1"/>
              <a:t>sehingga</a:t>
            </a:r>
            <a:r>
              <a:rPr lang="en-US" sz="2400" b="1" dirty="0"/>
              <a:t> </a:t>
            </a:r>
            <a:r>
              <a:rPr lang="en-US" sz="2400" b="1" dirty="0" err="1"/>
              <a:t>rumus</a:t>
            </a:r>
            <a:r>
              <a:rPr lang="en-US" sz="2400" b="1" dirty="0"/>
              <a:t> </a:t>
            </a:r>
            <a:r>
              <a:rPr lang="en-US" sz="2400" b="1" dirty="0" err="1"/>
              <a:t>umum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persamaannya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440865" y="2362200"/>
            <a:ext cx="6864927" cy="2971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u="sng" dirty="0" err="1"/>
              <a:t>Rumus</a:t>
            </a:r>
            <a:r>
              <a:rPr lang="en-US" sz="3200" b="1" u="sng" dirty="0"/>
              <a:t> 1.2</a:t>
            </a:r>
          </a:p>
          <a:p>
            <a:pPr algn="ctr"/>
            <a:endParaRPr lang="en-US" sz="2000" b="1" u="sng" dirty="0"/>
          </a:p>
          <a:p>
            <a:r>
              <a:rPr lang="en-US" sz="2400" b="1" dirty="0" err="1"/>
              <a:t>cos</a:t>
            </a:r>
            <a:r>
              <a:rPr lang="en-US" sz="2400" b="1" dirty="0"/>
              <a:t> x = </a:t>
            </a:r>
            <a:r>
              <a:rPr lang="en-US" sz="2400" b="1" dirty="0" err="1"/>
              <a:t>cos</a:t>
            </a:r>
            <a:r>
              <a:rPr lang="en-US" sz="2400" b="1" dirty="0"/>
              <a:t> </a:t>
            </a:r>
            <a:r>
              <a:rPr lang="el-GR" sz="2400" b="1" dirty="0"/>
              <a:t>α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     x = </a:t>
            </a:r>
            <a:r>
              <a:rPr lang="el-GR" sz="2400" b="1" dirty="0"/>
              <a:t>α</a:t>
            </a:r>
            <a:r>
              <a:rPr lang="en-US" sz="2400" b="1" dirty="0"/>
              <a:t> + k · 360° </a:t>
            </a:r>
            <a:r>
              <a:rPr lang="en-US" sz="2400" b="1" dirty="0" err="1"/>
              <a:t>atau</a:t>
            </a:r>
            <a:r>
              <a:rPr lang="en-US" sz="2400" b="1" dirty="0"/>
              <a:t> x = - </a:t>
            </a:r>
            <a:r>
              <a:rPr lang="el-GR" sz="2400" b="1" dirty="0"/>
              <a:t>α</a:t>
            </a:r>
            <a:r>
              <a:rPr lang="en-US" sz="2400" b="1" dirty="0"/>
              <a:t> + k · 360°</a:t>
            </a:r>
          </a:p>
          <a:p>
            <a:r>
              <a:rPr lang="en-US" sz="2400" b="1" dirty="0"/>
              <a:t> </a:t>
            </a:r>
          </a:p>
          <a:p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radiannya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     x = </a:t>
            </a:r>
            <a:r>
              <a:rPr lang="el-GR" sz="2400" b="1" dirty="0"/>
              <a:t>α</a:t>
            </a:r>
            <a:r>
              <a:rPr lang="en-US" sz="2400" b="1" dirty="0"/>
              <a:t> + k · 2</a:t>
            </a:r>
            <a:r>
              <a:rPr lang="el-GR" sz="2400" b="1" dirty="0"/>
              <a:t>π</a:t>
            </a:r>
            <a:r>
              <a:rPr lang="en-US" sz="2400" b="1" dirty="0"/>
              <a:t> </a:t>
            </a:r>
            <a:r>
              <a:rPr lang="en-US" sz="2400" b="1" dirty="0" err="1"/>
              <a:t>atau</a:t>
            </a:r>
            <a:r>
              <a:rPr lang="en-US" sz="2400" b="1" dirty="0"/>
              <a:t> x = - </a:t>
            </a:r>
            <a:r>
              <a:rPr lang="el-GR" sz="2400" b="1" dirty="0"/>
              <a:t>α</a:t>
            </a:r>
            <a:r>
              <a:rPr lang="en-US" sz="2400" b="1" dirty="0"/>
              <a:t> + k · 2</a:t>
            </a:r>
            <a:r>
              <a:rPr lang="el-GR" sz="2400" b="1" dirty="0"/>
              <a:t>π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1: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343891" y="990600"/>
            <a:ext cx="9324109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/>
              <a:t>Tentukan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trigonometri</a:t>
            </a:r>
            <a:r>
              <a:rPr lang="en-US" sz="2400" b="1" dirty="0"/>
              <a:t> </a:t>
            </a:r>
            <a:r>
              <a:rPr lang="en-US" sz="2400" b="1" dirty="0" err="1"/>
              <a:t>cos</a:t>
            </a:r>
            <a:r>
              <a:rPr lang="en-US" sz="2400" b="1" dirty="0"/>
              <a:t> 2x = </a:t>
            </a:r>
            <a:r>
              <a:rPr lang="en-US" sz="2400" b="1" dirty="0" err="1"/>
              <a:t>cos</a:t>
            </a:r>
            <a:r>
              <a:rPr lang="en-US" sz="2400" b="1" dirty="0"/>
              <a:t> x        </a:t>
            </a:r>
            <a:r>
              <a:rPr lang="en-US" sz="2400" b="1" dirty="0" err="1"/>
              <a:t>untuk</a:t>
            </a:r>
            <a:r>
              <a:rPr lang="en-US" sz="2400" b="1" dirty="0"/>
              <a:t> 0 ≤ x &lt; 360°.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0033" y="2348346"/>
            <a:ext cx="7342912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/>
              <a:t>Jawab</a:t>
            </a:r>
            <a:r>
              <a:rPr lang="en-US" sz="2400" b="1" u="sng" dirty="0"/>
              <a:t>:</a:t>
            </a:r>
          </a:p>
          <a:p>
            <a:endParaRPr lang="en-US" sz="900" b="1" dirty="0"/>
          </a:p>
          <a:p>
            <a:r>
              <a:rPr lang="en-US" sz="2400" b="1" dirty="0" err="1"/>
              <a:t>cos</a:t>
            </a:r>
            <a:r>
              <a:rPr lang="en-US" sz="2400" b="1" dirty="0"/>
              <a:t> 2x = </a:t>
            </a:r>
            <a:r>
              <a:rPr lang="en-US" sz="2400" b="1" dirty="0" err="1"/>
              <a:t>cos</a:t>
            </a:r>
            <a:r>
              <a:rPr lang="en-US" sz="2400" b="1" dirty="0"/>
              <a:t> x</a:t>
            </a:r>
          </a:p>
          <a:p>
            <a:r>
              <a:rPr lang="en-US" sz="2400" b="1" dirty="0"/>
              <a:t>       2x = x + k · 360°   </a:t>
            </a:r>
            <a:r>
              <a:rPr lang="en-US" sz="2400" b="1" dirty="0" err="1"/>
              <a:t>atau</a:t>
            </a:r>
            <a:r>
              <a:rPr lang="en-US" sz="2400" b="1" dirty="0"/>
              <a:t>   2x = -x + k · 360°</a:t>
            </a:r>
          </a:p>
          <a:p>
            <a:r>
              <a:rPr lang="en-US" sz="2400" b="1" dirty="0"/>
              <a:t>         x = k · 360°                   3x = k · 360°</a:t>
            </a:r>
          </a:p>
          <a:p>
            <a:r>
              <a:rPr lang="en-US" sz="2400" b="1" dirty="0"/>
              <a:t>                                                 x = k · 120°</a:t>
            </a:r>
          </a:p>
          <a:p>
            <a:r>
              <a:rPr lang="en-US" sz="2400" b="1" dirty="0"/>
              <a:t>         x =  0°                              x = 0°</a:t>
            </a:r>
          </a:p>
          <a:p>
            <a:r>
              <a:rPr lang="en-US" sz="2400" b="1" dirty="0"/>
              <a:t>         x = 360° </a:t>
            </a:r>
            <a:r>
              <a:rPr lang="en-US" sz="2400" b="1" dirty="0">
                <a:solidFill>
                  <a:srgbClr val="FF0000"/>
                </a:solidFill>
              </a:rPr>
              <a:t>(TM)</a:t>
            </a:r>
            <a:r>
              <a:rPr lang="en-US" sz="2400" b="1" dirty="0"/>
              <a:t>                 x = 120°</a:t>
            </a:r>
          </a:p>
          <a:p>
            <a:r>
              <a:rPr lang="en-US" sz="2400" b="1" dirty="0"/>
              <a:t>                                                 x = 240°</a:t>
            </a:r>
          </a:p>
          <a:p>
            <a:r>
              <a:rPr lang="en-US" sz="2400" b="1" dirty="0"/>
              <a:t>                                                 x = 360° </a:t>
            </a:r>
            <a:r>
              <a:rPr lang="en-US" sz="2400" b="1" dirty="0">
                <a:solidFill>
                  <a:srgbClr val="FF0000"/>
                </a:solidFill>
              </a:rPr>
              <a:t>(TM)</a:t>
            </a:r>
            <a:endParaRPr lang="en-US" sz="2400" b="1" dirty="0"/>
          </a:p>
          <a:p>
            <a:r>
              <a:rPr lang="en-US" sz="2400" b="1" dirty="0"/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14120" imgH="215640" progId="Equation.3">
                  <p:embed/>
                </p:oleObj>
              </mc:Choice>
              <mc:Fallback>
                <p:oleObj name="Equation" r:id="rId4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824350" y="4326664"/>
            <a:ext cx="12030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 = 0</a:t>
            </a:r>
          </a:p>
          <a:p>
            <a:r>
              <a:rPr lang="en-US" sz="2400" b="1" dirty="0"/>
              <a:t>k = 1</a:t>
            </a:r>
          </a:p>
          <a:p>
            <a:r>
              <a:rPr lang="en-US" sz="2400" b="1" dirty="0"/>
              <a:t>k = 2</a:t>
            </a:r>
          </a:p>
          <a:p>
            <a:r>
              <a:rPr lang="en-US" sz="2400" b="1" dirty="0"/>
              <a:t>k = 3</a:t>
            </a:r>
          </a:p>
          <a:p>
            <a:endParaRPr lang="en-US" sz="2400" b="1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724891" y="4572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824349" y="6140016"/>
            <a:ext cx="10176159" cy="7179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000" b="1" dirty="0"/>
              <a:t>        </a:t>
            </a:r>
            <a:r>
              <a:rPr lang="en-US" sz="2000" b="1" dirty="0" err="1"/>
              <a:t>Jadi</a:t>
            </a:r>
            <a:r>
              <a:rPr lang="en-US" sz="2000" b="1" dirty="0"/>
              <a:t>, </a:t>
            </a:r>
            <a:r>
              <a:rPr lang="en-US" sz="2000" b="1" dirty="0" err="1"/>
              <a:t>penyelesaian</a:t>
            </a:r>
            <a:r>
              <a:rPr lang="en-US" sz="2000" b="1" dirty="0"/>
              <a:t> </a:t>
            </a:r>
            <a:r>
              <a:rPr lang="en-US" sz="2000" b="1" dirty="0" err="1"/>
              <a:t>persamaan</a:t>
            </a:r>
            <a:r>
              <a:rPr lang="en-US" sz="2000" b="1" dirty="0"/>
              <a:t> </a:t>
            </a:r>
            <a:r>
              <a:rPr lang="en-US" sz="2000" b="1" dirty="0" err="1"/>
              <a:t>trigonometri</a:t>
            </a:r>
            <a:r>
              <a:rPr lang="en-US" sz="2000" b="1" dirty="0"/>
              <a:t> </a:t>
            </a:r>
            <a:r>
              <a:rPr lang="en-US" sz="2000" b="1" dirty="0" err="1"/>
              <a:t>tersebut</a:t>
            </a:r>
            <a:r>
              <a:rPr lang="en-US" sz="2000" b="1" dirty="0"/>
              <a:t> </a:t>
            </a:r>
            <a:r>
              <a:rPr lang="en-US" sz="2000" b="1" dirty="0" err="1"/>
              <a:t>adalah</a:t>
            </a:r>
            <a:r>
              <a:rPr lang="en-US" sz="2000" b="1" dirty="0"/>
              <a:t> 0°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, 120</a:t>
            </a:r>
            <a:r>
              <a:rPr lang="en-US" sz="2000" b="1" dirty="0"/>
              <a:t>° </a:t>
            </a:r>
            <a:r>
              <a:rPr lang="en-US" sz="2000" b="1" dirty="0" err="1"/>
              <a:t>dan</a:t>
            </a:r>
            <a:r>
              <a:rPr lang="en-US" sz="2000" b="1" dirty="0"/>
              <a:t> 240°    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752600" y="4951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5105395" y="5332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5119255" y="5638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634835" y="651448"/>
            <a:ext cx="9088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/>
              <a:t>Untuk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tangen</a:t>
            </a:r>
            <a:r>
              <a:rPr lang="en-US" sz="2400" b="1" dirty="0"/>
              <a:t> </a:t>
            </a:r>
            <a:r>
              <a:rPr lang="en-US" sz="2400" b="1" dirty="0" err="1"/>
              <a:t>periodik</a:t>
            </a:r>
            <a:r>
              <a:rPr lang="en-US" sz="2400" b="1" dirty="0"/>
              <a:t> </a:t>
            </a:r>
            <a:r>
              <a:rPr lang="en-US" sz="2400" b="1" dirty="0" err="1"/>
              <a:t>di</a:t>
            </a:r>
            <a:r>
              <a:rPr lang="en-US" sz="2400" b="1" dirty="0"/>
              <a:t> </a:t>
            </a:r>
            <a:r>
              <a:rPr lang="en-US" sz="2400" b="1" dirty="0" err="1"/>
              <a:t>kuadran</a:t>
            </a:r>
            <a:r>
              <a:rPr lang="en-US" sz="2400" b="1" dirty="0"/>
              <a:t> I </a:t>
            </a:r>
            <a:r>
              <a:rPr lang="en-US" sz="2400" b="1" dirty="0" err="1"/>
              <a:t>dan</a:t>
            </a:r>
            <a:r>
              <a:rPr lang="en-US" sz="2400" b="1" dirty="0"/>
              <a:t> III </a:t>
            </a:r>
            <a:r>
              <a:rPr lang="en-US" sz="2400" b="1" dirty="0" err="1"/>
              <a:t>sehingga</a:t>
            </a:r>
            <a:r>
              <a:rPr lang="en-US" sz="2400" b="1" dirty="0"/>
              <a:t> </a:t>
            </a:r>
            <a:r>
              <a:rPr lang="en-US" sz="2400" b="1" dirty="0" err="1"/>
              <a:t>rumus</a:t>
            </a:r>
            <a:r>
              <a:rPr lang="en-US" sz="2400" b="1" dirty="0"/>
              <a:t> </a:t>
            </a:r>
            <a:r>
              <a:rPr lang="en-US" sz="2400" b="1" dirty="0" err="1"/>
              <a:t>umum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persamaannya</a:t>
            </a:r>
            <a:r>
              <a:rPr lang="en-US" sz="2400" b="1" dirty="0"/>
              <a:t> </a:t>
            </a:r>
            <a:r>
              <a:rPr lang="en-US" sz="2400" b="1" dirty="0" err="1"/>
              <a:t>adalah</a:t>
            </a:r>
            <a:r>
              <a:rPr lang="en-US" sz="2400" b="1" dirty="0"/>
              <a:t>: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752600" y="2209800"/>
            <a:ext cx="5451764" cy="29718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u="sng" dirty="0" err="1"/>
              <a:t>Rumus</a:t>
            </a:r>
            <a:r>
              <a:rPr lang="en-US" sz="3200" b="1" u="sng" dirty="0"/>
              <a:t> 1.3</a:t>
            </a:r>
          </a:p>
          <a:p>
            <a:pPr algn="ctr"/>
            <a:endParaRPr lang="en-US" sz="2000" b="1" u="sng" dirty="0"/>
          </a:p>
          <a:p>
            <a:r>
              <a:rPr lang="en-US" sz="2400" b="1" dirty="0"/>
              <a:t>tan x = tan </a:t>
            </a:r>
            <a:r>
              <a:rPr lang="el-GR" sz="2400" b="1" dirty="0"/>
              <a:t>α</a:t>
            </a:r>
            <a:r>
              <a:rPr lang="en-US" sz="2400" b="1" dirty="0"/>
              <a:t>, </a:t>
            </a:r>
            <a:r>
              <a:rPr lang="en-US" sz="2400" b="1" dirty="0" err="1"/>
              <a:t>maka</a:t>
            </a:r>
            <a:r>
              <a:rPr lang="en-US" sz="2400" b="1" dirty="0"/>
              <a:t>: x = </a:t>
            </a:r>
            <a:r>
              <a:rPr lang="el-GR" sz="2400" b="1" dirty="0"/>
              <a:t>α</a:t>
            </a:r>
            <a:r>
              <a:rPr lang="en-US" sz="2400" b="1" dirty="0"/>
              <a:t> + k · 180° </a:t>
            </a:r>
          </a:p>
          <a:p>
            <a:r>
              <a:rPr lang="en-US" sz="2400" b="1" dirty="0"/>
              <a:t> </a:t>
            </a:r>
          </a:p>
          <a:p>
            <a:r>
              <a:rPr lang="en-US" sz="2400" b="1" dirty="0" err="1"/>
              <a:t>Dalam</a:t>
            </a:r>
            <a:r>
              <a:rPr lang="en-US" sz="2400" b="1" dirty="0"/>
              <a:t> </a:t>
            </a:r>
            <a:r>
              <a:rPr lang="en-US" sz="2400" b="1" dirty="0" err="1"/>
              <a:t>bentuk</a:t>
            </a:r>
            <a:r>
              <a:rPr lang="en-US" sz="2400" b="1" dirty="0"/>
              <a:t> </a:t>
            </a:r>
            <a:r>
              <a:rPr lang="en-US" sz="2400" b="1" dirty="0" err="1"/>
              <a:t>radiannya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      x = </a:t>
            </a:r>
            <a:r>
              <a:rPr lang="el-GR" sz="2400" b="1" dirty="0"/>
              <a:t>α</a:t>
            </a:r>
            <a:r>
              <a:rPr lang="en-US" sz="2400" b="1" dirty="0"/>
              <a:t> + k · 2</a:t>
            </a:r>
            <a:r>
              <a:rPr lang="el-GR" sz="2400" b="1" dirty="0"/>
              <a:t>π</a:t>
            </a:r>
            <a:r>
              <a:rPr lang="en-US" sz="2400" b="1" dirty="0"/>
              <a:t>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Multidocument 2"/>
          <p:cNvSpPr/>
          <p:nvPr/>
        </p:nvSpPr>
        <p:spPr>
          <a:xfrm>
            <a:off x="7620000" y="228600"/>
            <a:ext cx="2667000" cy="685800"/>
          </a:xfrm>
          <a:prstGeom prst="flowChartMultidocumen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/>
              <a:t>Contoh</a:t>
            </a:r>
            <a:r>
              <a:rPr lang="en-US" sz="2800" b="1" dirty="0"/>
              <a:t> 2: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102427" y="1123770"/>
            <a:ext cx="7758545" cy="1143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/>
              <a:t>Tentukan</a:t>
            </a:r>
            <a:r>
              <a:rPr lang="en-US" sz="2400" b="1" dirty="0"/>
              <a:t> </a:t>
            </a:r>
            <a:r>
              <a:rPr lang="en-US" sz="2400" b="1" dirty="0" err="1"/>
              <a:t>penyelesaian</a:t>
            </a:r>
            <a:r>
              <a:rPr lang="en-US" sz="2400" b="1" dirty="0"/>
              <a:t> </a:t>
            </a:r>
            <a:r>
              <a:rPr lang="en-US" sz="2400" b="1" dirty="0" err="1"/>
              <a:t>persamaan</a:t>
            </a:r>
            <a:r>
              <a:rPr lang="en-US" sz="2400" b="1" dirty="0"/>
              <a:t> </a:t>
            </a:r>
            <a:r>
              <a:rPr lang="en-US" sz="2400" b="1" dirty="0" err="1"/>
              <a:t>trigonometri</a:t>
            </a:r>
            <a:r>
              <a:rPr lang="en-US" sz="2400" b="1" dirty="0"/>
              <a:t> </a:t>
            </a:r>
          </a:p>
          <a:p>
            <a:r>
              <a:rPr lang="en-US" sz="2400" b="1" dirty="0"/>
              <a:t>tan x = - tan 40°  </a:t>
            </a:r>
            <a:r>
              <a:rPr lang="en-US" sz="2400" b="1" dirty="0" err="1"/>
              <a:t>untuk</a:t>
            </a:r>
            <a:r>
              <a:rPr lang="en-US" sz="2400" b="1" dirty="0"/>
              <a:t> 0 &lt; x &lt; 360°.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19400" y="2362201"/>
            <a:ext cx="63246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err="1"/>
              <a:t>Jawab</a:t>
            </a:r>
            <a:r>
              <a:rPr lang="en-US" sz="2400" b="1" u="sng" dirty="0"/>
              <a:t>:</a:t>
            </a:r>
          </a:p>
          <a:p>
            <a:endParaRPr lang="en-US" sz="900" b="1" dirty="0"/>
          </a:p>
          <a:p>
            <a:r>
              <a:rPr lang="en-US" sz="2400" b="1" dirty="0"/>
              <a:t>tan x = - tan 40°</a:t>
            </a:r>
          </a:p>
          <a:p>
            <a:r>
              <a:rPr lang="en-US" sz="2400" b="1" dirty="0"/>
              <a:t>tan x = tan (- 40°)</a:t>
            </a:r>
          </a:p>
          <a:p>
            <a:r>
              <a:rPr lang="en-US" sz="2400" b="1" dirty="0"/>
              <a:t>       x = - 40° + k · 180°             </a:t>
            </a:r>
          </a:p>
          <a:p>
            <a:r>
              <a:rPr lang="en-US" sz="2400" b="1" dirty="0"/>
              <a:t>       x = - 40°  </a:t>
            </a:r>
            <a:r>
              <a:rPr lang="en-US" sz="2400" b="1" dirty="0">
                <a:solidFill>
                  <a:srgbClr val="FF0000"/>
                </a:solidFill>
              </a:rPr>
              <a:t>(TM) </a:t>
            </a:r>
            <a:r>
              <a:rPr lang="en-US" sz="2400" b="1" dirty="0"/>
              <a:t>  </a:t>
            </a:r>
          </a:p>
          <a:p>
            <a:r>
              <a:rPr lang="en-US" sz="2400" b="1" dirty="0"/>
              <a:t>       x = 140°</a:t>
            </a:r>
          </a:p>
          <a:p>
            <a:r>
              <a:rPr lang="en-US" sz="2400" b="1" dirty="0"/>
              <a:t>       x = 320°</a:t>
            </a:r>
          </a:p>
          <a:p>
            <a:r>
              <a:rPr lang="en-US" sz="2400" b="1" dirty="0"/>
              <a:t>       </a:t>
            </a:r>
          </a:p>
          <a:p>
            <a:endParaRPr lang="en-US" sz="2400" b="1" dirty="0"/>
          </a:p>
          <a:p>
            <a:r>
              <a:rPr lang="en-US" sz="2400" b="1" dirty="0"/>
              <a:t>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98074" y="3990111"/>
            <a:ext cx="111529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k = 0</a:t>
            </a:r>
          </a:p>
          <a:p>
            <a:r>
              <a:rPr lang="en-US" sz="2400" b="1" dirty="0"/>
              <a:t>k = 1</a:t>
            </a:r>
          </a:p>
          <a:p>
            <a:r>
              <a:rPr lang="en-US" sz="2400" b="1" dirty="0"/>
              <a:t>k = 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895600" y="4191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524000" y="6021387"/>
            <a:ext cx="9144000" cy="83661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 </a:t>
            </a:r>
            <a:r>
              <a:rPr lang="en-US" sz="2800" b="1" dirty="0" err="1"/>
              <a:t>Jadi</a:t>
            </a:r>
            <a:r>
              <a:rPr lang="en-US" sz="2800" b="1" dirty="0"/>
              <a:t>, </a:t>
            </a:r>
            <a:r>
              <a:rPr lang="en-US" sz="2800" b="1" dirty="0" err="1"/>
              <a:t>penyelesaian</a:t>
            </a:r>
            <a:r>
              <a:rPr lang="en-US" sz="2800" b="1" dirty="0"/>
              <a:t> </a:t>
            </a:r>
            <a:r>
              <a:rPr lang="en-US" sz="2800" b="1" dirty="0" err="1"/>
              <a:t>persamaan</a:t>
            </a:r>
            <a:r>
              <a:rPr lang="en-US" sz="2800" b="1" dirty="0"/>
              <a:t> </a:t>
            </a:r>
            <a:r>
              <a:rPr lang="en-US" sz="2800" b="1" dirty="0" err="1"/>
              <a:t>trigonometri</a:t>
            </a:r>
            <a:r>
              <a:rPr lang="en-US" sz="2800" b="1" dirty="0"/>
              <a:t> </a:t>
            </a:r>
            <a:r>
              <a:rPr lang="en-US" sz="2800" b="1" dirty="0" err="1"/>
              <a:t>tersebut</a:t>
            </a:r>
            <a:r>
              <a:rPr lang="en-US" sz="2800" b="1" dirty="0"/>
              <a:t> </a:t>
            </a:r>
            <a:r>
              <a:rPr lang="en-US" sz="2800" b="1" dirty="0" err="1"/>
              <a:t>adalah</a:t>
            </a:r>
            <a:r>
              <a:rPr lang="en-US" sz="2800" b="1" dirty="0"/>
              <a:t> 14</a:t>
            </a:r>
            <a:r>
              <a:rPr lang="en-US" sz="2800" b="1" dirty="0">
                <a:solidFill>
                  <a:schemeClr val="tx1"/>
                </a:solidFill>
              </a:rPr>
              <a:t>0</a:t>
            </a:r>
            <a:r>
              <a:rPr lang="en-US" sz="2800" b="1" dirty="0"/>
              <a:t>° </a:t>
            </a:r>
            <a:r>
              <a:rPr lang="en-US" sz="2800" b="1" dirty="0" err="1"/>
              <a:t>dan</a:t>
            </a:r>
            <a:r>
              <a:rPr lang="en-US" sz="2800" b="1" dirty="0"/>
              <a:t> 320°    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895600" y="4570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895600" y="4951412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 animBg="1"/>
    </p:bld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357</Words>
  <Application>Microsoft Office PowerPoint</Application>
  <PresentationFormat>Widescreen</PresentationFormat>
  <Paragraphs>57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Calibri</vt:lpstr>
      <vt:lpstr>Gill Sans MT</vt:lpstr>
      <vt:lpstr>Times New Roman</vt:lpstr>
      <vt:lpstr>Gallery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2</cp:revision>
  <dcterms:created xsi:type="dcterms:W3CDTF">2020-07-08T13:05:29Z</dcterms:created>
  <dcterms:modified xsi:type="dcterms:W3CDTF">2020-07-08T13:15:23Z</dcterms:modified>
</cp:coreProperties>
</file>