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91" autoAdjust="0"/>
  </p:normalViewPr>
  <p:slideViewPr>
    <p:cSldViewPr snapToGrid="0">
      <p:cViewPr varScale="1">
        <p:scale>
          <a:sx n="65" d="100"/>
          <a:sy n="65" d="100"/>
        </p:scale>
        <p:origin x="8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E4CF8-AF92-4F09-9B42-2B9F2FF70664}" type="datetimeFigureOut">
              <a:rPr lang="en-ID" smtClean="0"/>
              <a:t>08/09/2020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F214708D-A71D-4C6A-B15D-801CEA04996A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0640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E4CF8-AF92-4F09-9B42-2B9F2FF70664}" type="datetimeFigureOut">
              <a:rPr lang="en-ID" smtClean="0"/>
              <a:t>08/09/2020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708D-A71D-4C6A-B15D-801CEA04996A}" type="slidenum">
              <a:rPr lang="en-ID" smtClean="0"/>
              <a:t>‹#›</a:t>
            </a:fld>
            <a:endParaRPr lang="en-ID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9085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E4CF8-AF92-4F09-9B42-2B9F2FF70664}" type="datetimeFigureOut">
              <a:rPr lang="en-ID" smtClean="0"/>
              <a:t>08/09/2020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708D-A71D-4C6A-B15D-801CEA04996A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4232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E4CF8-AF92-4F09-9B42-2B9F2FF70664}" type="datetimeFigureOut">
              <a:rPr lang="en-ID" smtClean="0"/>
              <a:t>08/09/2020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708D-A71D-4C6A-B15D-801CEA04996A}" type="slidenum">
              <a:rPr lang="en-ID" smtClean="0"/>
              <a:t>‹#›</a:t>
            </a:fld>
            <a:endParaRPr lang="en-ID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6845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E4CF8-AF92-4F09-9B42-2B9F2FF70664}" type="datetimeFigureOut">
              <a:rPr lang="en-ID" smtClean="0"/>
              <a:t>08/09/2020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708D-A71D-4C6A-B15D-801CEA04996A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6674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E4CF8-AF92-4F09-9B42-2B9F2FF70664}" type="datetimeFigureOut">
              <a:rPr lang="en-ID" smtClean="0"/>
              <a:t>08/09/2020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708D-A71D-4C6A-B15D-801CEA04996A}" type="slidenum">
              <a:rPr lang="en-ID" smtClean="0"/>
              <a:t>‹#›</a:t>
            </a:fld>
            <a:endParaRPr lang="en-ID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0949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E4CF8-AF92-4F09-9B42-2B9F2FF70664}" type="datetimeFigureOut">
              <a:rPr lang="en-ID" smtClean="0"/>
              <a:t>08/09/2020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708D-A71D-4C6A-B15D-801CEA04996A}" type="slidenum">
              <a:rPr lang="en-ID" smtClean="0"/>
              <a:t>‹#›</a:t>
            </a:fld>
            <a:endParaRPr lang="en-ID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1402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E4CF8-AF92-4F09-9B42-2B9F2FF70664}" type="datetimeFigureOut">
              <a:rPr lang="en-ID" smtClean="0"/>
              <a:t>08/09/2020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708D-A71D-4C6A-B15D-801CEA04996A}" type="slidenum">
              <a:rPr lang="en-ID" smtClean="0"/>
              <a:t>‹#›</a:t>
            </a:fld>
            <a:endParaRPr lang="en-ID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9685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E4CF8-AF92-4F09-9B42-2B9F2FF70664}" type="datetimeFigureOut">
              <a:rPr lang="en-ID" smtClean="0"/>
              <a:t>08/09/2020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708D-A71D-4C6A-B15D-801CEA04996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31100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E4CF8-AF92-4F09-9B42-2B9F2FF70664}" type="datetimeFigureOut">
              <a:rPr lang="en-ID" smtClean="0"/>
              <a:t>08/09/2020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708D-A71D-4C6A-B15D-801CEA04996A}" type="slidenum">
              <a:rPr lang="en-ID" smtClean="0"/>
              <a:t>‹#›</a:t>
            </a:fld>
            <a:endParaRPr lang="en-ID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6003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13E4CF8-AF92-4F09-9B42-2B9F2FF70664}" type="datetimeFigureOut">
              <a:rPr lang="en-ID" smtClean="0"/>
              <a:t>08/09/2020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708D-A71D-4C6A-B15D-801CEA04996A}" type="slidenum">
              <a:rPr lang="en-ID" smtClean="0"/>
              <a:t>‹#›</a:t>
            </a:fld>
            <a:endParaRPr lang="en-ID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899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E4CF8-AF92-4F09-9B42-2B9F2FF70664}" type="datetimeFigureOut">
              <a:rPr lang="en-ID" smtClean="0"/>
              <a:t>08/09/2020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F214708D-A71D-4C6A-B15D-801CEA04996A}" type="slidenum">
              <a:rPr lang="en-ID" smtClean="0"/>
              <a:t>‹#›</a:t>
            </a:fld>
            <a:endParaRPr lang="en-ID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9893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4A12961-B5FE-4958-9C41-1D528302E255}"/>
              </a:ext>
            </a:extLst>
          </p:cNvPr>
          <p:cNvSpPr txBox="1"/>
          <p:nvPr/>
        </p:nvSpPr>
        <p:spPr>
          <a:xfrm>
            <a:off x="2483424" y="2053761"/>
            <a:ext cx="8489373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latin typeface="Times New Roman" pitchFamily="18" charset="0"/>
                <a:cs typeface="Times New Roman" pitchFamily="18" charset="0"/>
              </a:rPr>
              <a:t>TRIGONOMETRI</a:t>
            </a:r>
          </a:p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F. APLIKASI TRIGONOMETRI DALAM KEHIDUPAN SEHARI-HARI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07EACD2-7715-489F-969B-45779D07A3DE}"/>
              </a:ext>
            </a:extLst>
          </p:cNvPr>
          <p:cNvSpPr txBox="1"/>
          <p:nvPr/>
        </p:nvSpPr>
        <p:spPr>
          <a:xfrm>
            <a:off x="2362200" y="359158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By: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6BD2FE-0C41-475E-9327-93516F303569}"/>
              </a:ext>
            </a:extLst>
          </p:cNvPr>
          <p:cNvSpPr txBox="1"/>
          <p:nvPr/>
        </p:nvSpPr>
        <p:spPr>
          <a:xfrm>
            <a:off x="2514600" y="4245115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Siti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Syarah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Maulydia,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M.Pd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105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206"/>
    </mc:Choice>
    <mc:Fallback xmlns="">
      <p:transition spd="slow" advTm="19206"/>
    </mc:Fallback>
  </mc:AlternateContent>
  <p:extLst>
    <p:ext uri="{3A86A75C-4F4B-4683-9AE1-C65F6400EC91}">
      <p14:laserTraceLst xmlns:p14="http://schemas.microsoft.com/office/powerpoint/2010/main">
        <p14:tracePtLst>
          <p14:tracePt t="4889" x="642938" y="4983163"/>
        </p14:tracePtLst>
      </p14:laserTraceLst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croll: Horizontal 2">
            <a:extLst>
              <a:ext uri="{FF2B5EF4-FFF2-40B4-BE49-F238E27FC236}">
                <a16:creationId xmlns:a16="http://schemas.microsoft.com/office/drawing/2014/main" id="{8A7660B7-94D0-473D-A112-A8271B938ABC}"/>
              </a:ext>
            </a:extLst>
          </p:cNvPr>
          <p:cNvSpPr/>
          <p:nvPr/>
        </p:nvSpPr>
        <p:spPr>
          <a:xfrm>
            <a:off x="3491346" y="374073"/>
            <a:ext cx="4862945" cy="1011381"/>
          </a:xfrm>
          <a:prstGeom prst="horizontalScroll">
            <a:avLst>
              <a:gd name="adj" fmla="val 17979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SUNDUT ELEVASI</a:t>
            </a:r>
            <a:endParaRPr lang="en-ID" sz="32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3A8F3DA-FCE6-446F-97E3-0224FFD78986}"/>
              </a:ext>
            </a:extLst>
          </p:cNvPr>
          <p:cNvSpPr/>
          <p:nvPr/>
        </p:nvSpPr>
        <p:spPr>
          <a:xfrm>
            <a:off x="2715490" y="1683327"/>
            <a:ext cx="6331527" cy="1052945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Sudut</a:t>
            </a:r>
            <a:r>
              <a:rPr lang="en-US" dirty="0"/>
              <a:t> </a:t>
            </a:r>
            <a:r>
              <a:rPr lang="en-US" dirty="0" err="1"/>
              <a:t>Elevasi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sudut</a:t>
            </a:r>
            <a:r>
              <a:rPr lang="en-US" dirty="0"/>
              <a:t> yang </a:t>
            </a:r>
            <a:r>
              <a:rPr lang="en-US" dirty="0" err="1"/>
              <a:t>melevasi</a:t>
            </a:r>
            <a:r>
              <a:rPr lang="en-US" dirty="0"/>
              <a:t> </a:t>
            </a:r>
            <a:r>
              <a:rPr lang="en-US" dirty="0" err="1"/>
              <a:t>garis</a:t>
            </a:r>
            <a:r>
              <a:rPr lang="en-US" dirty="0"/>
              <a:t> </a:t>
            </a:r>
            <a:r>
              <a:rPr lang="en-US" dirty="0" err="1"/>
              <a:t>pandangmu</a:t>
            </a:r>
            <a:endParaRPr lang="en-ID" dirty="0"/>
          </a:p>
        </p:txBody>
      </p:sp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80F162DE-265C-47B9-88BE-E5FCE98E03B8}"/>
              </a:ext>
            </a:extLst>
          </p:cNvPr>
          <p:cNvSpPr/>
          <p:nvPr/>
        </p:nvSpPr>
        <p:spPr>
          <a:xfrm>
            <a:off x="845128" y="2855767"/>
            <a:ext cx="5652654" cy="1468582"/>
          </a:xfrm>
          <a:prstGeom prst="cloudCallout">
            <a:avLst>
              <a:gd name="adj1" fmla="val 59065"/>
              <a:gd name="adj2" fmla="val -50701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Jika </a:t>
            </a:r>
            <a:r>
              <a:rPr lang="en-US" dirty="0" err="1"/>
              <a:t>kamu</a:t>
            </a:r>
            <a:r>
              <a:rPr lang="en-US" dirty="0"/>
              <a:t> </a:t>
            </a:r>
            <a:r>
              <a:rPr lang="en-US" b="1" dirty="0" err="1"/>
              <a:t>mendongak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benda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burung</a:t>
            </a:r>
            <a:r>
              <a:rPr lang="en-US" dirty="0"/>
              <a:t> di </a:t>
            </a:r>
            <a:r>
              <a:rPr lang="en-US" dirty="0" err="1"/>
              <a:t>angkasa</a:t>
            </a:r>
            <a:r>
              <a:rPr lang="en-US" dirty="0"/>
              <a:t>, </a:t>
            </a:r>
            <a:r>
              <a:rPr lang="en-US" dirty="0" err="1"/>
              <a:t>bendera</a:t>
            </a:r>
            <a:r>
              <a:rPr lang="en-US" dirty="0"/>
              <a:t> yang </a:t>
            </a:r>
            <a:r>
              <a:rPr lang="en-US" dirty="0" err="1"/>
              <a:t>berkibar</a:t>
            </a:r>
            <a:r>
              <a:rPr lang="en-US" dirty="0"/>
              <a:t> dan </a:t>
            </a:r>
            <a:r>
              <a:rPr lang="en-US" dirty="0" err="1"/>
              <a:t>layangan</a:t>
            </a:r>
            <a:r>
              <a:rPr lang="en-US" dirty="0"/>
              <a:t>.</a:t>
            </a:r>
            <a:endParaRPr lang="en-ID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228E9E6-DBF0-4862-835A-D5BD03F8B6DD}"/>
              </a:ext>
            </a:extLst>
          </p:cNvPr>
          <p:cNvSpPr/>
          <p:nvPr/>
        </p:nvSpPr>
        <p:spPr>
          <a:xfrm>
            <a:off x="1011382" y="4443845"/>
            <a:ext cx="5320146" cy="1052945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Sudut</a:t>
            </a:r>
            <a:r>
              <a:rPr lang="en-US" dirty="0"/>
              <a:t> yang </a:t>
            </a:r>
            <a:r>
              <a:rPr lang="en-US" dirty="0" err="1"/>
              <a:t>dibentuk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garis</a:t>
            </a:r>
            <a:r>
              <a:rPr lang="en-US" dirty="0"/>
              <a:t> </a:t>
            </a:r>
            <a:r>
              <a:rPr lang="en-US" dirty="0" err="1"/>
              <a:t>mendatar</a:t>
            </a:r>
            <a:r>
              <a:rPr lang="en-US" dirty="0"/>
              <a:t> dan </a:t>
            </a:r>
            <a:r>
              <a:rPr lang="en-US" dirty="0" err="1"/>
              <a:t>garis</a:t>
            </a:r>
            <a:r>
              <a:rPr lang="en-US" dirty="0"/>
              <a:t> </a:t>
            </a:r>
            <a:r>
              <a:rPr lang="en-US" dirty="0" err="1"/>
              <a:t>pandang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SUDUT ELEVASI</a:t>
            </a:r>
            <a:endParaRPr lang="en-ID" dirty="0"/>
          </a:p>
        </p:txBody>
      </p:sp>
      <p:sp>
        <p:nvSpPr>
          <p:cNvPr id="11" name="Arrow: Curved Left 10">
            <a:extLst>
              <a:ext uri="{FF2B5EF4-FFF2-40B4-BE49-F238E27FC236}">
                <a16:creationId xmlns:a16="http://schemas.microsoft.com/office/drawing/2014/main" id="{2079968A-72E3-415D-82A6-47DA85936FCF}"/>
              </a:ext>
            </a:extLst>
          </p:cNvPr>
          <p:cNvSpPr/>
          <p:nvPr/>
        </p:nvSpPr>
        <p:spPr>
          <a:xfrm rot="1677204">
            <a:off x="6880119" y="2885356"/>
            <a:ext cx="725305" cy="2406886"/>
          </a:xfrm>
          <a:prstGeom prst="curved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45E385B-7E30-4629-975C-6A07F216A4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4016" y="3020290"/>
            <a:ext cx="3644519" cy="3109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817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6579DA0A-D7E8-4AFC-B8D2-E307677A787D}"/>
              </a:ext>
            </a:extLst>
          </p:cNvPr>
          <p:cNvSpPr/>
          <p:nvPr/>
        </p:nvSpPr>
        <p:spPr>
          <a:xfrm>
            <a:off x="7051964" y="180107"/>
            <a:ext cx="2992581" cy="651164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CONTOH</a:t>
            </a:r>
            <a:endParaRPr lang="en-ID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0B6743E-E06A-49AD-9C69-7C208AB2EB2E}"/>
                  </a:ext>
                </a:extLst>
              </p:cNvPr>
              <p:cNvSpPr txBox="1"/>
              <p:nvPr/>
            </p:nvSpPr>
            <p:spPr>
              <a:xfrm>
                <a:off x="512618" y="1288473"/>
                <a:ext cx="11305309" cy="50783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Seorang </a:t>
                </a:r>
                <a:r>
                  <a:rPr lang="en-US" dirty="0" err="1"/>
                  <a:t>anak</a:t>
                </a:r>
                <a:r>
                  <a:rPr lang="en-US" dirty="0"/>
                  <a:t> </a:t>
                </a:r>
                <a:r>
                  <a:rPr lang="en-US" dirty="0" err="1"/>
                  <a:t>dengaan</a:t>
                </a:r>
                <a:r>
                  <a:rPr lang="en-US" dirty="0"/>
                  <a:t> </a:t>
                </a:r>
                <a:r>
                  <a:rPr lang="en-US" dirty="0" err="1"/>
                  <a:t>tinggi</a:t>
                </a:r>
                <a:r>
                  <a:rPr lang="en-US" dirty="0"/>
                  <a:t> 170 cm </a:t>
                </a:r>
                <a:r>
                  <a:rPr lang="en-US" dirty="0" err="1"/>
                  <a:t>berdiri</a:t>
                </a:r>
                <a:r>
                  <a:rPr lang="en-US" dirty="0"/>
                  <a:t> </a:t>
                </a:r>
                <a:r>
                  <a:rPr lang="en-US" dirty="0" err="1"/>
                  <a:t>menghadap</a:t>
                </a:r>
                <a:r>
                  <a:rPr lang="en-US" dirty="0"/>
                  <a:t> Menara </a:t>
                </a:r>
                <a:r>
                  <a:rPr lang="en-US" dirty="0" err="1"/>
                  <a:t>setinggi</a:t>
                </a:r>
                <a:r>
                  <a:rPr lang="en-US" dirty="0"/>
                  <a:t> 30 meter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sudut</a:t>
                </a:r>
                <a:r>
                  <a:rPr lang="en-US" dirty="0"/>
                  <a:t> </a:t>
                </a:r>
                <a:r>
                  <a:rPr lang="en-US" dirty="0" err="1"/>
                  <a:t>elevasi</a:t>
                </a:r>
                <a:r>
                  <a:rPr lang="en-US" dirty="0"/>
                  <a:t> </a:t>
                </a:r>
                <a:r>
                  <a:rPr lang="en-US" dirty="0" err="1"/>
                  <a:t>sebesar</a:t>
                </a:r>
                <a:r>
                  <a:rPr lang="en-US" dirty="0"/>
                  <a:t> 35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D" dirty="0"/>
                  <a:t>. </a:t>
                </a:r>
                <a:r>
                  <a:rPr lang="en-ID" dirty="0" err="1"/>
                  <a:t>Tentukan</a:t>
                </a:r>
                <a:r>
                  <a:rPr lang="en-ID" dirty="0"/>
                  <a:t> </a:t>
                </a:r>
                <a:r>
                  <a:rPr lang="en-ID" dirty="0" err="1"/>
                  <a:t>jarak</a:t>
                </a:r>
                <a:r>
                  <a:rPr lang="en-ID" dirty="0"/>
                  <a:t> </a:t>
                </a:r>
                <a:r>
                  <a:rPr lang="en-ID" dirty="0" err="1"/>
                  <a:t>antara</a:t>
                </a:r>
                <a:r>
                  <a:rPr lang="en-ID" dirty="0"/>
                  <a:t> </a:t>
                </a:r>
                <a:r>
                  <a:rPr lang="en-ID" dirty="0" err="1"/>
                  <a:t>anak</a:t>
                </a:r>
                <a:r>
                  <a:rPr lang="en-ID" dirty="0"/>
                  <a:t> </a:t>
                </a:r>
                <a:r>
                  <a:rPr lang="en-ID" dirty="0" err="1"/>
                  <a:t>dengan</a:t>
                </a:r>
                <a:r>
                  <a:rPr lang="en-ID" dirty="0"/>
                  <a:t> Menara!</a:t>
                </a:r>
              </a:p>
              <a:p>
                <a:endParaRPr lang="en-ID" dirty="0"/>
              </a:p>
              <a:p>
                <a:r>
                  <a:rPr lang="en-ID" b="1" dirty="0"/>
                  <a:t>PENYELESAIAN :</a:t>
                </a:r>
              </a:p>
              <a:p>
                <a:endParaRPr lang="en-ID" b="1" dirty="0"/>
              </a:p>
              <a:p>
                <a:r>
                  <a:rPr lang="en-ID" dirty="0" err="1"/>
                  <a:t>Diketahui</a:t>
                </a:r>
                <a:r>
                  <a:rPr lang="en-ID" dirty="0"/>
                  <a:t> : Tinggi Anak   = 170 cm = 1,7 meter</a:t>
                </a:r>
              </a:p>
              <a:p>
                <a:r>
                  <a:rPr lang="en-ID" dirty="0"/>
                  <a:t>		  Tinggi Menara = 30 meter </a:t>
                </a:r>
              </a:p>
              <a:p>
                <a:r>
                  <a:rPr lang="en-ID" dirty="0"/>
                  <a:t>		  </a:t>
                </a:r>
                <a:r>
                  <a:rPr lang="en-ID" dirty="0" err="1"/>
                  <a:t>Sudut</a:t>
                </a:r>
                <a:r>
                  <a:rPr lang="en-ID" dirty="0"/>
                  <a:t> </a:t>
                </a:r>
                <a:r>
                  <a:rPr lang="en-ID" dirty="0" err="1"/>
                  <a:t>Elevasi</a:t>
                </a:r>
                <a:r>
                  <a:rPr lang="en-ID" dirty="0"/>
                  <a:t>  = 35</a:t>
                </a:r>
                <a14:m>
                  <m:oMath xmlns:m="http://schemas.openxmlformats.org/officeDocument/2006/math">
                    <m:r>
                      <a:rPr lang="en-ID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ID" dirty="0"/>
              </a:p>
              <a:p>
                <a:r>
                  <a:rPr lang="en-ID" dirty="0" err="1"/>
                  <a:t>Ditanya</a:t>
                </a:r>
                <a:r>
                  <a:rPr lang="en-ID" dirty="0"/>
                  <a:t>    : Jarak </a:t>
                </a:r>
                <a:r>
                  <a:rPr lang="en-ID" dirty="0" err="1"/>
                  <a:t>anak</a:t>
                </a:r>
                <a:r>
                  <a:rPr lang="en-ID" dirty="0"/>
                  <a:t> </a:t>
                </a:r>
                <a:r>
                  <a:rPr lang="en-ID" dirty="0" err="1"/>
                  <a:t>dengan</a:t>
                </a:r>
                <a:r>
                  <a:rPr lang="en-ID" dirty="0"/>
                  <a:t> Menara</a:t>
                </a:r>
                <a:br>
                  <a:rPr lang="en-ID" dirty="0"/>
                </a:br>
                <a:r>
                  <a:rPr lang="en-ID" dirty="0"/>
                  <a:t>Jawab       :</a:t>
                </a:r>
              </a:p>
              <a:p>
                <a:endParaRPr lang="en-ID" dirty="0"/>
              </a:p>
              <a:p>
                <a:r>
                  <a:rPr lang="en-ID" dirty="0"/>
                  <a:t>BC = Tinggi Menara – Tinggi Anak  </a:t>
                </a:r>
              </a:p>
              <a:p>
                <a:r>
                  <a:rPr lang="en-ID" dirty="0"/>
                  <a:t>      = 30 – 1,7 </a:t>
                </a:r>
              </a:p>
              <a:p>
                <a:r>
                  <a:rPr lang="en-ID" dirty="0"/>
                  <a:t>      = 28,3 meter</a:t>
                </a:r>
              </a:p>
              <a:p>
                <a:endParaRPr lang="en-ID" dirty="0"/>
              </a:p>
              <a:p>
                <a:r>
                  <a:rPr lang="en-ID" dirty="0"/>
                  <a:t> 		</a:t>
                </a:r>
              </a:p>
              <a:p>
                <a:endParaRPr lang="en-ID" dirty="0"/>
              </a:p>
              <a:p>
                <a:r>
                  <a:rPr lang="en-ID" dirty="0"/>
                  <a:t>    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0B6743E-E06A-49AD-9C69-7C208AB2EB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618" y="1288473"/>
                <a:ext cx="11305309" cy="5078313"/>
              </a:xfrm>
              <a:prstGeom prst="rect">
                <a:avLst/>
              </a:prstGeom>
              <a:blipFill>
                <a:blip r:embed="rId2"/>
                <a:stretch>
                  <a:fillRect l="-431" t="-60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9" name="Group 28">
            <a:extLst>
              <a:ext uri="{FF2B5EF4-FFF2-40B4-BE49-F238E27FC236}">
                <a16:creationId xmlns:a16="http://schemas.microsoft.com/office/drawing/2014/main" id="{4A901A25-B206-48E2-A82B-7E6E33FE01B4}"/>
              </a:ext>
            </a:extLst>
          </p:cNvPr>
          <p:cNvGrpSpPr/>
          <p:nvPr/>
        </p:nvGrpSpPr>
        <p:grpSpPr>
          <a:xfrm>
            <a:off x="7550730" y="1549845"/>
            <a:ext cx="4081671" cy="2328317"/>
            <a:chOff x="7051964" y="1716105"/>
            <a:chExt cx="4081671" cy="2328317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45235CB5-ADD2-4BF0-93B9-F99AFBFF044B}"/>
                </a:ext>
              </a:extLst>
            </p:cNvPr>
            <p:cNvCxnSpPr/>
            <p:nvPr/>
          </p:nvCxnSpPr>
          <p:spPr>
            <a:xfrm>
              <a:off x="7929018" y="3733668"/>
              <a:ext cx="0" cy="29660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158DBD97-3F8D-4E73-BCBB-58F71FB41714}"/>
                </a:ext>
              </a:extLst>
            </p:cNvPr>
            <p:cNvGrpSpPr/>
            <p:nvPr/>
          </p:nvGrpSpPr>
          <p:grpSpPr>
            <a:xfrm>
              <a:off x="7051964" y="1963263"/>
              <a:ext cx="4081671" cy="2081159"/>
              <a:chOff x="7148949" y="2643241"/>
              <a:chExt cx="4081671" cy="2081159"/>
            </a:xfrm>
          </p:grpSpPr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988148D7-C3E4-49BD-9189-D28267E7C077}"/>
                  </a:ext>
                </a:extLst>
              </p:cNvPr>
              <p:cNvGrpSpPr/>
              <p:nvPr/>
            </p:nvGrpSpPr>
            <p:grpSpPr>
              <a:xfrm>
                <a:off x="7148949" y="2643241"/>
                <a:ext cx="4081671" cy="2081159"/>
                <a:chOff x="7144728" y="2668267"/>
                <a:chExt cx="4081671" cy="2081159"/>
              </a:xfrm>
            </p:grpSpPr>
            <p:cxnSp>
              <p:nvCxnSpPr>
                <p:cNvPr id="7" name="Straight Connector 6">
                  <a:extLst>
                    <a:ext uri="{FF2B5EF4-FFF2-40B4-BE49-F238E27FC236}">
                      <a16:creationId xmlns:a16="http://schemas.microsoft.com/office/drawing/2014/main" id="{8FAABD8A-334E-4F90-AAA8-9F501753F734}"/>
                    </a:ext>
                  </a:extLst>
                </p:cNvPr>
                <p:cNvCxnSpPr/>
                <p:nvPr/>
              </p:nvCxnSpPr>
              <p:spPr>
                <a:xfrm flipV="1">
                  <a:off x="8021782" y="2668267"/>
                  <a:ext cx="2272145" cy="1781576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>
                  <a:extLst>
                    <a:ext uri="{FF2B5EF4-FFF2-40B4-BE49-F238E27FC236}">
                      <a16:creationId xmlns:a16="http://schemas.microsoft.com/office/drawing/2014/main" id="{7D2EEE67-A466-4A23-836B-2D6B70097148}"/>
                    </a:ext>
                  </a:extLst>
                </p:cNvPr>
                <p:cNvCxnSpPr/>
                <p:nvPr/>
              </p:nvCxnSpPr>
              <p:spPr>
                <a:xfrm>
                  <a:off x="8035636" y="4449843"/>
                  <a:ext cx="2258291" cy="0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>
                  <a:extLst>
                    <a:ext uri="{FF2B5EF4-FFF2-40B4-BE49-F238E27FC236}">
                      <a16:creationId xmlns:a16="http://schemas.microsoft.com/office/drawing/2014/main" id="{70E4D64C-7D02-4CF8-B340-7829390BF8E0}"/>
                    </a:ext>
                  </a:extLst>
                </p:cNvPr>
                <p:cNvCxnSpPr/>
                <p:nvPr/>
              </p:nvCxnSpPr>
              <p:spPr>
                <a:xfrm>
                  <a:off x="10293927" y="2671244"/>
                  <a:ext cx="0" cy="2078182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>
                  <a:extLst>
                    <a:ext uri="{FF2B5EF4-FFF2-40B4-BE49-F238E27FC236}">
                      <a16:creationId xmlns:a16="http://schemas.microsoft.com/office/drawing/2014/main" id="{5FEB102D-8C89-4F5D-BB67-307989626202}"/>
                    </a:ext>
                  </a:extLst>
                </p:cNvPr>
                <p:cNvCxnSpPr/>
                <p:nvPr/>
              </p:nvCxnSpPr>
              <p:spPr>
                <a:xfrm>
                  <a:off x="7716982" y="4746449"/>
                  <a:ext cx="2895600" cy="0"/>
                </a:xfrm>
                <a:prstGeom prst="line">
                  <a:avLst/>
                </a:prstGeom>
                <a:ln w="9525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sp>
              <p:nvSpPr>
                <p:cNvPr id="16" name="Freeform: Shape 15">
                  <a:extLst>
                    <a:ext uri="{FF2B5EF4-FFF2-40B4-BE49-F238E27FC236}">
                      <a16:creationId xmlns:a16="http://schemas.microsoft.com/office/drawing/2014/main" id="{9DB2CB1A-4F9C-4D86-8B47-9233DAF71474}"/>
                    </a:ext>
                  </a:extLst>
                </p:cNvPr>
                <p:cNvSpPr/>
                <p:nvPr/>
              </p:nvSpPr>
              <p:spPr>
                <a:xfrm>
                  <a:off x="8575964" y="3998304"/>
                  <a:ext cx="365035" cy="451539"/>
                </a:xfrm>
                <a:custGeom>
                  <a:avLst/>
                  <a:gdLst>
                    <a:gd name="connsiteX0" fmla="*/ 0 w 365035"/>
                    <a:gd name="connsiteY0" fmla="*/ 0 h 498763"/>
                    <a:gd name="connsiteX1" fmla="*/ 96981 w 365035"/>
                    <a:gd name="connsiteY1" fmla="*/ 41563 h 498763"/>
                    <a:gd name="connsiteX2" fmla="*/ 180109 w 365035"/>
                    <a:gd name="connsiteY2" fmla="*/ 83127 h 498763"/>
                    <a:gd name="connsiteX3" fmla="*/ 221672 w 365035"/>
                    <a:gd name="connsiteY3" fmla="*/ 124690 h 498763"/>
                    <a:gd name="connsiteX4" fmla="*/ 263236 w 365035"/>
                    <a:gd name="connsiteY4" fmla="*/ 152400 h 498763"/>
                    <a:gd name="connsiteX5" fmla="*/ 332509 w 365035"/>
                    <a:gd name="connsiteY5" fmla="*/ 207818 h 498763"/>
                    <a:gd name="connsiteX6" fmla="*/ 360218 w 365035"/>
                    <a:gd name="connsiteY6" fmla="*/ 498763 h 4987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365035" h="498763">
                      <a:moveTo>
                        <a:pt x="0" y="0"/>
                      </a:moveTo>
                      <a:cubicBezTo>
                        <a:pt x="32327" y="13854"/>
                        <a:pt x="65523" y="25834"/>
                        <a:pt x="96981" y="41563"/>
                      </a:cubicBezTo>
                      <a:cubicBezTo>
                        <a:pt x="204414" y="95279"/>
                        <a:pt x="75634" y="48301"/>
                        <a:pt x="180109" y="83127"/>
                      </a:cubicBezTo>
                      <a:cubicBezTo>
                        <a:pt x="193963" y="96981"/>
                        <a:pt x="206620" y="112147"/>
                        <a:pt x="221672" y="124690"/>
                      </a:cubicBezTo>
                      <a:cubicBezTo>
                        <a:pt x="234464" y="135350"/>
                        <a:pt x="251462" y="140626"/>
                        <a:pt x="263236" y="152400"/>
                      </a:cubicBezTo>
                      <a:cubicBezTo>
                        <a:pt x="325903" y="215067"/>
                        <a:pt x="251593" y="180845"/>
                        <a:pt x="332509" y="207818"/>
                      </a:cubicBezTo>
                      <a:cubicBezTo>
                        <a:pt x="382124" y="356663"/>
                        <a:pt x="360218" y="261737"/>
                        <a:pt x="360218" y="498763"/>
                      </a:cubicBezTo>
                    </a:path>
                  </a:pathLst>
                </a:cu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ID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7" name="TextBox 16">
                      <a:extLst>
                        <a:ext uri="{FF2B5EF4-FFF2-40B4-BE49-F238E27FC236}">
                          <a16:creationId xmlns:a16="http://schemas.microsoft.com/office/drawing/2014/main" id="{5BC236C6-5340-4CAA-B548-726E94A25C6F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8312727" y="4080512"/>
                      <a:ext cx="498764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/>
                        <a:t>35</a:t>
                      </a:r>
                      <a14:m>
                        <m:oMath xmlns:m="http://schemas.openxmlformats.org/officeDocument/2006/math"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oMath>
                      </a14:m>
                      <a:endParaRPr lang="en-ID" dirty="0"/>
                    </a:p>
                  </p:txBody>
                </p:sp>
              </mc:Choice>
              <mc:Fallback xmlns="">
                <p:sp>
                  <p:nvSpPr>
                    <p:cNvPr id="17" name="TextBox 16">
                      <a:extLst>
                        <a:ext uri="{FF2B5EF4-FFF2-40B4-BE49-F238E27FC236}">
                          <a16:creationId xmlns:a16="http://schemas.microsoft.com/office/drawing/2014/main" id="{5BC236C6-5340-4CAA-B548-726E94A25C6F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312727" y="4080512"/>
                      <a:ext cx="498764" cy="369332"/>
                    </a:xfrm>
                    <a:prstGeom prst="rect">
                      <a:avLst/>
                    </a:prstGeom>
                    <a:blipFill>
                      <a:blip r:embed="rId3"/>
                      <a:stretch>
                        <a:fillRect l="-9756" t="-8197" b="-2459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ID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1FD5E597-8857-47AF-A82C-69B4842B5914}"/>
                    </a:ext>
                  </a:extLst>
                </p:cNvPr>
                <p:cNvSpPr txBox="1"/>
                <p:nvPr/>
              </p:nvSpPr>
              <p:spPr>
                <a:xfrm>
                  <a:off x="7144728" y="4438672"/>
                  <a:ext cx="93247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/>
                    <a:t>1,7 meter</a:t>
                  </a:r>
                  <a:endParaRPr lang="en-ID" sz="1400" dirty="0"/>
                </a:p>
              </p:txBody>
            </p:sp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8E26BBCE-7907-4ADC-B35F-0BA764F6497B}"/>
                    </a:ext>
                  </a:extLst>
                </p:cNvPr>
                <p:cNvSpPr txBox="1"/>
                <p:nvPr/>
              </p:nvSpPr>
              <p:spPr>
                <a:xfrm>
                  <a:off x="10293927" y="3617082"/>
                  <a:ext cx="93247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/>
                    <a:t>30 meter</a:t>
                  </a:r>
                  <a:endParaRPr lang="en-ID" sz="1400" dirty="0"/>
                </a:p>
              </p:txBody>
            </p:sp>
          </p:grp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ED1C843-4096-4AD2-A568-856F9B47F670}"/>
                  </a:ext>
                </a:extLst>
              </p:cNvPr>
              <p:cNvSpPr txBox="1"/>
              <p:nvPr/>
            </p:nvSpPr>
            <p:spPr>
              <a:xfrm>
                <a:off x="7719391" y="4170402"/>
                <a:ext cx="38792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A</a:t>
                </a:r>
                <a:endParaRPr lang="en-ID" dirty="0"/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DA0F345-A485-4E28-8D42-8D6EDBAFDD1F}"/>
                  </a:ext>
                </a:extLst>
              </p:cNvPr>
              <p:cNvSpPr txBox="1"/>
              <p:nvPr/>
            </p:nvSpPr>
            <p:spPr>
              <a:xfrm>
                <a:off x="10295739" y="4173578"/>
                <a:ext cx="38792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B</a:t>
                </a:r>
                <a:endParaRPr lang="en-ID" dirty="0"/>
              </a:p>
            </p:txBody>
          </p:sp>
        </p:grp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E4CDE7B-8090-4DD2-91F6-4F20E04528D5}"/>
                </a:ext>
              </a:extLst>
            </p:cNvPr>
            <p:cNvSpPr txBox="1"/>
            <p:nvPr/>
          </p:nvSpPr>
          <p:spPr>
            <a:xfrm>
              <a:off x="10198753" y="1716105"/>
              <a:ext cx="3879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</a:t>
              </a:r>
              <a:endParaRPr lang="en-ID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C7443D4A-8F16-4E31-96ED-9EE6122A0D24}"/>
                  </a:ext>
                </a:extLst>
              </p:cNvPr>
              <p:cNvSpPr/>
              <p:nvPr/>
            </p:nvSpPr>
            <p:spPr>
              <a:xfrm>
                <a:off x="4233164" y="4016716"/>
                <a:ext cx="3006435" cy="2078176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35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𝐵𝐶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den>
                      </m:f>
                    </m:oMath>
                  </m:oMathPara>
                </a14:m>
                <a:endParaRPr lang="en-ID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35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28,3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den>
                      </m:f>
                    </m:oMath>
                  </m:oMathPara>
                </a14:m>
                <a:endParaRPr lang="en-ID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     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𝐴𝐵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=28,3 ×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35°</m:t>
                        </m:r>
                      </m:e>
                    </m:func>
                  </m:oMath>
                </a14:m>
                <a:r>
                  <a:rPr lang="en-ID" dirty="0"/>
                  <a:t>	</a:t>
                </a:r>
                <a:r>
                  <a:rPr lang="en-US" b="0" dirty="0"/>
                  <a:t>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   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𝐴𝐵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=28,3 ×0,7</m:t>
                    </m:r>
                  </m:oMath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𝐴𝐵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19,81 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meter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C7443D4A-8F16-4E31-96ED-9EE6122A0D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3164" y="4016716"/>
                <a:ext cx="3006435" cy="20781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 29">
            <a:extLst>
              <a:ext uri="{FF2B5EF4-FFF2-40B4-BE49-F238E27FC236}">
                <a16:creationId xmlns:a16="http://schemas.microsoft.com/office/drawing/2014/main" id="{8D11C30A-EC39-43AF-8367-66EDAF760776}"/>
              </a:ext>
            </a:extLst>
          </p:cNvPr>
          <p:cNvSpPr/>
          <p:nvPr/>
        </p:nvSpPr>
        <p:spPr>
          <a:xfrm>
            <a:off x="609600" y="6366786"/>
            <a:ext cx="11022781" cy="36932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Jadi, </a:t>
            </a:r>
            <a:r>
              <a:rPr lang="en-US" dirty="0" err="1"/>
              <a:t>jarak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Menara </a:t>
            </a:r>
            <a:r>
              <a:rPr lang="en-US" dirty="0" err="1"/>
              <a:t>adalah</a:t>
            </a:r>
            <a:r>
              <a:rPr lang="en-US" dirty="0"/>
              <a:t> 19,81 meter</a:t>
            </a:r>
            <a:endParaRPr lang="en-ID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EB72639-CC02-4A0A-9392-5FDA0A943B99}"/>
              </a:ext>
            </a:extLst>
          </p:cNvPr>
          <p:cNvSpPr/>
          <p:nvPr/>
        </p:nvSpPr>
        <p:spPr>
          <a:xfrm>
            <a:off x="581889" y="914400"/>
            <a:ext cx="4239493" cy="37407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UJI KOMPETENSI 1.8 HALAMAN 34 NO 2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96115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croll: Horizontal 2">
            <a:extLst>
              <a:ext uri="{FF2B5EF4-FFF2-40B4-BE49-F238E27FC236}">
                <a16:creationId xmlns:a16="http://schemas.microsoft.com/office/drawing/2014/main" id="{8A7660B7-94D0-473D-A112-A8271B938ABC}"/>
              </a:ext>
            </a:extLst>
          </p:cNvPr>
          <p:cNvSpPr/>
          <p:nvPr/>
        </p:nvSpPr>
        <p:spPr>
          <a:xfrm>
            <a:off x="3491346" y="374073"/>
            <a:ext cx="4862945" cy="1011381"/>
          </a:xfrm>
          <a:prstGeom prst="horizontalScroll">
            <a:avLst>
              <a:gd name="adj" fmla="val 17979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SUNDUT DEPRESI</a:t>
            </a:r>
            <a:endParaRPr lang="en-ID" sz="32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3A8F3DA-FCE6-446F-97E3-0224FFD78986}"/>
              </a:ext>
            </a:extLst>
          </p:cNvPr>
          <p:cNvSpPr/>
          <p:nvPr/>
        </p:nvSpPr>
        <p:spPr>
          <a:xfrm>
            <a:off x="2715490" y="1683327"/>
            <a:ext cx="6331527" cy="1052945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Sudut</a:t>
            </a:r>
            <a:r>
              <a:rPr lang="en-US" dirty="0"/>
              <a:t> yang </a:t>
            </a:r>
            <a:r>
              <a:rPr lang="en-US" dirty="0" err="1"/>
              <a:t>dilewati</a:t>
            </a:r>
            <a:r>
              <a:rPr lang="en-US" dirty="0"/>
              <a:t> </a:t>
            </a:r>
            <a:r>
              <a:rPr lang="en-US" dirty="0" err="1"/>
              <a:t>garis</a:t>
            </a:r>
            <a:r>
              <a:rPr lang="en-US" dirty="0"/>
              <a:t> </a:t>
            </a:r>
            <a:r>
              <a:rPr lang="en-US" dirty="0" err="1"/>
              <a:t>pandang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didepresikan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garis</a:t>
            </a:r>
            <a:r>
              <a:rPr lang="en-US" dirty="0"/>
              <a:t> </a:t>
            </a:r>
            <a:r>
              <a:rPr lang="en-US" dirty="0" err="1"/>
              <a:t>mendatar</a:t>
            </a:r>
            <a:r>
              <a:rPr lang="en-US" dirty="0"/>
              <a:t>.</a:t>
            </a:r>
            <a:endParaRPr lang="en-ID" dirty="0"/>
          </a:p>
        </p:txBody>
      </p:sp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80F162DE-265C-47B9-88BE-E5FCE98E03B8}"/>
              </a:ext>
            </a:extLst>
          </p:cNvPr>
          <p:cNvSpPr/>
          <p:nvPr/>
        </p:nvSpPr>
        <p:spPr>
          <a:xfrm>
            <a:off x="845128" y="2855767"/>
            <a:ext cx="5652654" cy="1468582"/>
          </a:xfrm>
          <a:prstGeom prst="cloudCallout">
            <a:avLst>
              <a:gd name="adj1" fmla="val 59065"/>
              <a:gd name="adj2" fmla="val -50701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Jika </a:t>
            </a:r>
            <a:r>
              <a:rPr lang="en-US" dirty="0" err="1"/>
              <a:t>kamu</a:t>
            </a:r>
            <a:r>
              <a:rPr lang="en-US" dirty="0"/>
              <a:t> </a:t>
            </a:r>
            <a:r>
              <a:rPr lang="en-US" b="1" dirty="0" err="1"/>
              <a:t>menunduk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benda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Ketika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kucing</a:t>
            </a:r>
            <a:r>
              <a:rPr lang="en-US" dirty="0"/>
              <a:t> </a:t>
            </a:r>
            <a:r>
              <a:rPr lang="en-US" dirty="0" err="1"/>
              <a:t>dilantai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pilot yang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landasan</a:t>
            </a:r>
            <a:r>
              <a:rPr lang="en-US" dirty="0"/>
              <a:t> </a:t>
            </a:r>
            <a:r>
              <a:rPr lang="en-US" dirty="0" err="1"/>
              <a:t>pacu</a:t>
            </a:r>
            <a:r>
              <a:rPr lang="en-US" dirty="0"/>
              <a:t> </a:t>
            </a:r>
            <a:r>
              <a:rPr lang="en-US" dirty="0" err="1"/>
              <a:t>penerbangan</a:t>
            </a:r>
            <a:r>
              <a:rPr lang="en-US" dirty="0"/>
              <a:t>.</a:t>
            </a:r>
            <a:endParaRPr lang="en-ID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228E9E6-DBF0-4862-835A-D5BD03F8B6DD}"/>
              </a:ext>
            </a:extLst>
          </p:cNvPr>
          <p:cNvSpPr/>
          <p:nvPr/>
        </p:nvSpPr>
        <p:spPr>
          <a:xfrm>
            <a:off x="1011382" y="4443845"/>
            <a:ext cx="5320146" cy="1052945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Sudut</a:t>
            </a:r>
            <a:r>
              <a:rPr lang="en-US" dirty="0"/>
              <a:t> yang </a:t>
            </a:r>
            <a:r>
              <a:rPr lang="en-US" dirty="0" err="1"/>
              <a:t>dilewati</a:t>
            </a:r>
            <a:r>
              <a:rPr lang="en-US" dirty="0"/>
              <a:t> </a:t>
            </a:r>
            <a:r>
              <a:rPr lang="en-US" dirty="0" err="1"/>
              <a:t>garis</a:t>
            </a:r>
            <a:r>
              <a:rPr lang="en-US" dirty="0"/>
              <a:t> </a:t>
            </a:r>
            <a:r>
              <a:rPr lang="en-US" dirty="0" err="1"/>
              <a:t>pandang</a:t>
            </a:r>
            <a:r>
              <a:rPr lang="en-US" dirty="0"/>
              <a:t> Ketika </a:t>
            </a:r>
            <a:r>
              <a:rPr lang="en-US" dirty="0" err="1"/>
              <a:t>didepresikan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garis</a:t>
            </a:r>
            <a:r>
              <a:rPr lang="en-US" dirty="0"/>
              <a:t> </a:t>
            </a:r>
            <a:r>
              <a:rPr lang="en-US" dirty="0" err="1"/>
              <a:t>mendatar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SUDUT DEPRESI.</a:t>
            </a:r>
            <a:endParaRPr lang="en-ID" dirty="0"/>
          </a:p>
        </p:txBody>
      </p:sp>
      <p:sp>
        <p:nvSpPr>
          <p:cNvPr id="11" name="Arrow: Curved Left 10">
            <a:extLst>
              <a:ext uri="{FF2B5EF4-FFF2-40B4-BE49-F238E27FC236}">
                <a16:creationId xmlns:a16="http://schemas.microsoft.com/office/drawing/2014/main" id="{2079968A-72E3-415D-82A6-47DA85936FCF}"/>
              </a:ext>
            </a:extLst>
          </p:cNvPr>
          <p:cNvSpPr/>
          <p:nvPr/>
        </p:nvSpPr>
        <p:spPr>
          <a:xfrm rot="1677204">
            <a:off x="6880119" y="2885356"/>
            <a:ext cx="725305" cy="2406886"/>
          </a:xfrm>
          <a:prstGeom prst="curved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0F35524-7ACC-4CF0-847A-89C26A745AD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798"/>
          <a:stretch/>
        </p:blipFill>
        <p:spPr>
          <a:xfrm>
            <a:off x="7987761" y="3027170"/>
            <a:ext cx="3856951" cy="2414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323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6579DA0A-D7E8-4AFC-B8D2-E307677A787D}"/>
              </a:ext>
            </a:extLst>
          </p:cNvPr>
          <p:cNvSpPr/>
          <p:nvPr/>
        </p:nvSpPr>
        <p:spPr>
          <a:xfrm>
            <a:off x="7051964" y="263236"/>
            <a:ext cx="2992581" cy="651164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CONTOH</a:t>
            </a:r>
            <a:endParaRPr lang="en-ID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0B6743E-E06A-49AD-9C69-7C208AB2EB2E}"/>
                  </a:ext>
                </a:extLst>
              </p:cNvPr>
              <p:cNvSpPr txBox="1"/>
              <p:nvPr/>
            </p:nvSpPr>
            <p:spPr>
              <a:xfrm>
                <a:off x="512618" y="1288473"/>
                <a:ext cx="11305309" cy="4247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Dua </a:t>
                </a:r>
                <a:r>
                  <a:rPr lang="en-US" dirty="0" err="1"/>
                  <a:t>buah</a:t>
                </a:r>
                <a:r>
                  <a:rPr lang="en-US" dirty="0"/>
                  <a:t> </a:t>
                </a:r>
                <a:r>
                  <a:rPr lang="en-US" dirty="0" err="1"/>
                  <a:t>benda</a:t>
                </a:r>
                <a:r>
                  <a:rPr lang="en-US" dirty="0"/>
                  <a:t> </a:t>
                </a:r>
                <a:r>
                  <a:rPr lang="en-US" dirty="0" err="1"/>
                  <a:t>diletakkan</a:t>
                </a:r>
                <a:r>
                  <a:rPr lang="en-US" dirty="0"/>
                  <a:t> di </a:t>
                </a:r>
                <a:r>
                  <a:rPr lang="en-US" dirty="0" err="1"/>
                  <a:t>sisi</a:t>
                </a:r>
                <a:r>
                  <a:rPr lang="en-US" dirty="0"/>
                  <a:t> yang </a:t>
                </a:r>
                <a:r>
                  <a:rPr lang="en-US" dirty="0" err="1"/>
                  <a:t>sama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dirty="0" err="1"/>
                  <a:t>suatu</a:t>
                </a:r>
                <a:r>
                  <a:rPr lang="en-US" dirty="0"/>
                  <a:t> Menara. </a:t>
                </a:r>
                <a:r>
                  <a:rPr lang="en-US" dirty="0" err="1"/>
                  <a:t>Sudut</a:t>
                </a:r>
                <a:r>
                  <a:rPr lang="en-US" dirty="0"/>
                  <a:t> </a:t>
                </a:r>
                <a:r>
                  <a:rPr lang="en-US" dirty="0" err="1"/>
                  <a:t>depresinya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dirty="0" err="1"/>
                  <a:t>puncak</a:t>
                </a:r>
                <a:r>
                  <a:rPr lang="en-US" dirty="0"/>
                  <a:t> Menara </a:t>
                </a:r>
                <a:r>
                  <a:rPr lang="en-US" dirty="0" err="1"/>
                  <a:t>berturut-turut</a:t>
                </a:r>
                <a:r>
                  <a:rPr lang="en-US" dirty="0"/>
                  <a:t> </a:t>
                </a:r>
                <a:r>
                  <a:rPr lang="en-US" dirty="0" err="1"/>
                  <a:t>adalah</a:t>
                </a:r>
                <a:r>
                  <a:rPr lang="en-US" dirty="0"/>
                  <a:t> 45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D" dirty="0"/>
                  <a:t> dan 60</a:t>
                </a:r>
                <a14:m>
                  <m:oMath xmlns:m="http://schemas.openxmlformats.org/officeDocument/2006/math">
                    <m:r>
                      <a:rPr lang="en-ID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D" dirty="0"/>
                  <a:t>. Jika </a:t>
                </a:r>
                <a:r>
                  <a:rPr lang="en-ID" dirty="0" err="1"/>
                  <a:t>tinggi</a:t>
                </a:r>
                <a:r>
                  <a:rPr lang="en-ID" dirty="0"/>
                  <a:t> Menara </a:t>
                </a:r>
                <a:r>
                  <a:rPr lang="en-ID" dirty="0" err="1"/>
                  <a:t>adalah</a:t>
                </a:r>
                <a:r>
                  <a:rPr lang="en-ID" dirty="0"/>
                  <a:t> 300 m, </a:t>
                </a:r>
                <a:r>
                  <a:rPr lang="en-ID" dirty="0" err="1"/>
                  <a:t>carilah</a:t>
                </a:r>
                <a:r>
                  <a:rPr lang="en-ID" dirty="0"/>
                  <a:t> </a:t>
                </a:r>
                <a:r>
                  <a:rPr lang="en-ID" dirty="0" err="1"/>
                  <a:t>jarak</a:t>
                </a:r>
                <a:r>
                  <a:rPr lang="en-ID" dirty="0"/>
                  <a:t> </a:t>
                </a:r>
                <a:r>
                  <a:rPr lang="en-ID" dirty="0" err="1"/>
                  <a:t>antara</a:t>
                </a:r>
                <a:r>
                  <a:rPr lang="en-ID" dirty="0"/>
                  <a:t> </a:t>
                </a:r>
                <a:r>
                  <a:rPr lang="en-ID" dirty="0" err="1"/>
                  <a:t>kedua</a:t>
                </a:r>
                <a:r>
                  <a:rPr lang="en-ID" dirty="0"/>
                  <a:t> </a:t>
                </a:r>
                <a:r>
                  <a:rPr lang="en-ID" dirty="0" err="1"/>
                  <a:t>benda</a:t>
                </a:r>
                <a:r>
                  <a:rPr lang="en-ID" dirty="0"/>
                  <a:t>.</a:t>
                </a:r>
              </a:p>
              <a:p>
                <a:endParaRPr lang="en-ID" dirty="0"/>
              </a:p>
              <a:p>
                <a:r>
                  <a:rPr lang="en-ID" b="1" dirty="0"/>
                  <a:t>PENYELESAIAN :</a:t>
                </a:r>
              </a:p>
              <a:p>
                <a:endParaRPr lang="en-ID" b="1" dirty="0"/>
              </a:p>
              <a:p>
                <a:r>
                  <a:rPr lang="en-ID" dirty="0" err="1"/>
                  <a:t>Diketahui</a:t>
                </a:r>
                <a:r>
                  <a:rPr lang="en-ID" dirty="0"/>
                  <a:t> : Tinggi Menara = 300 meter </a:t>
                </a:r>
              </a:p>
              <a:p>
                <a:r>
                  <a:rPr lang="en-ID" dirty="0"/>
                  <a:t>		  </a:t>
                </a:r>
                <a:r>
                  <a:rPr lang="en-ID" dirty="0" err="1"/>
                  <a:t>Sudut</a:t>
                </a:r>
                <a:r>
                  <a:rPr lang="en-ID" dirty="0"/>
                  <a:t> </a:t>
                </a:r>
                <a:r>
                  <a:rPr lang="en-ID" dirty="0" err="1"/>
                  <a:t>Depresi</a:t>
                </a:r>
                <a:r>
                  <a:rPr lang="en-ID" dirty="0"/>
                  <a:t> I  = 45</a:t>
                </a:r>
                <a14:m>
                  <m:oMath xmlns:m="http://schemas.openxmlformats.org/officeDocument/2006/math">
                    <m:r>
                      <a:rPr lang="en-ID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r>
                  <a:rPr lang="en-ID" dirty="0"/>
                  <a:t>		  </a:t>
                </a:r>
                <a:r>
                  <a:rPr lang="en-ID" dirty="0" err="1"/>
                  <a:t>Sudut</a:t>
                </a:r>
                <a:r>
                  <a:rPr lang="en-ID" dirty="0"/>
                  <a:t> </a:t>
                </a:r>
                <a:r>
                  <a:rPr lang="en-ID" dirty="0" err="1"/>
                  <a:t>Depresi</a:t>
                </a:r>
                <a:r>
                  <a:rPr lang="en-ID" dirty="0"/>
                  <a:t> II  = 60</a:t>
                </a:r>
                <a14:m>
                  <m:oMath xmlns:m="http://schemas.openxmlformats.org/officeDocument/2006/math">
                    <m:r>
                      <a:rPr lang="en-ID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ID" dirty="0"/>
              </a:p>
              <a:p>
                <a:r>
                  <a:rPr lang="en-ID" dirty="0" err="1"/>
                  <a:t>Ditanya</a:t>
                </a:r>
                <a:r>
                  <a:rPr lang="en-ID" dirty="0"/>
                  <a:t>    : Jarak </a:t>
                </a:r>
                <a:r>
                  <a:rPr lang="en-ID" dirty="0" err="1"/>
                  <a:t>antara</a:t>
                </a:r>
                <a:r>
                  <a:rPr lang="en-ID" dirty="0"/>
                  <a:t> </a:t>
                </a:r>
                <a:r>
                  <a:rPr lang="en-ID" dirty="0" err="1"/>
                  <a:t>kedua</a:t>
                </a:r>
                <a:r>
                  <a:rPr lang="en-ID" dirty="0"/>
                  <a:t> </a:t>
                </a:r>
                <a:r>
                  <a:rPr lang="en-ID" dirty="0" err="1"/>
                  <a:t>benda</a:t>
                </a:r>
                <a:br>
                  <a:rPr lang="en-ID" dirty="0"/>
                </a:br>
                <a:r>
                  <a:rPr lang="en-ID" dirty="0"/>
                  <a:t>Jawab       :</a:t>
                </a:r>
              </a:p>
              <a:p>
                <a:endParaRPr lang="en-ID" dirty="0"/>
              </a:p>
              <a:p>
                <a:endParaRPr lang="en-ID" dirty="0"/>
              </a:p>
              <a:p>
                <a:r>
                  <a:rPr lang="en-ID" dirty="0"/>
                  <a:t> 		</a:t>
                </a:r>
              </a:p>
              <a:p>
                <a:endParaRPr lang="en-ID" dirty="0"/>
              </a:p>
              <a:p>
                <a:r>
                  <a:rPr lang="en-ID" dirty="0"/>
                  <a:t>    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0B6743E-E06A-49AD-9C69-7C208AB2EB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618" y="1288473"/>
                <a:ext cx="11305309" cy="4247317"/>
              </a:xfrm>
              <a:prstGeom prst="rect">
                <a:avLst/>
              </a:prstGeom>
              <a:blipFill>
                <a:blip r:embed="rId2"/>
                <a:stretch>
                  <a:fillRect l="-431" t="-71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C7443D4A-8F16-4E31-96ED-9EE6122A0D24}"/>
                  </a:ext>
                </a:extLst>
              </p:cNvPr>
              <p:cNvSpPr/>
              <p:nvPr/>
            </p:nvSpPr>
            <p:spPr>
              <a:xfrm>
                <a:off x="979536" y="4125442"/>
                <a:ext cx="3006435" cy="2078176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45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𝐴𝐷</m:t>
                          </m:r>
                        </m:den>
                      </m:f>
                    </m:oMath>
                  </m:oMathPara>
                </a14:m>
                <a:endParaRPr lang="en-ID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45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300</m:t>
                          </m:r>
                        </m:den>
                      </m:f>
                    </m:oMath>
                  </m:oMathPara>
                </a14:m>
                <a:endParaRPr lang="en-ID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     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𝐴𝐵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=300 ×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45°</m:t>
                        </m:r>
                      </m:e>
                    </m:func>
                  </m:oMath>
                </a14:m>
                <a:r>
                  <a:rPr lang="en-ID" dirty="0"/>
                  <a:t>	</a:t>
                </a:r>
                <a:r>
                  <a:rPr lang="en-US" b="0" dirty="0"/>
                  <a:t>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   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𝐴𝐵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=300×1</m:t>
                    </m:r>
                  </m:oMath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𝐴𝐵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300 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meter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C7443D4A-8F16-4E31-96ED-9EE6122A0D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9536" y="4125442"/>
                <a:ext cx="3006435" cy="20781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 29">
            <a:extLst>
              <a:ext uri="{FF2B5EF4-FFF2-40B4-BE49-F238E27FC236}">
                <a16:creationId xmlns:a16="http://schemas.microsoft.com/office/drawing/2014/main" id="{8D11C30A-EC39-43AF-8367-66EDAF760776}"/>
              </a:ext>
            </a:extLst>
          </p:cNvPr>
          <p:cNvSpPr/>
          <p:nvPr/>
        </p:nvSpPr>
        <p:spPr>
          <a:xfrm>
            <a:off x="609600" y="6366786"/>
            <a:ext cx="11022781" cy="36932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Jadi, </a:t>
            </a:r>
            <a:r>
              <a:rPr lang="en-US" dirty="0" err="1"/>
              <a:t>jarak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benda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219,6 meter.</a:t>
            </a:r>
            <a:endParaRPr lang="en-ID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E9E4283-CBBC-495B-B483-3CB5B8E1A2DD}"/>
              </a:ext>
            </a:extLst>
          </p:cNvPr>
          <p:cNvSpPr/>
          <p:nvPr/>
        </p:nvSpPr>
        <p:spPr>
          <a:xfrm>
            <a:off x="581889" y="914400"/>
            <a:ext cx="4405747" cy="37407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UJI KOMPETENSI 1.8 HALAMAN 35 NO 15</a:t>
            </a:r>
            <a:endParaRPr lang="en-ID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986EA44-2CA3-4DC3-8018-389E41F8CDF4}"/>
              </a:ext>
            </a:extLst>
          </p:cNvPr>
          <p:cNvCxnSpPr/>
          <p:nvPr/>
        </p:nvCxnSpPr>
        <p:spPr>
          <a:xfrm>
            <a:off x="7675418" y="2133600"/>
            <a:ext cx="0" cy="18831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B2284A2-7018-4405-A76D-FA5A9F867A1F}"/>
              </a:ext>
            </a:extLst>
          </p:cNvPr>
          <p:cNvCxnSpPr>
            <a:cxnSpLocks/>
          </p:cNvCxnSpPr>
          <p:nvPr/>
        </p:nvCxnSpPr>
        <p:spPr>
          <a:xfrm>
            <a:off x="7675419" y="2175164"/>
            <a:ext cx="1440873" cy="184155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047A31B-DECF-48FE-930F-654FD89729E1}"/>
              </a:ext>
            </a:extLst>
          </p:cNvPr>
          <p:cNvCxnSpPr>
            <a:cxnSpLocks/>
          </p:cNvCxnSpPr>
          <p:nvPr/>
        </p:nvCxnSpPr>
        <p:spPr>
          <a:xfrm>
            <a:off x="7675418" y="2147455"/>
            <a:ext cx="2743202" cy="185540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4C341D86-3A4E-4F09-B68E-59853047E6DA}"/>
              </a:ext>
            </a:extLst>
          </p:cNvPr>
          <p:cNvCxnSpPr/>
          <p:nvPr/>
        </p:nvCxnSpPr>
        <p:spPr>
          <a:xfrm>
            <a:off x="7675418" y="4016716"/>
            <a:ext cx="275705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F2C5A7E-DB3E-45F5-991D-C2D1B3771D1A}"/>
                  </a:ext>
                </a:extLst>
              </p:cNvPr>
              <p:cNvSpPr txBox="1"/>
              <p:nvPr/>
            </p:nvSpPr>
            <p:spPr>
              <a:xfrm>
                <a:off x="7606816" y="2428105"/>
                <a:ext cx="54569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/>
                  <a:t>45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ID" sz="1400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F2C5A7E-DB3E-45F5-991D-C2D1B3771D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6816" y="2428105"/>
                <a:ext cx="545690" cy="307777"/>
              </a:xfrm>
              <a:prstGeom prst="rect">
                <a:avLst/>
              </a:prstGeom>
              <a:blipFill>
                <a:blip r:embed="rId4"/>
                <a:stretch>
                  <a:fillRect l="-3371" t="-1961" b="-19608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19C42411-1302-4A3E-9826-391DE9B2BBF0}"/>
                  </a:ext>
                </a:extLst>
              </p:cNvPr>
              <p:cNvSpPr txBox="1"/>
              <p:nvPr/>
            </p:nvSpPr>
            <p:spPr>
              <a:xfrm>
                <a:off x="8161670" y="2682360"/>
                <a:ext cx="54569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60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ID" sz="12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19C42411-1302-4A3E-9826-391DE9B2BB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1670" y="2682360"/>
                <a:ext cx="545690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9F734F6D-78E3-4772-B9A0-75E898018162}"/>
              </a:ext>
            </a:extLst>
          </p:cNvPr>
          <p:cNvSpPr/>
          <p:nvPr/>
        </p:nvSpPr>
        <p:spPr>
          <a:xfrm>
            <a:off x="7683910" y="2728453"/>
            <a:ext cx="427703" cy="88490"/>
          </a:xfrm>
          <a:custGeom>
            <a:avLst/>
            <a:gdLst>
              <a:gd name="connsiteX0" fmla="*/ 0 w 427703"/>
              <a:gd name="connsiteY0" fmla="*/ 58993 h 88490"/>
              <a:gd name="connsiteX1" fmla="*/ 88490 w 427703"/>
              <a:gd name="connsiteY1" fmla="*/ 73742 h 88490"/>
              <a:gd name="connsiteX2" fmla="*/ 132735 w 427703"/>
              <a:gd name="connsiteY2" fmla="*/ 88490 h 88490"/>
              <a:gd name="connsiteX3" fmla="*/ 324464 w 427703"/>
              <a:gd name="connsiteY3" fmla="*/ 73742 h 88490"/>
              <a:gd name="connsiteX4" fmla="*/ 368709 w 427703"/>
              <a:gd name="connsiteY4" fmla="*/ 58993 h 88490"/>
              <a:gd name="connsiteX5" fmla="*/ 427703 w 427703"/>
              <a:gd name="connsiteY5" fmla="*/ 0 h 88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7703" h="88490">
                <a:moveTo>
                  <a:pt x="0" y="58993"/>
                </a:moveTo>
                <a:cubicBezTo>
                  <a:pt x="29497" y="63909"/>
                  <a:pt x="59299" y="67255"/>
                  <a:pt x="88490" y="73742"/>
                </a:cubicBezTo>
                <a:cubicBezTo>
                  <a:pt x="103666" y="77114"/>
                  <a:pt x="117189" y="88490"/>
                  <a:pt x="132735" y="88490"/>
                </a:cubicBezTo>
                <a:cubicBezTo>
                  <a:pt x="196833" y="88490"/>
                  <a:pt x="260554" y="78658"/>
                  <a:pt x="324464" y="73742"/>
                </a:cubicBezTo>
                <a:cubicBezTo>
                  <a:pt x="339212" y="68826"/>
                  <a:pt x="356570" y="68705"/>
                  <a:pt x="368709" y="58993"/>
                </a:cubicBezTo>
                <a:cubicBezTo>
                  <a:pt x="487349" y="-35920"/>
                  <a:pt x="330849" y="48425"/>
                  <a:pt x="427703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59988E34-2116-45B0-82CB-9C7BBD6268A7}"/>
              </a:ext>
            </a:extLst>
          </p:cNvPr>
          <p:cNvSpPr/>
          <p:nvPr/>
        </p:nvSpPr>
        <p:spPr>
          <a:xfrm>
            <a:off x="7654414" y="2849662"/>
            <a:ext cx="1052946" cy="276999"/>
          </a:xfrm>
          <a:custGeom>
            <a:avLst/>
            <a:gdLst>
              <a:gd name="connsiteX0" fmla="*/ 0 w 1327355"/>
              <a:gd name="connsiteY0" fmla="*/ 132735 h 162232"/>
              <a:gd name="connsiteX1" fmla="*/ 206477 w 1327355"/>
              <a:gd name="connsiteY1" fmla="*/ 147483 h 162232"/>
              <a:gd name="connsiteX2" fmla="*/ 383458 w 1327355"/>
              <a:gd name="connsiteY2" fmla="*/ 162232 h 162232"/>
              <a:gd name="connsiteX3" fmla="*/ 958645 w 1327355"/>
              <a:gd name="connsiteY3" fmla="*/ 147483 h 162232"/>
              <a:gd name="connsiteX4" fmla="*/ 1120877 w 1327355"/>
              <a:gd name="connsiteY4" fmla="*/ 117987 h 162232"/>
              <a:gd name="connsiteX5" fmla="*/ 1209368 w 1327355"/>
              <a:gd name="connsiteY5" fmla="*/ 88490 h 162232"/>
              <a:gd name="connsiteX6" fmla="*/ 1327355 w 1327355"/>
              <a:gd name="connsiteY6" fmla="*/ 0 h 162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27355" h="162232">
                <a:moveTo>
                  <a:pt x="0" y="132735"/>
                </a:moveTo>
                <a:lnTo>
                  <a:pt x="206477" y="147483"/>
                </a:lnTo>
                <a:cubicBezTo>
                  <a:pt x="265501" y="152023"/>
                  <a:pt x="324260" y="162232"/>
                  <a:pt x="383458" y="162232"/>
                </a:cubicBezTo>
                <a:cubicBezTo>
                  <a:pt x="575250" y="162232"/>
                  <a:pt x="766916" y="152399"/>
                  <a:pt x="958645" y="147483"/>
                </a:cubicBezTo>
                <a:cubicBezTo>
                  <a:pt x="1031353" y="137096"/>
                  <a:pt x="1057662" y="136951"/>
                  <a:pt x="1120877" y="117987"/>
                </a:cubicBezTo>
                <a:cubicBezTo>
                  <a:pt x="1150658" y="109053"/>
                  <a:pt x="1209368" y="88490"/>
                  <a:pt x="1209368" y="88490"/>
                </a:cubicBezTo>
                <a:cubicBezTo>
                  <a:pt x="1309427" y="21783"/>
                  <a:pt x="1272790" y="54563"/>
                  <a:pt x="1327355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7A6EDC8-73BC-42C5-BCFC-E92C920053F2}"/>
              </a:ext>
            </a:extLst>
          </p:cNvPr>
          <p:cNvSpPr txBox="1"/>
          <p:nvPr/>
        </p:nvSpPr>
        <p:spPr>
          <a:xfrm>
            <a:off x="7079222" y="3029258"/>
            <a:ext cx="630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300 m</a:t>
            </a:r>
            <a:endParaRPr lang="en-ID" sz="12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4B104F2-E1C2-4DF0-AE44-3F1DC6F871C1}"/>
              </a:ext>
            </a:extLst>
          </p:cNvPr>
          <p:cNvSpPr txBox="1"/>
          <p:nvPr/>
        </p:nvSpPr>
        <p:spPr>
          <a:xfrm>
            <a:off x="7459324" y="3932772"/>
            <a:ext cx="3720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</a:t>
            </a:r>
            <a:endParaRPr lang="en-ID" sz="14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5E72FFD-1C6E-4535-A356-DF8CCA7366B4}"/>
              </a:ext>
            </a:extLst>
          </p:cNvPr>
          <p:cNvSpPr txBox="1"/>
          <p:nvPr/>
        </p:nvSpPr>
        <p:spPr>
          <a:xfrm>
            <a:off x="8938783" y="3966978"/>
            <a:ext cx="3720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B</a:t>
            </a:r>
            <a:endParaRPr lang="en-ID" sz="140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6595814-F442-4A19-8CC9-F0BF133ABCF1}"/>
              </a:ext>
            </a:extLst>
          </p:cNvPr>
          <p:cNvSpPr txBox="1"/>
          <p:nvPr/>
        </p:nvSpPr>
        <p:spPr>
          <a:xfrm>
            <a:off x="10353359" y="3930495"/>
            <a:ext cx="3720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</a:t>
            </a:r>
            <a:endParaRPr lang="en-ID" sz="1400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565967E-27D1-4857-A795-23E6EDBB7AA0}"/>
              </a:ext>
            </a:extLst>
          </p:cNvPr>
          <p:cNvSpPr txBox="1"/>
          <p:nvPr/>
        </p:nvSpPr>
        <p:spPr>
          <a:xfrm>
            <a:off x="7525691" y="1871161"/>
            <a:ext cx="3720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D</a:t>
            </a:r>
            <a:endParaRPr lang="en-ID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D51A96F0-71E6-4742-96F0-A58BB71BB974}"/>
                  </a:ext>
                </a:extLst>
              </p:cNvPr>
              <p:cNvSpPr/>
              <p:nvPr/>
            </p:nvSpPr>
            <p:spPr>
              <a:xfrm>
                <a:off x="4143005" y="4135036"/>
                <a:ext cx="3006435" cy="2078176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𝐴𝐷</m:t>
                          </m:r>
                        </m:den>
                      </m:f>
                    </m:oMath>
                  </m:oMathPara>
                </a14:m>
                <a:endParaRPr lang="en-ID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300</m:t>
                          </m:r>
                        </m:den>
                      </m:f>
                    </m:oMath>
                  </m:oMathPara>
                </a14:m>
                <a:endParaRPr lang="en-ID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     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=300 ×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60°</m:t>
                        </m:r>
                      </m:e>
                    </m:func>
                  </m:oMath>
                </a14:m>
                <a:r>
                  <a:rPr lang="en-ID" dirty="0"/>
                  <a:t>	</a:t>
                </a:r>
                <a:r>
                  <a:rPr lang="en-US" b="0" dirty="0"/>
                  <a:t>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   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=300×1,732</m:t>
                    </m:r>
                  </m:oMath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C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=519,6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meter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D51A96F0-71E6-4742-96F0-A58BB71BB9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3005" y="4135036"/>
                <a:ext cx="3006435" cy="207817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0764AD6C-B542-4405-A572-76C9C8EDE8AE}"/>
                  </a:ext>
                </a:extLst>
              </p:cNvPr>
              <p:cNvSpPr/>
              <p:nvPr/>
            </p:nvSpPr>
            <p:spPr>
              <a:xfrm>
                <a:off x="7980675" y="4539039"/>
                <a:ext cx="1916216" cy="1390926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𝐵𝐶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𝐴𝐶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𝐴𝐵</m:t>
                      </m:r>
                    </m:oMath>
                  </m:oMathPara>
                </a14:m>
                <a:endParaRPr lang="en-US" b="0" dirty="0"/>
              </a:p>
              <a:p>
                <a:r>
                  <a:rPr lang="en-US" b="0" dirty="0"/>
                  <a:t>      = 519,6 – 300</a:t>
                </a:r>
              </a:p>
              <a:p>
                <a:r>
                  <a:rPr lang="en-US" dirty="0"/>
                  <a:t>      = 219,6 meter</a:t>
                </a:r>
                <a:endParaRPr lang="en-US" b="0" dirty="0"/>
              </a:p>
            </p:txBody>
          </p:sp>
        </mc:Choice>
        <mc:Fallback xmlns="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0764AD6C-B542-4405-A572-76C9C8EDE8A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0675" y="4539039"/>
                <a:ext cx="1916216" cy="1390926"/>
              </a:xfrm>
              <a:prstGeom prst="rect">
                <a:avLst/>
              </a:prstGeom>
              <a:blipFill>
                <a:blip r:embed="rId7"/>
                <a:stretch>
                  <a:fillRect r="-1254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496276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106</TotalTime>
  <Words>407</Words>
  <Application>Microsoft Office PowerPoint</Application>
  <PresentationFormat>Widescreen</PresentationFormat>
  <Paragraphs>75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Cambria Math</vt:lpstr>
      <vt:lpstr>Gill Sans MT</vt:lpstr>
      <vt:lpstr>Times New Roman</vt:lpstr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ACER</cp:lastModifiedBy>
  <cp:revision>11</cp:revision>
  <dcterms:created xsi:type="dcterms:W3CDTF">2020-09-07T04:40:40Z</dcterms:created>
  <dcterms:modified xsi:type="dcterms:W3CDTF">2020-09-08T03:59:26Z</dcterms:modified>
</cp:coreProperties>
</file>