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C38934-1C46-4EB4-8109-33D65DBB2B28}" type="datetimeFigureOut">
              <a:rPr lang="en-ID" smtClean="0"/>
              <a:t>10/07/2020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8A16DD-B241-41EC-9C68-0151A813DB7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43902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9496-C803-4965-9084-C44B62E0A290}" type="datetimeFigureOut">
              <a:rPr lang="en-ID" smtClean="0"/>
              <a:t>10/07/2020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0273DA28-C4F8-4736-9861-C51CF493B26A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3711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9496-C803-4965-9084-C44B62E0A290}" type="datetimeFigureOut">
              <a:rPr lang="en-ID" smtClean="0"/>
              <a:t>10/07/2020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DA28-C4F8-4736-9861-C51CF493B26A}" type="slidenum">
              <a:rPr lang="en-ID" smtClean="0"/>
              <a:t>‹#›</a:t>
            </a:fld>
            <a:endParaRPr lang="en-ID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2320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9496-C803-4965-9084-C44B62E0A290}" type="datetimeFigureOut">
              <a:rPr lang="en-ID" smtClean="0"/>
              <a:t>10/07/2020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DA28-C4F8-4736-9861-C51CF493B26A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837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9496-C803-4965-9084-C44B62E0A290}" type="datetimeFigureOut">
              <a:rPr lang="en-ID" smtClean="0"/>
              <a:t>10/07/2020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DA28-C4F8-4736-9861-C51CF493B26A}" type="slidenum">
              <a:rPr lang="en-ID" smtClean="0"/>
              <a:t>‹#›</a:t>
            </a:fld>
            <a:endParaRPr lang="en-ID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7127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9496-C803-4965-9084-C44B62E0A290}" type="datetimeFigureOut">
              <a:rPr lang="en-ID" smtClean="0"/>
              <a:t>10/07/2020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DA28-C4F8-4736-9861-C51CF493B26A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1003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9496-C803-4965-9084-C44B62E0A290}" type="datetimeFigureOut">
              <a:rPr lang="en-ID" smtClean="0"/>
              <a:t>10/07/2020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DA28-C4F8-4736-9861-C51CF493B26A}" type="slidenum">
              <a:rPr lang="en-ID" smtClean="0"/>
              <a:t>‹#›</a:t>
            </a:fld>
            <a:endParaRPr lang="en-ID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7972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9496-C803-4965-9084-C44B62E0A290}" type="datetimeFigureOut">
              <a:rPr lang="en-ID" smtClean="0"/>
              <a:t>10/07/2020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DA28-C4F8-4736-9861-C51CF493B26A}" type="slidenum">
              <a:rPr lang="en-ID" smtClean="0"/>
              <a:t>‹#›</a:t>
            </a:fld>
            <a:endParaRPr lang="en-ID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1421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9496-C803-4965-9084-C44B62E0A290}" type="datetimeFigureOut">
              <a:rPr lang="en-ID" smtClean="0"/>
              <a:t>10/07/2020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DA28-C4F8-4736-9861-C51CF493B26A}" type="slidenum">
              <a:rPr lang="en-ID" smtClean="0"/>
              <a:t>‹#›</a:t>
            </a:fld>
            <a:endParaRPr lang="en-ID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8542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9496-C803-4965-9084-C44B62E0A290}" type="datetimeFigureOut">
              <a:rPr lang="en-ID" smtClean="0"/>
              <a:t>10/07/2020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DA28-C4F8-4736-9861-C51CF493B26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63190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9496-C803-4965-9084-C44B62E0A290}" type="datetimeFigureOut">
              <a:rPr lang="en-ID" smtClean="0"/>
              <a:t>10/07/2020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DA28-C4F8-4736-9861-C51CF493B26A}" type="slidenum">
              <a:rPr lang="en-ID" smtClean="0"/>
              <a:t>‹#›</a:t>
            </a:fld>
            <a:endParaRPr lang="en-ID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9171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7F779496-C803-4965-9084-C44B62E0A290}" type="datetimeFigureOut">
              <a:rPr lang="en-ID" smtClean="0"/>
              <a:t>10/07/2020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DA28-C4F8-4736-9861-C51CF493B26A}" type="slidenum">
              <a:rPr lang="en-ID" smtClean="0"/>
              <a:t>‹#›</a:t>
            </a:fld>
            <a:endParaRPr lang="en-ID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5862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79496-C803-4965-9084-C44B62E0A290}" type="datetimeFigureOut">
              <a:rPr lang="en-ID" smtClean="0"/>
              <a:t>10/07/2020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0273DA28-C4F8-4736-9861-C51CF493B26A}" type="slidenum">
              <a:rPr lang="en-ID" smtClean="0"/>
              <a:t>‹#›</a:t>
            </a:fld>
            <a:endParaRPr lang="en-ID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1357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3.png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4.png"/><Relationship Id="rId9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743200" y="1009472"/>
            <a:ext cx="70866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latin typeface="Times New Roman" pitchFamily="18" charset="0"/>
                <a:cs typeface="Times New Roman" pitchFamily="18" charset="0"/>
              </a:rPr>
              <a:t>TRIGONOMETRI</a:t>
            </a:r>
          </a:p>
          <a:p>
            <a:pPr algn="ctr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A. PERSAMAAN TRIGONOMETRI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962400" y="2548354"/>
            <a:ext cx="5257800" cy="804446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1. </a:t>
            </a:r>
            <a:r>
              <a:rPr lang="en-US" sz="2000" b="1" dirty="0" err="1"/>
              <a:t>Persamaan</a:t>
            </a:r>
            <a:r>
              <a:rPr lang="en-US" sz="2000" b="1" dirty="0"/>
              <a:t> </a:t>
            </a:r>
            <a:r>
              <a:rPr lang="en-US" sz="2000" b="1" dirty="0" err="1"/>
              <a:t>Trigonometri</a:t>
            </a:r>
            <a:r>
              <a:rPr lang="en-US" sz="2000" b="1" dirty="0"/>
              <a:t> </a:t>
            </a:r>
            <a:r>
              <a:rPr lang="en-US" sz="2000" b="1" dirty="0" err="1"/>
              <a:t>Sederhana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362200" y="359158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By: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14600" y="4245115"/>
            <a:ext cx="510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Siti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Syarah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Maulydia,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M.Pd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ertical Scroll 5"/>
          <p:cNvSpPr/>
          <p:nvPr/>
        </p:nvSpPr>
        <p:spPr>
          <a:xfrm>
            <a:off x="1981200" y="427704"/>
            <a:ext cx="8458200" cy="1295400"/>
          </a:xfrm>
          <a:prstGeom prst="verticalScroll">
            <a:avLst>
              <a:gd name="adj" fmla="val 25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1. </a:t>
            </a:r>
            <a:r>
              <a:rPr lang="en-US" sz="3200" b="1" dirty="0" err="1"/>
              <a:t>Persamaan</a:t>
            </a:r>
            <a:r>
              <a:rPr lang="en-US" sz="3200" b="1" dirty="0"/>
              <a:t> </a:t>
            </a:r>
            <a:r>
              <a:rPr lang="en-US" sz="3200" b="1" dirty="0" err="1"/>
              <a:t>Trigonometri</a:t>
            </a:r>
            <a:r>
              <a:rPr lang="en-US" sz="3200" b="1" dirty="0"/>
              <a:t> </a:t>
            </a:r>
            <a:r>
              <a:rPr lang="en-US" sz="3200" b="1" dirty="0" err="1"/>
              <a:t>Sederhana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648632" y="2035315"/>
            <a:ext cx="4485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err="1"/>
              <a:t>Misal</a:t>
            </a:r>
            <a:r>
              <a:rPr lang="en-US" b="1" dirty="0"/>
              <a:t>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sudut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kuadran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pasangan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sudut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kuadran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lainnya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ounded Rectangle 7"/>
              <p:cNvSpPr/>
              <p:nvPr/>
            </p:nvSpPr>
            <p:spPr>
              <a:xfrm>
                <a:off x="5648632" y="3001473"/>
                <a:ext cx="4191000" cy="1828800"/>
              </a:xfrm>
              <a:prstGeom prst="round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342900" indent="-342900" algn="ctr">
                  <a:buFont typeface="Wingdings" panose="05000000000000000000" pitchFamily="2" charset="2"/>
                  <a:buChar char="q"/>
                </a:pPr>
                <a:r>
                  <a:rPr lang="en-US" sz="2400" dirty="0"/>
                  <a:t>Kuadran II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180</m:t>
                        </m:r>
                      </m:e>
                      <m:sup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sz="2400" i="1" dirty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endParaRPr lang="en-US" sz="2400" dirty="0"/>
              </a:p>
              <a:p>
                <a:pPr marL="342900" indent="-342900" algn="ctr">
                  <a:buFont typeface="Wingdings" panose="05000000000000000000" pitchFamily="2" charset="2"/>
                  <a:buChar char="q"/>
                </a:pPr>
                <a:r>
                  <a:rPr lang="en-US" sz="2400" dirty="0"/>
                  <a:t>Kuadran III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180</m:t>
                        </m:r>
                      </m:e>
                      <m:sup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sz="2400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2400" dirty="0"/>
                  <a:t> </a:t>
                </a:r>
              </a:p>
              <a:p>
                <a:pPr marL="342900" indent="-342900" algn="ctr">
                  <a:buFont typeface="Wingdings" panose="05000000000000000000" pitchFamily="2" charset="2"/>
                  <a:buChar char="q"/>
                </a:pPr>
                <a:r>
                  <a:rPr lang="en-US" sz="2400" dirty="0"/>
                  <a:t>Kuadran IV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36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sz="2400" i="1" dirty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>
          <p:sp>
            <p:nvSpPr>
              <p:cNvPr id="8" name="Rounded 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8632" y="3001473"/>
                <a:ext cx="4191000" cy="1828800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084624CD-92A4-405D-9FF2-D746B23CDADC}"/>
              </a:ext>
            </a:extLst>
          </p:cNvPr>
          <p:cNvCxnSpPr>
            <a:cxnSpLocks/>
          </p:cNvCxnSpPr>
          <p:nvPr/>
        </p:nvCxnSpPr>
        <p:spPr>
          <a:xfrm>
            <a:off x="3061854" y="2417615"/>
            <a:ext cx="13855" cy="252845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DA15A5E-20E7-49CC-B1AE-F99E2C0BC86D}"/>
              </a:ext>
            </a:extLst>
          </p:cNvPr>
          <p:cNvCxnSpPr>
            <a:cxnSpLocks/>
          </p:cNvCxnSpPr>
          <p:nvPr/>
        </p:nvCxnSpPr>
        <p:spPr>
          <a:xfrm flipV="1">
            <a:off x="1454727" y="3733803"/>
            <a:ext cx="3041073" cy="2077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5A88A8A-C447-4816-B38D-DC88DB576BD5}"/>
                  </a:ext>
                </a:extLst>
              </p:cNvPr>
              <p:cNvSpPr txBox="1"/>
              <p:nvPr/>
            </p:nvSpPr>
            <p:spPr>
              <a:xfrm>
                <a:off x="4436928" y="3506781"/>
                <a:ext cx="381000" cy="4184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skw"/>
                          <m:ctrlPr>
                            <a:rPr lang="en-ID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ID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ID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360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ID" sz="1400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5A88A8A-C447-4816-B38D-DC88DB576B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6928" y="3506781"/>
                <a:ext cx="381000" cy="418448"/>
              </a:xfrm>
              <a:prstGeom prst="rect">
                <a:avLst/>
              </a:prstGeom>
              <a:blipFill>
                <a:blip r:embed="rId3"/>
                <a:stretch>
                  <a:fillRect l="-40323" t="-89855" r="-125806" b="-146377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D99878F-0825-437F-BA2E-4F907A55A2E9}"/>
                  </a:ext>
                </a:extLst>
              </p:cNvPr>
              <p:cNvSpPr txBox="1"/>
              <p:nvPr/>
            </p:nvSpPr>
            <p:spPr>
              <a:xfrm>
                <a:off x="2929126" y="2156547"/>
                <a:ext cx="457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ID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90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ID" sz="14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D99878F-0825-437F-BA2E-4F907A55A2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9126" y="2156547"/>
                <a:ext cx="457200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F2B116B-4593-4D51-9D80-8C14358E289D}"/>
                  </a:ext>
                </a:extLst>
              </p:cNvPr>
              <p:cNvSpPr txBox="1"/>
              <p:nvPr/>
            </p:nvSpPr>
            <p:spPr>
              <a:xfrm>
                <a:off x="883251" y="3590303"/>
                <a:ext cx="60958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ID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180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ID" sz="1400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F2B116B-4593-4D51-9D80-8C14358E28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251" y="3590303"/>
                <a:ext cx="609589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5CA6D01-ADB1-4C55-8D7E-2093E1CB954C}"/>
                  </a:ext>
                </a:extLst>
              </p:cNvPr>
              <p:cNvSpPr txBox="1"/>
              <p:nvPr/>
            </p:nvSpPr>
            <p:spPr>
              <a:xfrm>
                <a:off x="2805556" y="4929246"/>
                <a:ext cx="60958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ID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270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ID" sz="1400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5CA6D01-ADB1-4C55-8D7E-2093E1CB95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5556" y="4929246"/>
                <a:ext cx="609589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529D0C50-A46C-4BCB-A813-ED8AA6B66C60}"/>
              </a:ext>
            </a:extLst>
          </p:cNvPr>
          <p:cNvSpPr txBox="1"/>
          <p:nvPr/>
        </p:nvSpPr>
        <p:spPr>
          <a:xfrm>
            <a:off x="3719965" y="2590800"/>
            <a:ext cx="380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ID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ED19787-34C9-4FE5-B97C-E814F1E96B9E}"/>
              </a:ext>
            </a:extLst>
          </p:cNvPr>
          <p:cNvSpPr txBox="1"/>
          <p:nvPr/>
        </p:nvSpPr>
        <p:spPr>
          <a:xfrm>
            <a:off x="2212156" y="2590800"/>
            <a:ext cx="380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endParaRPr lang="en-ID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1A0EF76-16CC-4AC4-AE29-9A5EB614107B}"/>
              </a:ext>
            </a:extLst>
          </p:cNvPr>
          <p:cNvSpPr txBox="1"/>
          <p:nvPr/>
        </p:nvSpPr>
        <p:spPr>
          <a:xfrm>
            <a:off x="2195936" y="3807034"/>
            <a:ext cx="584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endParaRPr lang="en-ID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7296F1F-9E39-4B60-ACEB-E863ADF02DAB}"/>
              </a:ext>
            </a:extLst>
          </p:cNvPr>
          <p:cNvSpPr txBox="1"/>
          <p:nvPr/>
        </p:nvSpPr>
        <p:spPr>
          <a:xfrm>
            <a:off x="3670781" y="3773179"/>
            <a:ext cx="582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endParaRPr lang="en-ID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AAAC185-EB90-46F9-A643-97325DACC070}"/>
              </a:ext>
            </a:extLst>
          </p:cNvPr>
          <p:cNvSpPr/>
          <p:nvPr/>
        </p:nvSpPr>
        <p:spPr>
          <a:xfrm>
            <a:off x="3435925" y="2960132"/>
            <a:ext cx="838189" cy="49815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634B2E9-744E-493B-BAC9-A93AEF3C5FA0}"/>
              </a:ext>
            </a:extLst>
          </p:cNvPr>
          <p:cNvSpPr/>
          <p:nvPr/>
        </p:nvSpPr>
        <p:spPr>
          <a:xfrm>
            <a:off x="1967344" y="2965157"/>
            <a:ext cx="805009" cy="5054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</a:p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cosec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29C1A69-0006-41BC-9FC2-D390A2C94794}"/>
              </a:ext>
            </a:extLst>
          </p:cNvPr>
          <p:cNvSpPr/>
          <p:nvPr/>
        </p:nvSpPr>
        <p:spPr>
          <a:xfrm>
            <a:off x="1981956" y="4187594"/>
            <a:ext cx="805009" cy="5054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</a:t>
            </a:r>
          </a:p>
          <a:p>
            <a:pPr algn="ctr"/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cotan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4391A5C0-84DB-4F58-AB40-618A0D895CAB}"/>
              </a:ext>
            </a:extLst>
          </p:cNvPr>
          <p:cNvSpPr/>
          <p:nvPr/>
        </p:nvSpPr>
        <p:spPr>
          <a:xfrm>
            <a:off x="3437431" y="4114035"/>
            <a:ext cx="805009" cy="5054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</a:p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5" grpId="0"/>
      <p:bldP spid="17" grpId="0"/>
      <p:bldP spid="18" grpId="0"/>
      <p:bldP spid="19" grpId="0"/>
      <p:bldP spid="20" grpId="0" animBg="1"/>
      <p:bldP spid="21" grpId="0" animBg="1"/>
      <p:bldP spid="22" grpId="0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Multidocument 2"/>
          <p:cNvSpPr/>
          <p:nvPr/>
        </p:nvSpPr>
        <p:spPr>
          <a:xfrm>
            <a:off x="7620000" y="228600"/>
            <a:ext cx="2667000" cy="685800"/>
          </a:xfrm>
          <a:prstGeom prst="flowChartMultidocumen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/>
              <a:t>Contoh</a:t>
            </a:r>
            <a:r>
              <a:rPr lang="en-US" sz="2800" b="1" dirty="0"/>
              <a:t> 1: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ounded Rectangle 3"/>
              <p:cNvSpPr/>
              <p:nvPr/>
            </p:nvSpPr>
            <p:spPr>
              <a:xfrm>
                <a:off x="1523999" y="990600"/>
                <a:ext cx="9282545" cy="1143000"/>
              </a:xfrm>
              <a:prstGeom prst="round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sz="2400" b="1" dirty="0"/>
                  <a:t>Tentukan </a:t>
                </a:r>
                <a:r>
                  <a:rPr lang="en-US" sz="2400" b="1" dirty="0" err="1"/>
                  <a:t>penyelesaian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persamaan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trigonometri</a:t>
                </a:r>
                <a:r>
                  <a:rPr lang="en-US" sz="2400" b="1" dirty="0"/>
                  <a:t> 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𝒔𝒊𝒏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ad>
                      <m:radPr>
                        <m:degHide m:val="on"/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rad>
                  </m:oMath>
                </a14:m>
                <a:r>
                  <a:rPr lang="en-US" sz="2400" b="1" dirty="0"/>
                  <a:t> </a:t>
                </a:r>
                <a:r>
                  <a:rPr lang="en-US" sz="2400" b="1" dirty="0" err="1"/>
                  <a:t>untuk</a:t>
                </a:r>
                <a:r>
                  <a:rPr lang="en-US" sz="2400" b="1" dirty="0"/>
                  <a:t> 0 ≤ x ≤ 360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°</a:t>
                </a:r>
                <a:r>
                  <a:rPr lang="en-US" sz="2400" b="1" dirty="0"/>
                  <a:t>.</a:t>
                </a:r>
              </a:p>
            </p:txBody>
          </p:sp>
        </mc:Choice>
        <mc:Fallback>
          <p:sp>
            <p:nvSpPr>
              <p:cNvPr id="4" name="Rounded 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999" y="990600"/>
                <a:ext cx="9282545" cy="1143000"/>
              </a:xfrm>
              <a:prstGeom prst="roundRect">
                <a:avLst/>
              </a:prstGeom>
              <a:blipFill>
                <a:blip r:embed="rId3"/>
                <a:stretch>
                  <a:fillRect l="-328" b="-5291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133600" y="2362200"/>
                <a:ext cx="6096000" cy="24690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u="sng" dirty="0"/>
                  <a:t>Jawab:</a:t>
                </a:r>
              </a:p>
              <a:p>
                <a:endParaRPr lang="en-US" sz="90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1" i="1">
                          <a:latin typeface="Cambria Math" panose="02040503050406030204" pitchFamily="18" charset="0"/>
                        </a:rPr>
                        <m:t>𝒔𝒊𝒏</m:t>
                      </m:r>
                      <m:r>
                        <a:rPr lang="en-US" sz="2000" b="1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0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en-US" sz="20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</m:oMath>
                  </m:oMathPara>
                </a14:m>
                <a:endParaRPr lang="en-US" sz="2000" b="1" dirty="0"/>
              </a:p>
              <a:p>
                <a:pPr/>
                <a:r>
                  <a:rPr lang="en-US" sz="2000" b="1" dirty="0"/>
                  <a:t>	</a:t>
                </a:r>
              </a:p>
              <a:p>
                <a:pPr/>
                <a:endParaRPr lang="en-US" b="1" dirty="0"/>
              </a:p>
              <a:p>
                <a:pPr/>
                <a:r>
                  <a:rPr lang="en-US" sz="2000" b="1" dirty="0" err="1"/>
                  <a:t>Kuadran</a:t>
                </a:r>
                <a:r>
                  <a:rPr lang="en-US" sz="2000" b="1" dirty="0"/>
                  <a:t> II 	 :  180</a:t>
                </a:r>
                <a14:m>
                  <m:oMath xmlns:m="http://schemas.openxmlformats.org/officeDocument/2006/math">
                    <m:r>
                      <a:rPr lang="en-US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°−</m:t>
                    </m:r>
                    <m:r>
                      <a:rPr lang="en-US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r>
                      <a:rPr lang="en-US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𝟏𝟖𝟎</m:t>
                    </m:r>
                    <m:r>
                      <a:rPr lang="en-US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°−</m:t>
                    </m:r>
                    <m:r>
                      <a:rPr lang="en-US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𝟒𝟓</m:t>
                    </m:r>
                    <m:r>
                      <a:rPr lang="en-US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sz="2000" b="1" dirty="0">
                  <a:ea typeface="Cambria Math" panose="02040503050406030204" pitchFamily="18" charset="0"/>
                </a:endParaRPr>
              </a:p>
              <a:p>
                <a:pPr/>
                <a:r>
                  <a:rPr lang="en-US" sz="2000" b="1" dirty="0"/>
                  <a:t>					     </a:t>
                </a:r>
                <a14:m>
                  <m:oMath xmlns:m="http://schemas.openxmlformats.org/officeDocument/2006/math">
                    <m:r>
                      <a:rPr lang="en-US" sz="20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1" i="1">
                        <a:latin typeface="Cambria Math" panose="02040503050406030204" pitchFamily="18" charset="0"/>
                      </a:rPr>
                      <m:t>𝟏𝟑𝟓</m:t>
                    </m:r>
                    <m:r>
                      <a:rPr lang="en-US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sz="2000" b="1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362200"/>
                <a:ext cx="6096000" cy="2469009"/>
              </a:xfrm>
              <a:prstGeom prst="rect">
                <a:avLst/>
              </a:prstGeom>
              <a:blipFill>
                <a:blip r:embed="rId4"/>
                <a:stretch>
                  <a:fillRect l="-1500" t="-1975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038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Rectangle 25"/>
              <p:cNvSpPr/>
              <p:nvPr/>
            </p:nvSpPr>
            <p:spPr>
              <a:xfrm>
                <a:off x="1543046" y="5029200"/>
                <a:ext cx="5238750" cy="838200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/>
                  <a:t>Maka, </a:t>
                </a:r>
                <a:r>
                  <a:rPr lang="en-US" sz="2000" b="1" dirty="0" err="1"/>
                  <a:t>Himpunan</a:t>
                </a:r>
                <a:r>
                  <a:rPr lang="en-US" sz="2000" b="1" dirty="0"/>
                  <a:t> </a:t>
                </a:r>
                <a:r>
                  <a:rPr lang="en-US" sz="2000" b="1" dirty="0" err="1"/>
                  <a:t>Penyelesaian</a:t>
                </a:r>
                <a:r>
                  <a:rPr lang="en-US" sz="2000" b="1" dirty="0"/>
                  <a:t> </a:t>
                </a:r>
                <a:r>
                  <a:rPr lang="en-US" sz="2000" b="1" dirty="0" err="1"/>
                  <a:t>atau</a:t>
                </a:r>
                <a:r>
                  <a:rPr lang="en-US" sz="2000" b="1" dirty="0"/>
                  <a:t> 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>
                          <a:latin typeface="Cambria Math" panose="02040503050406030204" pitchFamily="18" charset="0"/>
                        </a:rPr>
                        <m:t>𝑯𝑷</m:t>
                      </m:r>
                      <m:r>
                        <a:rPr lang="en-US" sz="2000" b="1" i="1">
                          <a:latin typeface="Cambria Math" panose="02040503050406030204" pitchFamily="18" charset="0"/>
                        </a:rPr>
                        <m:t>={</m:t>
                      </m:r>
                      <m:r>
                        <a:rPr lang="en-US" sz="2000" b="1" i="1">
                          <a:latin typeface="Cambria Math" panose="02040503050406030204" pitchFamily="18" charset="0"/>
                        </a:rPr>
                        <m:t>𝟒𝟓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  <m:r>
                        <m:rPr>
                          <m:nor/>
                        </m:rPr>
                        <a:rPr lang="en-US" sz="20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2000" b="1" i="1">
                          <a:latin typeface="Cambria Math" panose="02040503050406030204" pitchFamily="18" charset="0"/>
                        </a:rPr>
                        <m:t>𝟏𝟑𝟓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3046" y="5029200"/>
                <a:ext cx="5238750" cy="83820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2C2804C-F4D2-4A25-A590-E27531F07A21}"/>
                  </a:ext>
                </a:extLst>
              </p:cNvPr>
              <p:cNvSpPr txBox="1"/>
              <p:nvPr/>
            </p:nvSpPr>
            <p:spPr>
              <a:xfrm>
                <a:off x="2595492" y="3518526"/>
                <a:ext cx="350050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𝟒𝟓</m:t>
                    </m:r>
                    <m:r>
                      <a:rPr lang="en-US" sz="18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sz="1800" b="1" dirty="0"/>
                  <a:t> 	(</a:t>
                </a:r>
                <a:r>
                  <a:rPr lang="en-US" sz="1800" b="1" dirty="0" err="1"/>
                  <a:t>Kuadran</a:t>
                </a:r>
                <a:r>
                  <a:rPr lang="en-US" sz="1800" b="1" dirty="0"/>
                  <a:t> I)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2C2804C-F4D2-4A25-A590-E27531F07A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5492" y="3518526"/>
                <a:ext cx="3500508" cy="369332"/>
              </a:xfrm>
              <a:prstGeom prst="rect">
                <a:avLst/>
              </a:prstGeom>
              <a:blipFill>
                <a:blip r:embed="rId8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6" grpId="0" animBg="1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Multidocument 2"/>
          <p:cNvSpPr/>
          <p:nvPr/>
        </p:nvSpPr>
        <p:spPr>
          <a:xfrm>
            <a:off x="7620000" y="228600"/>
            <a:ext cx="2667000" cy="685800"/>
          </a:xfrm>
          <a:prstGeom prst="flowChartMultidocumen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/>
              <a:t>Contoh</a:t>
            </a:r>
            <a:r>
              <a:rPr lang="en-US" sz="2800" b="1" dirty="0"/>
              <a:t> 2: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ounded Rectangle 3"/>
              <p:cNvSpPr/>
              <p:nvPr/>
            </p:nvSpPr>
            <p:spPr>
              <a:xfrm>
                <a:off x="942114" y="990600"/>
                <a:ext cx="10529455" cy="1143000"/>
              </a:xfrm>
              <a:prstGeom prst="round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sz="2400" b="1" dirty="0"/>
                  <a:t>Tentukan </a:t>
                </a:r>
                <a:r>
                  <a:rPr lang="en-US" sz="2400" b="1" dirty="0" err="1"/>
                  <a:t>penyelesaian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persamaan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trigonometri</a:t>
                </a:r>
                <a:r>
                  <a:rPr lang="en-US" sz="2400" b="1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𝒔𝒊𝒏</m:t>
                        </m:r>
                      </m:e>
                      <m:sup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2400" b="1" i="1" dirty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400" b="1" i="1" dirty="0" smtClean="0">
                        <a:latin typeface="Cambria Math" panose="02040503050406030204" pitchFamily="18" charset="0"/>
                      </a:rPr>
                      <m:t>− </m:t>
                    </m:r>
                    <m:r>
                      <a:rPr lang="en-US" sz="2400" b="1" i="1" dirty="0" smtClean="0">
                        <a:latin typeface="Cambria Math" panose="02040503050406030204" pitchFamily="18" charset="0"/>
                      </a:rPr>
                      <m:t>𝒔𝒊𝒏</m:t>
                    </m:r>
                    <m:r>
                      <a:rPr lang="en-US" sz="2400" b="1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1" i="1" dirty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400" b="1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b="1" i="1" dirty="0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240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dirty="0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2400" b="1" dirty="0"/>
                  <a:t> untuk 0°≤ x ≤ 360°.</a:t>
                </a:r>
              </a:p>
            </p:txBody>
          </p:sp>
        </mc:Choice>
        <mc:Fallback>
          <p:sp>
            <p:nvSpPr>
              <p:cNvPr id="4" name="Rounded 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2114" y="990600"/>
                <a:ext cx="10529455" cy="1143000"/>
              </a:xfrm>
              <a:prstGeom prst="roundRect">
                <a:avLst/>
              </a:prstGeom>
              <a:blipFill>
                <a:blip r:embed="rId3"/>
                <a:stretch>
                  <a:fillRect l="-347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752600" y="2212676"/>
                <a:ext cx="7315200" cy="29924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u="sng" dirty="0"/>
                  <a:t>Jawab: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1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 dirty="0">
                              <a:latin typeface="Cambria Math" panose="02040503050406030204" pitchFamily="18" charset="0"/>
                            </a:rPr>
                            <m:t>𝒔𝒊𝒏</m:t>
                          </m:r>
                        </m:e>
                        <m:sup>
                          <m:r>
                            <a:rPr lang="en-US" sz="2000" b="1" i="1" dirty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000" b="1" i="1" dirty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000" b="1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b="1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dirty="0">
                          <a:latin typeface="Cambria Math" panose="02040503050406030204" pitchFamily="18" charset="0"/>
                        </a:rPr>
                        <m:t>𝒔𝒊𝒏</m:t>
                      </m:r>
                      <m:r>
                        <a:rPr lang="en-US" sz="2000" b="1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dirty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000" b="1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b="1" i="1" dirty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000" b="1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dirty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2000" b="1" u="sng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𝒔𝒊𝒏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d>
                        <m:d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𝒔𝒊𝒏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2000" b="1" dirty="0"/>
              </a:p>
              <a:p>
                <a:pPr/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𝒔𝒊𝒏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2000" b="1" dirty="0"/>
                  <a:t>	</a:t>
                </a:r>
                <a:r>
                  <a:rPr lang="en-US" sz="2000" b="1" dirty="0" err="1"/>
                  <a:t>atau</a:t>
                </a:r>
                <a:r>
                  <a:rPr lang="en-US" sz="2000" b="1" dirty="0"/>
                  <a:t>	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𝒔𝒊𝒏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US" sz="2000" b="1" dirty="0"/>
              </a:p>
              <a:p>
                <a:pPr/>
                <a:r>
                  <a:rPr lang="en-US" sz="2000" b="1" dirty="0"/>
                  <a:t>      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𝒔𝒊𝒏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2000" b="1" dirty="0"/>
                  <a:t>		            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𝒔𝒊𝒏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endParaRPr lang="en-US" sz="2000" b="1" dirty="0"/>
              </a:p>
              <a:p>
                <a:pPr/>
                <a:r>
                  <a:rPr lang="en-US" sz="2000" b="1" dirty="0"/>
                  <a:t>		</a:t>
                </a:r>
              </a:p>
              <a:p>
                <a:endParaRPr lang="en-US" sz="800" b="1" dirty="0"/>
              </a:p>
              <a:p>
                <a:r>
                  <a:rPr lang="en-US" sz="2000" b="1" dirty="0"/>
                  <a:t>	</a:t>
                </a:r>
                <a:r>
                  <a:rPr lang="en-US" sz="2000" b="1" dirty="0" err="1"/>
                  <a:t>Kuadran</a:t>
                </a:r>
                <a:r>
                  <a:rPr lang="en-US" sz="2000" b="1" dirty="0"/>
                  <a:t> III	   :	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𝟏𝟖𝟎</m:t>
                    </m:r>
                    <m:r>
                      <a:rPr lang="en-US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°+</m:t>
                    </m:r>
                    <m:r>
                      <a:rPr lang="en-US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r>
                      <a:rPr lang="en-US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𝟏𝟖𝟎</m:t>
                    </m:r>
                    <m:r>
                      <a:rPr lang="en-US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°+</m:t>
                    </m:r>
                    <m:r>
                      <a:rPr lang="en-US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𝟗𝟎</m:t>
                    </m:r>
                    <m:r>
                      <a:rPr lang="en-US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°=</m:t>
                    </m:r>
                    <m:r>
                      <a:rPr lang="en-US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𝟐𝟕𝟎</m:t>
                    </m:r>
                    <m:r>
                      <a:rPr lang="en-US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sz="2000" b="1" dirty="0">
                  <a:ea typeface="Cambria Math" panose="02040503050406030204" pitchFamily="18" charset="0"/>
                </a:endParaRPr>
              </a:p>
              <a:p>
                <a:r>
                  <a:rPr lang="en-US" sz="2000" b="1" dirty="0"/>
                  <a:t>	</a:t>
                </a:r>
                <a:r>
                  <a:rPr lang="en-US" sz="2000" b="1" dirty="0" err="1"/>
                  <a:t>Kuadran</a:t>
                </a:r>
                <a:r>
                  <a:rPr lang="en-US" sz="2000" b="1" dirty="0"/>
                  <a:t> IV    :	360</a:t>
                </a:r>
                <a14:m>
                  <m:oMath xmlns:m="http://schemas.openxmlformats.org/officeDocument/2006/math">
                    <m:r>
                      <a:rPr lang="en-US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  <m:r>
                      <a:rPr lang="en-US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r>
                      <a:rPr lang="en-US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𝟑𝟔</m:t>
                    </m:r>
                    <m:r>
                      <a:rPr lang="en-US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°−</m:t>
                    </m:r>
                    <m:r>
                      <a:rPr lang="en-US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𝟗𝟎</m:t>
                    </m:r>
                    <m:r>
                      <a:rPr lang="en-US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°=</m:t>
                    </m:r>
                    <m:r>
                      <a:rPr lang="en-US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𝟐𝟕𝟎</m:t>
                    </m:r>
                    <m:r>
                      <a:rPr lang="en-US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sz="2000" b="1" dirty="0">
                  <a:ea typeface="Cambria Math" panose="02040503050406030204" pitchFamily="18" charset="0"/>
                </a:endParaRPr>
              </a:p>
              <a:p>
                <a:endParaRPr lang="en-US" sz="2000" b="1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212676"/>
                <a:ext cx="7315200" cy="2992422"/>
              </a:xfrm>
              <a:prstGeom prst="rect">
                <a:avLst/>
              </a:prstGeom>
              <a:blipFill>
                <a:blip r:embed="rId4"/>
                <a:stretch>
                  <a:fillRect l="-917" t="-1222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038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Rectangle 25"/>
              <p:cNvSpPr/>
              <p:nvPr/>
            </p:nvSpPr>
            <p:spPr>
              <a:xfrm>
                <a:off x="898814" y="5159225"/>
                <a:ext cx="4961659" cy="969013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/>
                  <a:t>Maka, </a:t>
                </a:r>
                <a:r>
                  <a:rPr lang="en-US" sz="2000" b="1" dirty="0" err="1"/>
                  <a:t>Himpunan</a:t>
                </a:r>
                <a:r>
                  <a:rPr lang="en-US" sz="2000" b="1" dirty="0"/>
                  <a:t> </a:t>
                </a:r>
                <a:r>
                  <a:rPr lang="en-US" sz="2000" b="1" dirty="0" err="1"/>
                  <a:t>Penyelesaian</a:t>
                </a:r>
                <a:r>
                  <a:rPr lang="en-US" sz="2000" b="1" dirty="0"/>
                  <a:t> </a:t>
                </a:r>
                <a:r>
                  <a:rPr lang="en-US" sz="2000" b="1" dirty="0" err="1"/>
                  <a:t>atau</a:t>
                </a:r>
                <a:r>
                  <a:rPr lang="en-US" sz="2000" b="1" dirty="0"/>
                  <a:t> 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𝑯𝑷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={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𝟐𝟕𝟎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°}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814" y="5159225"/>
                <a:ext cx="4961659" cy="96901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Speech Bubble: Rectangle with Corners Rounded 7">
                <a:extLst>
                  <a:ext uri="{FF2B5EF4-FFF2-40B4-BE49-F238E27FC236}">
                    <a16:creationId xmlns:a16="http://schemas.microsoft.com/office/drawing/2014/main" id="{AA19ABDE-1413-45F8-A60B-EEC4BB11CB9F}"/>
                  </a:ext>
                </a:extLst>
              </p:cNvPr>
              <p:cNvSpPr/>
              <p:nvPr/>
            </p:nvSpPr>
            <p:spPr>
              <a:xfrm>
                <a:off x="249383" y="3604682"/>
                <a:ext cx="1708732" cy="1115285"/>
              </a:xfrm>
              <a:prstGeom prst="wedgeRoundRectCallout">
                <a:avLst>
                  <a:gd name="adj1" fmla="val 63544"/>
                  <a:gd name="adj2" fmla="val -44333"/>
                  <a:gd name="adj3" fmla="val 16667"/>
                </a:avLst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b="0" dirty="0"/>
              </a:p>
              <a:p>
                <a:pPr algn="ctr"/>
                <a:r>
                  <a:rPr lang="en-US" b="0" dirty="0"/>
                  <a:t>     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=90°</m:t>
                    </m:r>
                  </m:oMath>
                </a14:m>
                <a:endParaRPr lang="en-US" b="0" dirty="0"/>
              </a:p>
            </p:txBody>
          </p:sp>
        </mc:Choice>
        <mc:Fallback>
          <p:sp>
            <p:nvSpPr>
              <p:cNvPr id="8" name="Speech Bubble: Rectangle with Corners Rounded 7">
                <a:extLst>
                  <a:ext uri="{FF2B5EF4-FFF2-40B4-BE49-F238E27FC236}">
                    <a16:creationId xmlns:a16="http://schemas.microsoft.com/office/drawing/2014/main" id="{AA19ABDE-1413-45F8-A60B-EEC4BB11CB9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383" y="3604682"/>
                <a:ext cx="1708732" cy="1115285"/>
              </a:xfrm>
              <a:prstGeom prst="wedgeRoundRectCallout">
                <a:avLst>
                  <a:gd name="adj1" fmla="val 63544"/>
                  <a:gd name="adj2" fmla="val -44333"/>
                  <a:gd name="adj3" fmla="val 16667"/>
                </a:avLst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39CCE27-E4E6-4AE2-8699-8253D5094BF5}"/>
              </a:ext>
            </a:extLst>
          </p:cNvPr>
          <p:cNvCxnSpPr/>
          <p:nvPr/>
        </p:nvCxnSpPr>
        <p:spPr>
          <a:xfrm>
            <a:off x="2854036" y="3771122"/>
            <a:ext cx="0" cy="39120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0463224-1E41-43AE-BA16-6993961026CA}"/>
                  </a:ext>
                </a:extLst>
              </p:cNvPr>
              <p:cNvSpPr txBox="1"/>
              <p:nvPr/>
            </p:nvSpPr>
            <p:spPr>
              <a:xfrm>
                <a:off x="6096000" y="3404627"/>
                <a:ext cx="196734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 smtClean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US" sz="1600" dirty="0" err="1">
                    <a:ln w="0"/>
                    <a:solidFill>
                      <a:schemeClr val="accent1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Tidak</a:t>
                </a:r>
                <a:r>
                  <a:rPr lang="en-US" sz="1600" dirty="0">
                    <a:ln w="0"/>
                    <a:solidFill>
                      <a:schemeClr val="accent1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 </a:t>
                </a:r>
                <a:r>
                  <a:rPr lang="en-US" sz="1600" dirty="0" err="1">
                    <a:ln w="0"/>
                    <a:solidFill>
                      <a:schemeClr val="accent1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Memenuhi</a:t>
                </a:r>
                <a:r>
                  <a:rPr lang="en-US" sz="2000" dirty="0">
                    <a:ln w="0"/>
                    <a:solidFill>
                      <a:schemeClr val="accent1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)</a:t>
                </a:r>
                <a:endParaRPr lang="en-ID" sz="1600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0463224-1E41-43AE-BA16-6993961026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404627"/>
                <a:ext cx="1967345" cy="400110"/>
              </a:xfrm>
              <a:prstGeom prst="rect">
                <a:avLst/>
              </a:prstGeom>
              <a:blipFill>
                <a:blip r:embed="rId9"/>
                <a:stretch>
                  <a:fillRect l="-2477" t="-10769" b="-33846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6" grpId="0" animBg="1"/>
      <p:bldP spid="8" grpId="0" animBg="1"/>
      <p:bldP spid="13" grpId="0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32</TotalTime>
  <Words>268</Words>
  <Application>Microsoft Office PowerPoint</Application>
  <PresentationFormat>Widescreen</PresentationFormat>
  <Paragraphs>53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Cambria Math</vt:lpstr>
      <vt:lpstr>Gill Sans MT</vt:lpstr>
      <vt:lpstr>Times New Roman</vt:lpstr>
      <vt:lpstr>Wingdings</vt:lpstr>
      <vt:lpstr>Gallery</vt:lpstr>
      <vt:lpstr>Equation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ACER</cp:lastModifiedBy>
  <cp:revision>4</cp:revision>
  <dcterms:created xsi:type="dcterms:W3CDTF">2020-07-10T15:38:08Z</dcterms:created>
  <dcterms:modified xsi:type="dcterms:W3CDTF">2020-07-10T16:10:20Z</dcterms:modified>
</cp:coreProperties>
</file>