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5" r:id="rId4"/>
    <p:sldId id="276" r:id="rId5"/>
    <p:sldId id="277" r:id="rId6"/>
    <p:sldId id="278" r:id="rId7"/>
    <p:sldId id="27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82B0-2CDB-4D93-9949-015A01612C1B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D268-3F19-41A2-8EF6-30F3291C7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D268-3F19-41A2-8EF6-30F3291C7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9142730" y="0"/>
                </a:moveTo>
                <a:lnTo>
                  <a:pt x="0" y="0"/>
                </a:lnTo>
                <a:lnTo>
                  <a:pt x="0" y="6856730"/>
                </a:lnTo>
                <a:lnTo>
                  <a:pt x="9142730" y="6856730"/>
                </a:lnTo>
                <a:lnTo>
                  <a:pt x="914273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08430" y="1524000"/>
            <a:ext cx="6400800" cy="2274570"/>
          </a:xfrm>
          <a:custGeom>
            <a:avLst/>
            <a:gdLst/>
            <a:ahLst/>
            <a:cxnLst/>
            <a:rect l="l" t="t" r="r" b="b"/>
            <a:pathLst>
              <a:path w="6400800" h="2274570">
                <a:moveTo>
                  <a:pt x="3200399" y="2274570"/>
                </a:moveTo>
                <a:lnTo>
                  <a:pt x="0" y="2274570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4570"/>
                </a:lnTo>
                <a:lnTo>
                  <a:pt x="3200399" y="2274570"/>
                </a:lnTo>
                <a:close/>
              </a:path>
            </a:pathLst>
          </a:custGeom>
          <a:ln w="76194">
            <a:solidFill>
              <a:srgbClr val="FF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70330" y="1512569"/>
            <a:ext cx="6400800" cy="2273300"/>
          </a:xfrm>
          <a:custGeom>
            <a:avLst/>
            <a:gdLst/>
            <a:ahLst/>
            <a:cxnLst/>
            <a:rect l="l" t="t" r="r" b="b"/>
            <a:pathLst>
              <a:path w="6400800" h="2273300">
                <a:moveTo>
                  <a:pt x="3200399" y="2273299"/>
                </a:moveTo>
                <a:lnTo>
                  <a:pt x="0" y="2273299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3299"/>
                </a:lnTo>
                <a:lnTo>
                  <a:pt x="3200399" y="2273299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0410" y="3056889"/>
            <a:ext cx="512317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97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054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133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85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3200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75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4267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6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5346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652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6413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45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7493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35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85598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25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96393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14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07061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14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17728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04E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2852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F4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3919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E4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4998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D4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6065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C4B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7132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B4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8211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A4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9278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94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03453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9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14248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8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24917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746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3571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6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24638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54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2571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44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26784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34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27851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24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28930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142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29997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14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1064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04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32143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F4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33210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E3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34290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D3E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35356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C3E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36423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B3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37503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A3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38569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93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39649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83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40716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83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41783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73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42862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63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43929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5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45008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43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46075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33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471424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236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48221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13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49288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0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50355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03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51435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F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525017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E3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53581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D3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54648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C3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55714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B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56794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A2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57861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58940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6000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61074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72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62153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62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63220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52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64300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42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65366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32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664336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32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675131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12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0779" y="412750"/>
            <a:ext cx="338264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640" y="2167890"/>
            <a:ext cx="7792719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923245"/>
            <a:ext cx="6600190" cy="2575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SOAL </a:t>
            </a:r>
            <a:r>
              <a:rPr sz="3600" dirty="0" err="1" smtClean="0">
                <a:solidFill>
                  <a:srgbClr val="A40020"/>
                </a:solidFill>
                <a:latin typeface="Comic Sans MS"/>
                <a:cs typeface="Comic Sans MS"/>
              </a:rPr>
              <a:t>SOAL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 CONDITIONAL SENTENCES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 (I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36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28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BY</a:t>
            </a: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; Miss Anna E. Sipayung, S.Pd, M.S.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885" marR="5080" indent="-1734820">
              <a:lnSpc>
                <a:spcPct val="110700"/>
              </a:lnSpc>
              <a:spcBef>
                <a:spcPts val="100"/>
              </a:spcBef>
            </a:pPr>
            <a:r>
              <a:rPr spc="-5" dirty="0" smtClean="0"/>
              <a:t>      </a:t>
            </a:r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6259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If we ….. (wake up) earlier, we would have reached school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 smtClean="0"/>
              <a:t>a. wake </a:t>
            </a:r>
            <a:r>
              <a:rPr lang="en-US" sz="2400" dirty="0"/>
              <a:t>up</a:t>
            </a:r>
            <a:br>
              <a:rPr lang="en-US" sz="2400" dirty="0"/>
            </a:br>
            <a:r>
              <a:rPr lang="en-US" sz="2400" dirty="0"/>
              <a:t>b. woke up</a:t>
            </a:r>
            <a:br>
              <a:rPr lang="en-US" sz="2400" dirty="0"/>
            </a:br>
            <a:r>
              <a:rPr lang="en-US" sz="2400" dirty="0"/>
              <a:t>c. woken up</a:t>
            </a:r>
            <a:br>
              <a:rPr lang="en-US" sz="2400" dirty="0"/>
            </a:br>
            <a:r>
              <a:rPr lang="en-US" sz="2400" dirty="0"/>
              <a:t>d. had woken </a:t>
            </a:r>
            <a:r>
              <a:rPr lang="en-US" sz="2400" dirty="0" smtClean="0"/>
              <a:t>up</a:t>
            </a:r>
            <a:endParaRPr lang="id-ID" sz="2400" dirty="0" smtClean="0"/>
          </a:p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/>
              <a:t>e. Has woken up</a:t>
            </a:r>
          </a:p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/>
          </a:p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/>
              <a:t>The answer : D (had woken up)</a:t>
            </a:r>
            <a:endParaRPr lang="en-US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011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685800" y="1371600"/>
            <a:ext cx="8070849" cy="36830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 err="1"/>
              <a:t>Dinda</a:t>
            </a:r>
            <a:r>
              <a:rPr lang="en-US" sz="2400" dirty="0"/>
              <a:t> would buy tens luxury houses if she ….. (win) the lottery.</a:t>
            </a:r>
            <a:br>
              <a:rPr lang="en-US" sz="2400" dirty="0"/>
            </a:br>
            <a:r>
              <a:rPr lang="en-US" sz="2400" dirty="0"/>
              <a:t>a. win</a:t>
            </a:r>
            <a:br>
              <a:rPr lang="en-US" sz="2400" dirty="0"/>
            </a:br>
            <a:r>
              <a:rPr lang="en-US" sz="2400" dirty="0"/>
              <a:t>b. wins</a:t>
            </a:r>
            <a:br>
              <a:rPr lang="en-US" sz="2400" dirty="0"/>
            </a:br>
            <a:r>
              <a:rPr lang="en-US" sz="2400" dirty="0"/>
              <a:t>c. won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had </a:t>
            </a:r>
            <a:r>
              <a:rPr lang="en-US" sz="2400" dirty="0" smtClean="0"/>
              <a:t>won</a:t>
            </a:r>
            <a:endParaRPr lang="id-ID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/>
              <a:t>e. </a:t>
            </a:r>
            <a:r>
              <a:rPr lang="id-ID" sz="2400" dirty="0"/>
              <a:t>h</a:t>
            </a:r>
            <a:r>
              <a:rPr lang="id-ID" sz="2400" dirty="0" smtClean="0"/>
              <a:t>as won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/>
              <a:t>The answer:  C (won)</a:t>
            </a:r>
            <a:r>
              <a:rPr lang="en-US" sz="2400" dirty="0"/>
              <a:t/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372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6830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If I ….. (finish) my assignment tonight, I will go to Mall with my friends.</a:t>
            </a:r>
            <a:br>
              <a:rPr lang="en-US" sz="2400" dirty="0"/>
            </a:br>
            <a:r>
              <a:rPr lang="en-US" sz="2400" dirty="0"/>
              <a:t>a. finish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finishes</a:t>
            </a:r>
            <a:br>
              <a:rPr lang="en-US" sz="2400" dirty="0"/>
            </a:br>
            <a:r>
              <a:rPr lang="en-US" sz="2400" dirty="0"/>
              <a:t>c. would finish</a:t>
            </a:r>
            <a:br>
              <a:rPr lang="en-US" sz="2400" dirty="0"/>
            </a:br>
            <a:r>
              <a:rPr lang="en-US" sz="2400" dirty="0"/>
              <a:t>d. had finished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sz="2400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h</a:t>
            </a:r>
            <a:r>
              <a:rPr sz="2400" dirty="0" smtClean="0">
                <a:latin typeface="Calibri" pitchFamily="34" charset="0"/>
                <a:cs typeface="Calibri" pitchFamily="34" charset="0"/>
              </a:rPr>
              <a:t>as finished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x-none" sz="240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x-none" sz="2400" smtClean="0">
                <a:latin typeface="Calibri" pitchFamily="34" charset="0"/>
                <a:cs typeface="Calibri" pitchFamily="34" charset="0"/>
              </a:rPr>
              <a:t>The answer: A (finish)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8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832486" y="1371600"/>
            <a:ext cx="8070849" cy="340349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 would never lend to you if I ….. (know) before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12700"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a. know</a:t>
            </a:r>
            <a:br>
              <a:rPr lang="en-US" sz="2400" dirty="0"/>
            </a:br>
            <a:r>
              <a:rPr lang="en-US" sz="2400" dirty="0"/>
              <a:t>b. knows</a:t>
            </a:r>
            <a:br>
              <a:rPr lang="en-US" sz="2400" dirty="0"/>
            </a:br>
            <a:r>
              <a:rPr lang="en-US" sz="2400" dirty="0"/>
              <a:t>c. knew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had known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sz="2400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h</a:t>
            </a:r>
            <a:r>
              <a:rPr sz="2400" dirty="0" smtClean="0">
                <a:latin typeface="Calibri" pitchFamily="34" charset="0"/>
                <a:cs typeface="Calibri" pitchFamily="34" charset="0"/>
              </a:rPr>
              <a:t>as known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x-none" sz="240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x-none" sz="2400" smtClean="0">
                <a:latin typeface="Calibri" pitchFamily="34" charset="0"/>
                <a:cs typeface="Calibri" pitchFamily="34" charset="0"/>
              </a:rPr>
              <a:t>The answer : C (knew)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4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3137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They ….. (bring) the cake if the baker had finished it.</a:t>
            </a:r>
            <a:br>
              <a:rPr lang="en-US" sz="2400" dirty="0"/>
            </a:br>
            <a:r>
              <a:rPr lang="en-US" sz="2400" dirty="0"/>
              <a:t>a. brought</a:t>
            </a:r>
            <a:br>
              <a:rPr lang="en-US" sz="2400" dirty="0"/>
            </a:br>
            <a:r>
              <a:rPr lang="en-US" sz="2400" dirty="0"/>
              <a:t>b. had brought</a:t>
            </a:r>
            <a:br>
              <a:rPr lang="en-US" sz="2400" dirty="0"/>
            </a:br>
            <a:r>
              <a:rPr lang="en-US" sz="2400" dirty="0"/>
              <a:t>c. would brought</a:t>
            </a:r>
            <a:br>
              <a:rPr lang="en-US" sz="2400" dirty="0"/>
            </a:br>
            <a:r>
              <a:rPr lang="en-US" sz="2400" dirty="0"/>
              <a:t>d. would have </a:t>
            </a:r>
            <a:r>
              <a:rPr lang="en-US" sz="2400" dirty="0" smtClean="0"/>
              <a:t>brought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h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as brought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answer:  D (would have brought)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1732279"/>
            <a:ext cx="545528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WELL</a:t>
            </a:r>
            <a:r>
              <a:rPr sz="6600" spc="-90" dirty="0">
                <a:solidFill>
                  <a:srgbClr val="FFFFFF"/>
                </a:solidFill>
              </a:rPr>
              <a:t> </a:t>
            </a:r>
            <a:r>
              <a:rPr sz="6600" spc="-5" dirty="0">
                <a:solidFill>
                  <a:srgbClr val="FFFFFF"/>
                </a:solidFill>
              </a:rPr>
              <a:t>DONE!!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3276600" y="3284220"/>
            <a:ext cx="2244090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118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TYPE III</vt:lpstr>
      <vt:lpstr>TYPE II</vt:lpstr>
      <vt:lpstr>TYPE I</vt:lpstr>
      <vt:lpstr>TYPE II</vt:lpstr>
      <vt:lpstr>TYPE III</vt:lpstr>
      <vt:lpstr>WELL DONE!!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Laura</dc:creator>
  <cp:lastModifiedBy>AnnAArmyOffice</cp:lastModifiedBy>
  <cp:revision>46</cp:revision>
  <dcterms:created xsi:type="dcterms:W3CDTF">2020-09-28T06:34:01Z</dcterms:created>
  <dcterms:modified xsi:type="dcterms:W3CDTF">2021-09-06T07:06:56Z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2009-12-02T00:00:00Z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2009-12-02T00:00:00Z</vt:filetime>
  </property>
</Properties>
</file>