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2BDA-ACEB-499F-B781-AABD07B94E3B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FC67F-287D-4608-B5FB-B4345A1F7A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ANALYTICAL </a:t>
            </a:r>
            <a:r>
              <a:rPr lang="en-US" sz="5400" spc="-5" dirty="0" smtClean="0"/>
              <a:t>EXPOSITION</a:t>
            </a:r>
            <a:r>
              <a:rPr lang="en-US" sz="5400" u="none" spc="-65" dirty="0" smtClean="0"/>
              <a:t> </a:t>
            </a:r>
            <a:r>
              <a:rPr lang="en-US" sz="5400" dirty="0" smtClean="0"/>
              <a:t>TEXT </a:t>
            </a:r>
            <a:r>
              <a:rPr lang="en-US" sz="5400" dirty="0" smtClean="0"/>
              <a:t>(</a:t>
            </a:r>
            <a:r>
              <a:rPr lang="id-ID" sz="5400" dirty="0" smtClean="0"/>
              <a:t>The Exercises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/>
              <a:t>BY: MISS ANNA SIPAYUNG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Autofit/>
          </a:bodyPr>
          <a:lstStyle/>
          <a:p>
            <a:r>
              <a:rPr lang="id-ID" sz="4000" spc="-5" dirty="0" smtClean="0">
                <a:latin typeface="Comic Sans MS"/>
                <a:cs typeface="Comic Sans MS"/>
              </a:rPr>
              <a:t/>
            </a:r>
            <a:br>
              <a:rPr lang="id-ID" sz="4000" spc="-5" dirty="0" smtClean="0">
                <a:latin typeface="Comic Sans MS"/>
                <a:cs typeface="Comic Sans MS"/>
              </a:rPr>
            </a:br>
            <a:r>
              <a:rPr lang="id-ID" sz="4000" spc="-5" dirty="0">
                <a:latin typeface="Comic Sans MS"/>
                <a:cs typeface="Comic Sans MS"/>
              </a:rPr>
              <a:t/>
            </a:r>
            <a:br>
              <a:rPr lang="id-ID" sz="4000" spc="-5" dirty="0">
                <a:latin typeface="Comic Sans MS"/>
                <a:cs typeface="Comic Sans MS"/>
              </a:rPr>
            </a:br>
            <a:r>
              <a:rPr lang="sv-SE" sz="4000" spc="-5" dirty="0" smtClean="0">
                <a:latin typeface="Comic Sans MS"/>
                <a:cs typeface="Comic Sans MS"/>
              </a:rPr>
              <a:t>Generic </a:t>
            </a:r>
            <a:r>
              <a:rPr lang="sv-SE" sz="4000" dirty="0" smtClean="0">
                <a:latin typeface="Comic Sans MS"/>
                <a:cs typeface="Comic Sans MS"/>
              </a:rPr>
              <a:t>human &amp; </a:t>
            </a:r>
            <a:r>
              <a:rPr lang="sv-SE" sz="4000" spc="-5" dirty="0" smtClean="0">
                <a:latin typeface="Comic Sans MS"/>
                <a:cs typeface="Comic Sans MS"/>
              </a:rPr>
              <a:t>non-human participant </a:t>
            </a:r>
            <a:r>
              <a:rPr lang="sv-SE" sz="4000" dirty="0" smtClean="0">
                <a:latin typeface="Comic Sans MS"/>
                <a:cs typeface="Comic Sans MS"/>
              </a:rPr>
              <a:t>: </a:t>
            </a:r>
            <a:r>
              <a:rPr lang="sv-SE" sz="4000" spc="-5" dirty="0" smtClean="0">
                <a:latin typeface="Comic Sans MS"/>
                <a:cs typeface="Comic Sans MS"/>
              </a:rPr>
              <a:t>yang diceritakan bersifat  </a:t>
            </a:r>
            <a:r>
              <a:rPr lang="sv-SE" sz="4000" dirty="0" smtClean="0">
                <a:latin typeface="Comic Sans MS"/>
                <a:cs typeface="Comic Sans MS"/>
              </a:rPr>
              <a:t>umum </a:t>
            </a:r>
            <a:r>
              <a:rPr lang="sv-SE" sz="4000" spc="-5" dirty="0" smtClean="0">
                <a:latin typeface="Comic Sans MS"/>
                <a:cs typeface="Comic Sans MS"/>
              </a:rPr>
              <a:t>(bisa apa saja) yang penting bisa mempengaruhi</a:t>
            </a:r>
            <a:r>
              <a:rPr lang="sv-SE" sz="4000" spc="30" dirty="0" smtClean="0">
                <a:latin typeface="Comic Sans MS"/>
                <a:cs typeface="Comic Sans MS"/>
              </a:rPr>
              <a:t> </a:t>
            </a:r>
            <a:r>
              <a:rPr lang="sv-SE" sz="4000" spc="-5" dirty="0" smtClean="0">
                <a:latin typeface="Comic Sans MS"/>
                <a:cs typeface="Comic Sans MS"/>
              </a:rPr>
              <a:t>pendengar.</a:t>
            </a:r>
            <a:r>
              <a:rPr lang="sv-SE" sz="4000" dirty="0" smtClean="0">
                <a:latin typeface="Comic Sans MS"/>
                <a:cs typeface="Comic Sans MS"/>
              </a:rPr>
              <a:t/>
            </a:r>
            <a:br>
              <a:rPr lang="sv-SE" sz="4000" dirty="0" smtClean="0">
                <a:latin typeface="Comic Sans MS"/>
                <a:cs typeface="Comic Sans MS"/>
              </a:rPr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u="none" spc="-5" dirty="0" smtClean="0">
                <a:latin typeface="Arial"/>
                <a:cs typeface="Arial"/>
              </a:rPr>
              <a:t>CON</a:t>
            </a:r>
            <a:r>
              <a:rPr lang="en-US" sz="3600" b="0" u="none" spc="-15" dirty="0" smtClean="0">
                <a:latin typeface="Arial"/>
                <a:cs typeface="Arial"/>
              </a:rPr>
              <a:t>N</a:t>
            </a:r>
            <a:r>
              <a:rPr lang="en-US" sz="3600" b="0" u="none" spc="-5" dirty="0" smtClean="0">
                <a:latin typeface="Arial"/>
                <a:cs typeface="Arial"/>
              </a:rPr>
              <a:t>E</a:t>
            </a:r>
            <a:r>
              <a:rPr lang="en-US" sz="3600" b="0" u="none" spc="-15" dirty="0" smtClean="0">
                <a:latin typeface="Arial"/>
                <a:cs typeface="Arial"/>
              </a:rPr>
              <a:t>C</a:t>
            </a:r>
            <a:r>
              <a:rPr lang="en-US" sz="3600" b="0" u="none" dirty="0" smtClean="0">
                <a:latin typeface="Arial"/>
                <a:cs typeface="Arial"/>
              </a:rPr>
              <a:t>TIV</a:t>
            </a:r>
            <a:r>
              <a:rPr lang="en-US" sz="3600" b="0" u="none" spc="-10" dirty="0" smtClean="0">
                <a:latin typeface="Arial"/>
                <a:cs typeface="Arial"/>
              </a:rPr>
              <a:t>E</a:t>
            </a:r>
            <a:r>
              <a:rPr lang="en-US" sz="3600" b="0" u="none" dirty="0" smtClean="0">
                <a:latin typeface="Arial"/>
                <a:cs typeface="Arial"/>
              </a:rPr>
              <a:t>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 fontScale="25000" lnSpcReduction="20000"/>
          </a:bodyPr>
          <a:lstStyle/>
          <a:p>
            <a:pPr fontAlgn="t"/>
            <a:endParaRPr lang="en-US" dirty="0"/>
          </a:p>
          <a:p>
            <a:pPr algn="just" fontAlgn="t">
              <a:buNone/>
            </a:pPr>
            <a:r>
              <a:rPr lang="id-ID" sz="9600" b="1" dirty="0" smtClean="0"/>
              <a:t>1. </a:t>
            </a:r>
            <a:r>
              <a:rPr lang="en-US" sz="9600" b="1" dirty="0" smtClean="0"/>
              <a:t>Ordering </a:t>
            </a:r>
            <a:r>
              <a:rPr lang="en-US" sz="9600" b="1" dirty="0"/>
              <a:t>and  Evaluating</a:t>
            </a:r>
          </a:p>
          <a:p>
            <a:pPr algn="just" fontAlgn="t"/>
            <a:r>
              <a:rPr lang="en-US" sz="9600" dirty="0"/>
              <a:t>Firstly, secondly, after, then, finally, </a:t>
            </a:r>
            <a:r>
              <a:rPr lang="en-US" sz="9600" dirty="0" smtClean="0"/>
              <a:t>furthermore,</a:t>
            </a:r>
            <a:r>
              <a:rPr lang="id-ID" sz="9600" dirty="0" smtClean="0"/>
              <a:t> </a:t>
            </a:r>
            <a:r>
              <a:rPr lang="en-US" sz="9600" dirty="0" smtClean="0"/>
              <a:t>ultimately</a:t>
            </a:r>
            <a:r>
              <a:rPr lang="en-US" sz="9600" dirty="0"/>
              <a:t>, the most important …., another </a:t>
            </a:r>
            <a:r>
              <a:rPr lang="en-US" sz="9600" dirty="0" smtClean="0"/>
              <a:t>important</a:t>
            </a:r>
            <a:r>
              <a:rPr lang="id-ID" sz="9600" dirty="0" smtClean="0"/>
              <a:t> </a:t>
            </a:r>
            <a:r>
              <a:rPr lang="en-US" sz="9600" dirty="0" smtClean="0"/>
              <a:t>…, </a:t>
            </a:r>
            <a:r>
              <a:rPr lang="en-US" sz="9600" dirty="0"/>
              <a:t>most of all …</a:t>
            </a:r>
          </a:p>
          <a:p>
            <a:pPr algn="just" fontAlgn="t"/>
            <a:endParaRPr lang="en-US" sz="9600" dirty="0"/>
          </a:p>
          <a:p>
            <a:pPr algn="just" fontAlgn="t">
              <a:buNone/>
            </a:pPr>
            <a:r>
              <a:rPr lang="id-ID" sz="9600" b="1" dirty="0" smtClean="0"/>
              <a:t>2. </a:t>
            </a:r>
            <a:r>
              <a:rPr lang="en-US" sz="9600" b="1" dirty="0" smtClean="0"/>
              <a:t>Contrast</a:t>
            </a:r>
            <a:endParaRPr lang="en-US" sz="9600" b="1" dirty="0"/>
          </a:p>
          <a:p>
            <a:pPr algn="just" fontAlgn="t"/>
            <a:r>
              <a:rPr lang="en-US" sz="9600" dirty="0"/>
              <a:t>Although, however, whereas, on the other </a:t>
            </a:r>
            <a:r>
              <a:rPr lang="en-US" sz="9600" dirty="0" smtClean="0"/>
              <a:t>hand,</a:t>
            </a:r>
            <a:r>
              <a:rPr lang="id-ID" sz="9600" dirty="0" smtClean="0"/>
              <a:t> </a:t>
            </a:r>
            <a:r>
              <a:rPr lang="en-US" sz="9600" dirty="0" smtClean="0"/>
              <a:t>yet</a:t>
            </a:r>
            <a:r>
              <a:rPr lang="en-US" sz="9600" dirty="0"/>
              <a:t>, unlike</a:t>
            </a:r>
          </a:p>
          <a:p>
            <a:pPr algn="just" fontAlgn="t"/>
            <a:endParaRPr lang="en-US" sz="9600" dirty="0"/>
          </a:p>
          <a:p>
            <a:pPr algn="just" fontAlgn="t">
              <a:buNone/>
            </a:pPr>
            <a:r>
              <a:rPr lang="id-ID" sz="9600" b="1" dirty="0" smtClean="0"/>
              <a:t>3. </a:t>
            </a:r>
            <a:r>
              <a:rPr lang="en-US" sz="9600" b="1" dirty="0" err="1" smtClean="0"/>
              <a:t>Compariso</a:t>
            </a:r>
            <a:r>
              <a:rPr lang="id-ID" sz="9600" b="1" dirty="0" smtClean="0"/>
              <a:t>n</a:t>
            </a:r>
            <a:endParaRPr lang="en-US" sz="9600" b="1" dirty="0"/>
          </a:p>
          <a:p>
            <a:pPr algn="just" fontAlgn="t"/>
            <a:r>
              <a:rPr lang="en-US" sz="9600" dirty="0"/>
              <a:t>Also, in addition, as well as, neither, similarly</a:t>
            </a:r>
          </a:p>
          <a:p>
            <a:pPr algn="just" fontAlgn="t">
              <a:buNone/>
            </a:pPr>
            <a:endParaRPr lang="en-US" sz="9600" dirty="0"/>
          </a:p>
          <a:p>
            <a:pPr algn="just" fontAlgn="t">
              <a:buNone/>
            </a:pPr>
            <a:r>
              <a:rPr lang="id-ID" sz="9600" b="1" dirty="0" smtClean="0"/>
              <a:t>4. </a:t>
            </a:r>
            <a:r>
              <a:rPr lang="en-US" sz="9600" b="1" dirty="0" smtClean="0"/>
              <a:t>Explaining</a:t>
            </a:r>
            <a:endParaRPr lang="en-US" sz="9600" b="1" dirty="0"/>
          </a:p>
          <a:p>
            <a:pPr algn="just" fontAlgn="t"/>
            <a:r>
              <a:rPr lang="en-US" sz="9600" dirty="0"/>
              <a:t>Because, since, as, therefore, thus, hence,  consequently, as the result, due to 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0" u="none" spc="-135" dirty="0" smtClean="0">
                <a:latin typeface="Arial"/>
                <a:cs typeface="Arial"/>
              </a:rPr>
              <a:t>To </a:t>
            </a:r>
            <a:r>
              <a:rPr lang="en-US" sz="3600" b="0" u="none" spc="-5" dirty="0" smtClean="0">
                <a:latin typeface="Arial"/>
                <a:cs typeface="Arial"/>
              </a:rPr>
              <a:t>make conclusion, we can use these</a:t>
            </a:r>
            <a:r>
              <a:rPr lang="en-US" sz="3600" b="0" u="none" spc="220" dirty="0" smtClean="0">
                <a:latin typeface="Arial"/>
                <a:cs typeface="Arial"/>
              </a:rPr>
              <a:t> </a:t>
            </a:r>
            <a:r>
              <a:rPr lang="en-US" sz="3600" b="0" u="none" spc="-5" dirty="0" smtClean="0">
                <a:latin typeface="Arial"/>
                <a:cs typeface="Arial"/>
              </a:rPr>
              <a:t>expressions: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algn="just">
              <a:spcBef>
                <a:spcPts val="105"/>
              </a:spcBef>
              <a:buFont typeface="Wingdings"/>
              <a:buChar char=""/>
              <a:tabLst>
                <a:tab pos="355600" algn="l"/>
              </a:tabLst>
            </a:pPr>
            <a:r>
              <a:rPr lang="id-ID" sz="3900" dirty="0" smtClean="0">
                <a:latin typeface="Arial"/>
                <a:cs typeface="Arial"/>
              </a:rPr>
              <a:t>In </a:t>
            </a:r>
            <a:r>
              <a:rPr lang="en-US" sz="3900" dirty="0" smtClean="0">
                <a:latin typeface="Arial"/>
                <a:cs typeface="Arial"/>
              </a:rPr>
              <a:t>conclusion,</a:t>
            </a:r>
            <a:r>
              <a:rPr lang="en-US" sz="3900" spc="-85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From the facts </a:t>
            </a:r>
            <a:r>
              <a:rPr lang="en-US" sz="3900" spc="-5" dirty="0" smtClean="0">
                <a:latin typeface="Arial"/>
                <a:cs typeface="Arial"/>
              </a:rPr>
              <a:t>above,</a:t>
            </a:r>
            <a:r>
              <a:rPr lang="en-US" sz="3900" spc="-15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5" dirty="0" smtClean="0">
                <a:latin typeface="Arial"/>
                <a:cs typeface="Arial"/>
              </a:rPr>
              <a:t>Therefore,</a:t>
            </a:r>
            <a:r>
              <a:rPr lang="en-US" sz="3900" spc="-6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…….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On this </a:t>
            </a:r>
            <a:r>
              <a:rPr lang="en-US" sz="3900" spc="-5" dirty="0" smtClean="0">
                <a:latin typeface="Arial"/>
                <a:cs typeface="Arial"/>
              </a:rPr>
              <a:t>basis,</a:t>
            </a:r>
            <a:r>
              <a:rPr lang="en-US" sz="3900" spc="-9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110" dirty="0" smtClean="0">
                <a:latin typeface="Arial"/>
                <a:cs typeface="Arial"/>
              </a:rPr>
              <a:t>To </a:t>
            </a:r>
            <a:r>
              <a:rPr lang="en-US" sz="3900" dirty="0" smtClean="0">
                <a:latin typeface="Arial"/>
                <a:cs typeface="Arial"/>
              </a:rPr>
              <a:t>conclude,</a:t>
            </a:r>
            <a:r>
              <a:rPr lang="en-US" sz="3900" spc="4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15" dirty="0" smtClean="0">
                <a:latin typeface="Arial"/>
                <a:cs typeface="Arial"/>
              </a:rPr>
              <a:t>We </a:t>
            </a:r>
            <a:r>
              <a:rPr lang="en-US" sz="3900" dirty="0" smtClean="0">
                <a:latin typeface="Arial"/>
                <a:cs typeface="Arial"/>
              </a:rPr>
              <a:t>state that</a:t>
            </a:r>
            <a:r>
              <a:rPr lang="en-US" sz="3900" spc="-85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On the </a:t>
            </a:r>
            <a:r>
              <a:rPr lang="en-US" sz="3900" spc="-5" dirty="0" smtClean="0">
                <a:latin typeface="Arial"/>
                <a:cs typeface="Arial"/>
              </a:rPr>
              <a:t>whole,</a:t>
            </a:r>
            <a:r>
              <a:rPr lang="en-US" sz="3900" spc="-8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15" dirty="0" smtClean="0">
                <a:latin typeface="Arial"/>
                <a:cs typeface="Arial"/>
              </a:rPr>
              <a:t>We </a:t>
            </a:r>
            <a:r>
              <a:rPr lang="en-US" sz="3900" dirty="0" smtClean="0">
                <a:latin typeface="Arial"/>
                <a:cs typeface="Arial"/>
              </a:rPr>
              <a:t>conclude that</a:t>
            </a:r>
            <a:r>
              <a:rPr lang="en-US" sz="3900" spc="-95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From the statement,</a:t>
            </a:r>
            <a:r>
              <a:rPr lang="en-US" sz="3900" spc="-16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…….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Example of Analytical Exposition Text about Negative Effect of Car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1200" b="1" dirty="0" smtClean="0"/>
              <a:t>Cars should be banned in the city</a:t>
            </a:r>
            <a:endParaRPr lang="en-US" sz="11200" dirty="0" smtClean="0"/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en-US" sz="8000" dirty="0" smtClean="0"/>
              <a:t>Cars should be banned in the city. As we all know, cars create pollution, and</a:t>
            </a:r>
            <a:r>
              <a:rPr lang="id-ID" sz="8000" dirty="0"/>
              <a:t> </a:t>
            </a:r>
            <a:r>
              <a:rPr lang="en-US" sz="8000" dirty="0" smtClean="0"/>
              <a:t>cause a lot of road deaths and other accidents.</a:t>
            </a:r>
            <a:r>
              <a:rPr lang="id-ID" sz="8000" dirty="0" smtClean="0"/>
              <a:t> </a:t>
            </a:r>
            <a:r>
              <a:rPr lang="id-ID" sz="8000" b="1" i="1" dirty="0" smtClean="0"/>
              <a:t>(THESIS)</a:t>
            </a:r>
          </a:p>
          <a:p>
            <a:pPr algn="just">
              <a:buNone/>
            </a:pPr>
            <a:endParaRPr lang="en-US" sz="8000" b="1" i="1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Firstly, </a:t>
            </a:r>
            <a:r>
              <a:rPr lang="en-US" sz="8000" dirty="0" smtClean="0"/>
              <a:t>cars, as we all know, contribute to most of the pollution in the world. Cars emit a deadly gas that causes illnesses such as bronchitis, lung cancer, and ‘triggers’ of asthma. Some of these illnesses are so bad that people can die from them.</a:t>
            </a:r>
            <a:r>
              <a:rPr lang="id-ID" sz="8000" dirty="0" smtClean="0"/>
              <a:t>  </a:t>
            </a:r>
            <a:r>
              <a:rPr lang="id-ID" sz="8000" b="1" i="1" dirty="0" smtClean="0"/>
              <a:t>(ARGUMENT 1)</a:t>
            </a:r>
          </a:p>
          <a:p>
            <a:pPr algn="just">
              <a:buNone/>
            </a:pPr>
            <a:endParaRPr lang="en-US" sz="8000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Secondly, </a:t>
            </a:r>
            <a:r>
              <a:rPr lang="en-US" sz="8000" dirty="0" smtClean="0"/>
              <a:t>the city is very busy. Pedestrians wander everywhere and cars commonly hit pedestrians in the city, which causes them to die. Cars today are our roads biggest killers.</a:t>
            </a:r>
            <a:r>
              <a:rPr lang="id-ID" sz="8000" dirty="0" smtClean="0"/>
              <a:t> </a:t>
            </a:r>
            <a:r>
              <a:rPr lang="id-ID" sz="8000" b="1" i="1" dirty="0" smtClean="0"/>
              <a:t>(ARGUMENT 2)</a:t>
            </a:r>
            <a:endParaRPr lang="id-ID" sz="8000" dirty="0" smtClean="0"/>
          </a:p>
          <a:p>
            <a:pPr algn="just">
              <a:buNone/>
            </a:pPr>
            <a:endParaRPr lang="en-US" sz="8000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Thirdly, </a:t>
            </a:r>
            <a:r>
              <a:rPr lang="en-US" sz="8000" dirty="0" smtClean="0"/>
              <a:t>cars are very noisy. If you live in the city, you may find it hard to sleep at night, or concentrate on your homework, and especially talk to someone.</a:t>
            </a:r>
            <a:r>
              <a:rPr lang="id-ID" sz="8000" dirty="0" smtClean="0"/>
              <a:t> </a:t>
            </a:r>
            <a:r>
              <a:rPr lang="id-ID" sz="8000" b="1" i="1" dirty="0" smtClean="0"/>
              <a:t>(ARGUMENT 3)</a:t>
            </a:r>
            <a:endParaRPr lang="id-ID" sz="8000" dirty="0" smtClean="0"/>
          </a:p>
          <a:p>
            <a:pPr algn="just">
              <a:buNone/>
            </a:pPr>
            <a:endParaRPr lang="en-US" sz="8000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In conclusion</a:t>
            </a:r>
            <a:r>
              <a:rPr lang="en-US" sz="8000" dirty="0" smtClean="0"/>
              <a:t>, cars should be banned from the city for the reasons listed.</a:t>
            </a:r>
            <a:r>
              <a:rPr lang="id-ID" sz="8000" dirty="0" smtClean="0"/>
              <a:t> </a:t>
            </a:r>
            <a:r>
              <a:rPr lang="id-ID" sz="8000" b="1" i="1" dirty="0" smtClean="0"/>
              <a:t>(REITERATION  / CONCLUSION)</a:t>
            </a:r>
            <a:endParaRPr lang="en-US" sz="8000" b="1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7200" b="1" u="none" dirty="0" smtClean="0">
                <a:latin typeface="Californian FB"/>
                <a:cs typeface="Californian FB"/>
              </a:rPr>
              <a:t/>
            </a:r>
            <a:br>
              <a:rPr lang="id-ID" sz="7200" b="1" u="none" dirty="0" smtClean="0">
                <a:latin typeface="Californian FB"/>
                <a:cs typeface="Californian FB"/>
              </a:rPr>
            </a:br>
            <a:r>
              <a:rPr lang="id-ID" sz="7200" b="1" dirty="0">
                <a:latin typeface="Californian FB"/>
                <a:cs typeface="Californian FB"/>
              </a:rPr>
              <a:t/>
            </a:r>
            <a:br>
              <a:rPr lang="id-ID" sz="7200" b="1" dirty="0">
                <a:latin typeface="Californian FB"/>
                <a:cs typeface="Californian FB"/>
              </a:rPr>
            </a:br>
            <a:r>
              <a:rPr lang="id-ID" sz="7200" b="1" dirty="0" smtClean="0">
                <a:latin typeface="Californian FB"/>
                <a:cs typeface="Californian FB"/>
              </a:rPr>
              <a:t/>
            </a:r>
            <a:br>
              <a:rPr lang="id-ID" sz="7200" b="1" dirty="0" smtClean="0">
                <a:latin typeface="Californian FB"/>
                <a:cs typeface="Californian FB"/>
              </a:rPr>
            </a:br>
            <a:r>
              <a:rPr lang="id-ID" sz="7200" b="1" dirty="0">
                <a:latin typeface="Californian FB"/>
                <a:cs typeface="Californian FB"/>
              </a:rPr>
              <a:t/>
            </a:r>
            <a:br>
              <a:rPr lang="id-ID" sz="7200" b="1" dirty="0">
                <a:latin typeface="Californian FB"/>
                <a:cs typeface="Californian FB"/>
              </a:rPr>
            </a:br>
            <a:r>
              <a:rPr lang="id-ID" sz="7200" b="1" dirty="0" smtClean="0">
                <a:latin typeface="Californian FB"/>
                <a:cs typeface="Californian FB"/>
              </a:rPr>
              <a:t>The Exercises: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571480"/>
            <a:ext cx="7143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dirty="0" smtClean="0"/>
              <a:t>	</a:t>
            </a:r>
            <a:r>
              <a:rPr lang="en-US" sz="2400" dirty="0" smtClean="0"/>
              <a:t>As </a:t>
            </a:r>
            <a:r>
              <a:rPr lang="en-US" sz="2400" dirty="0" smtClean="0"/>
              <a:t>we all know, cars create pollution, and cause a lot of road deaths and other accidents.</a:t>
            </a:r>
            <a:br>
              <a:rPr lang="en-US" sz="2400" dirty="0" smtClean="0"/>
            </a:br>
            <a:r>
              <a:rPr lang="en-US" sz="2400" dirty="0" smtClean="0"/>
              <a:t>Firstly, cars, as we all know contribute the most of pollution in the world. Cars emit a deadly gas causes illnesses such as bronchitis, lung cancer, and trigger of </a:t>
            </a:r>
            <a:r>
              <a:rPr lang="en-US" sz="2400" dirty="0" err="1" smtClean="0"/>
              <a:t>asthmA</a:t>
            </a:r>
            <a:r>
              <a:rPr lang="en-US" sz="2400" dirty="0" smtClean="0"/>
              <a:t>. Some of these illness are so bad that people can die from them.</a:t>
            </a:r>
            <a:br>
              <a:rPr lang="en-US" sz="2400" dirty="0" smtClean="0"/>
            </a:br>
            <a:r>
              <a:rPr lang="id-ID" sz="2400" dirty="0" smtClean="0"/>
              <a:t>	</a:t>
            </a:r>
            <a:r>
              <a:rPr lang="en-US" sz="2400" dirty="0" smtClean="0"/>
              <a:t>Secondly</a:t>
            </a:r>
            <a:r>
              <a:rPr lang="en-US" sz="2400" dirty="0" smtClean="0"/>
              <a:t>, the city is very busy. Pedestrians wander every where and cars commonly hit pedestrians in the city, which causes them to </a:t>
            </a:r>
            <a:r>
              <a:rPr lang="en-US" sz="2400" dirty="0" err="1" smtClean="0"/>
              <a:t>diE</a:t>
            </a:r>
            <a:r>
              <a:rPr lang="en-US" sz="2400" dirty="0" smtClean="0"/>
              <a:t>. Cars today are our roads biggest killers.</a:t>
            </a:r>
            <a:br>
              <a:rPr lang="en-US" sz="2400" dirty="0" smtClean="0"/>
            </a:br>
            <a:r>
              <a:rPr lang="id-ID" sz="2400" dirty="0" smtClean="0"/>
              <a:t>	</a:t>
            </a:r>
            <a:r>
              <a:rPr lang="en-US" sz="2400" dirty="0" smtClean="0"/>
              <a:t>Thirdly</a:t>
            </a:r>
            <a:r>
              <a:rPr lang="en-US" sz="2400" dirty="0" smtClean="0"/>
              <a:t>, cars are very noisy. If you live in the city, you may find it hard to sleep at night, or concentrate in your homework, and especially talk to </a:t>
            </a:r>
            <a:r>
              <a:rPr lang="en-US" sz="2400" dirty="0" err="1" smtClean="0"/>
              <a:t>someonE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smtClean="0"/>
              <a:t>In conclusion, cars should be banned from the city for the reasons listed.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604" y="714356"/>
            <a:ext cx="62151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What type of the text above?</a:t>
            </a:r>
            <a:br>
              <a:rPr lang="en-US" sz="4800" dirty="0" smtClean="0"/>
            </a:br>
            <a:r>
              <a:rPr lang="en-US" sz="4800" dirty="0" smtClean="0"/>
              <a:t>A. Narrative.</a:t>
            </a:r>
            <a:br>
              <a:rPr lang="en-US" sz="4800" dirty="0" smtClean="0"/>
            </a:br>
            <a:r>
              <a:rPr lang="en-US" sz="4800" dirty="0" smtClean="0"/>
              <a:t>B. Report.</a:t>
            </a:r>
            <a:br>
              <a:rPr lang="en-US" sz="4800" dirty="0" smtClean="0"/>
            </a:br>
            <a:r>
              <a:rPr lang="en-US" sz="4800" b="1" dirty="0" smtClean="0"/>
              <a:t>C. Analytical</a:t>
            </a:r>
            <a:r>
              <a:rPr lang="en-US" sz="4800" dirty="0" smtClean="0"/>
              <a:t>.</a:t>
            </a:r>
            <a:br>
              <a:rPr lang="en-US" sz="4800" dirty="0" smtClean="0"/>
            </a:br>
            <a:r>
              <a:rPr lang="en-US" sz="4800" dirty="0" smtClean="0"/>
              <a:t>D. Explanation.</a:t>
            </a:r>
            <a:br>
              <a:rPr lang="en-US" sz="4800" dirty="0" smtClean="0"/>
            </a:br>
            <a:r>
              <a:rPr lang="en-US" sz="4800" dirty="0" smtClean="0"/>
              <a:t>E. Description.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928670"/>
            <a:ext cx="65722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What one of the diseases caused by pollution?</a:t>
            </a:r>
            <a:br>
              <a:rPr lang="en-US" sz="4800" dirty="0" smtClean="0"/>
            </a:br>
            <a:r>
              <a:rPr lang="en-US" sz="4800" dirty="0" smtClean="0"/>
              <a:t>A. HIV / AIDS</a:t>
            </a:r>
            <a:br>
              <a:rPr lang="en-US" sz="4800" dirty="0" smtClean="0"/>
            </a:br>
            <a:r>
              <a:rPr lang="en-US" sz="4800" b="1" dirty="0" smtClean="0"/>
              <a:t>B. Bronchitis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C. Liver</a:t>
            </a:r>
            <a:br>
              <a:rPr lang="en-US" sz="4800" dirty="0" smtClean="0"/>
            </a:br>
            <a:r>
              <a:rPr lang="en-US" sz="4800" dirty="0" smtClean="0"/>
              <a:t>D. Fever</a:t>
            </a:r>
            <a:br>
              <a:rPr lang="en-US" sz="4800" dirty="0" smtClean="0"/>
            </a:br>
            <a:r>
              <a:rPr lang="en-US" sz="4800" dirty="0" smtClean="0"/>
              <a:t>E. Cholera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0166" y="1000108"/>
            <a:ext cx="650085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What tense is mostly used in the text?</a:t>
            </a:r>
            <a:br>
              <a:rPr lang="en-US" sz="4400" dirty="0" smtClean="0"/>
            </a:br>
            <a:r>
              <a:rPr lang="en-US" sz="4400" dirty="0" smtClean="0"/>
              <a:t>A. Past tense</a:t>
            </a:r>
            <a:br>
              <a:rPr lang="en-US" sz="4400" dirty="0" smtClean="0"/>
            </a:br>
            <a:r>
              <a:rPr lang="en-US" sz="4400" b="1" dirty="0" smtClean="0"/>
              <a:t>B. Simple present tense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C. Simple perfect tense</a:t>
            </a:r>
            <a:br>
              <a:rPr lang="en-US" sz="4400" dirty="0" smtClean="0"/>
            </a:br>
            <a:r>
              <a:rPr lang="en-US" sz="4400" dirty="0" smtClean="0"/>
              <a:t>D. Present continuous tense</a:t>
            </a:r>
            <a:br>
              <a:rPr lang="en-US" sz="4400" dirty="0" smtClean="0"/>
            </a:br>
            <a:r>
              <a:rPr lang="en-US" sz="4400" dirty="0" smtClean="0"/>
              <a:t>E. Past continuous tense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928670"/>
            <a:ext cx="68580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We usually call the last paragraph as………</a:t>
            </a:r>
            <a:br>
              <a:rPr lang="en-US" sz="4800" dirty="0" smtClean="0"/>
            </a:br>
            <a:r>
              <a:rPr lang="en-US" sz="4800" dirty="0" smtClean="0"/>
              <a:t>A. Resolution</a:t>
            </a:r>
            <a:br>
              <a:rPr lang="en-US" sz="4800" dirty="0" smtClean="0"/>
            </a:br>
            <a:r>
              <a:rPr lang="en-US" sz="4800" dirty="0" smtClean="0"/>
              <a:t>B. Reiteration</a:t>
            </a:r>
            <a:br>
              <a:rPr lang="en-US" sz="4800" dirty="0" smtClean="0"/>
            </a:br>
            <a:r>
              <a:rPr lang="en-US" sz="4800" b="1" dirty="0" smtClean="0"/>
              <a:t>C. Conclusion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D. Recommendation</a:t>
            </a:r>
            <a:br>
              <a:rPr lang="en-US" sz="4800" dirty="0" smtClean="0"/>
            </a:br>
            <a:r>
              <a:rPr lang="en-US" sz="4800" dirty="0" smtClean="0"/>
              <a:t>E. Twist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none" spc="-10" dirty="0" smtClean="0">
                <a:solidFill>
                  <a:srgbClr val="0D0D0D"/>
                </a:solidFill>
                <a:latin typeface="Comic Sans MS"/>
                <a:cs typeface="Comic Sans MS"/>
              </a:rPr>
              <a:t>Definition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of Analytical Exposition</a:t>
            </a:r>
            <a:r>
              <a:rPr lang="en-US" u="none" spc="80" dirty="0" smtClean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dirty="0" smtClean="0">
                <a:latin typeface="Times New Roman"/>
                <a:cs typeface="Times New Roman"/>
              </a:rPr>
              <a:t>Analytical Exposition text is </a:t>
            </a:r>
            <a:r>
              <a:rPr lang="en-US" spc="-5" dirty="0" smtClean="0">
                <a:latin typeface="Times New Roman"/>
                <a:cs typeface="Times New Roman"/>
              </a:rPr>
              <a:t>a </a:t>
            </a:r>
            <a:r>
              <a:rPr lang="en-US" dirty="0" smtClean="0">
                <a:latin typeface="Times New Roman"/>
                <a:cs typeface="Times New Roman"/>
              </a:rPr>
              <a:t>text that elaborates the</a:t>
            </a:r>
            <a:r>
              <a:rPr lang="en-US" spc="-18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writer’s  </a:t>
            </a:r>
            <a:r>
              <a:rPr lang="en-US" dirty="0" smtClean="0">
                <a:latin typeface="Times New Roman"/>
                <a:cs typeface="Times New Roman"/>
              </a:rPr>
              <a:t>idea </a:t>
            </a:r>
            <a:r>
              <a:rPr lang="en-US" spc="-5" dirty="0" smtClean="0">
                <a:latin typeface="Times New Roman"/>
                <a:cs typeface="Times New Roman"/>
              </a:rPr>
              <a:t>about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phenomenon</a:t>
            </a:r>
            <a:r>
              <a:rPr lang="en-US" spc="-6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surrounding or </a:t>
            </a:r>
            <a:endParaRPr lang="id-ID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dirty="0" smtClean="0">
                <a:latin typeface="Times New Roman"/>
                <a:cs typeface="Times New Roman"/>
              </a:rPr>
              <a:t>Analytical Exposition text evaluates a topic critically but focuses only on one side of an argument.</a:t>
            </a: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endParaRPr lang="en-US" sz="3600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buNone/>
            </a:pPr>
            <a:r>
              <a:rPr lang="id-ID" dirty="0" smtClean="0">
                <a:latin typeface="Times New Roman"/>
                <a:cs typeface="Times New Roman"/>
              </a:rPr>
              <a:t>Analytical </a:t>
            </a:r>
            <a:r>
              <a:rPr lang="en-US" dirty="0" smtClean="0">
                <a:latin typeface="Times New Roman"/>
                <a:cs typeface="Times New Roman"/>
              </a:rPr>
              <a:t>Exposition text </a:t>
            </a:r>
            <a:r>
              <a:rPr lang="en-US" dirty="0" err="1" smtClean="0">
                <a:latin typeface="Times New Roman"/>
                <a:cs typeface="Times New Roman"/>
              </a:rPr>
              <a:t>adalah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teks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yang</a:t>
            </a:r>
            <a:r>
              <a:rPr lang="en-US" spc="-100" dirty="0" smtClean="0">
                <a:latin typeface="Times New Roman"/>
                <a:cs typeface="Times New Roman"/>
              </a:rPr>
              <a:t> </a:t>
            </a:r>
            <a:r>
              <a:rPr lang="en-US" spc="-5" dirty="0" err="1" smtClean="0">
                <a:latin typeface="Times New Roman"/>
                <a:cs typeface="Times New Roman"/>
              </a:rPr>
              <a:t>menguraikan</a:t>
            </a:r>
            <a:r>
              <a:rPr lang="id-ID" spc="-5" dirty="0">
                <a:latin typeface="Times New Roman"/>
                <a:cs typeface="Times New Roman"/>
              </a:rPr>
              <a:t> </a:t>
            </a:r>
            <a:r>
              <a:rPr lang="en-US" spc="-5" dirty="0" err="1" smtClean="0">
                <a:latin typeface="Times New Roman"/>
                <a:cs typeface="Times New Roman"/>
              </a:rPr>
              <a:t>pemikiran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penulis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tentang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peristiwa</a:t>
            </a:r>
            <a:r>
              <a:rPr lang="en-US" spc="-14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disekitarnya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642918"/>
            <a:ext cx="692948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What is the purpose of the text?</a:t>
            </a:r>
            <a:br>
              <a:rPr lang="en-US" sz="3200" dirty="0" smtClean="0"/>
            </a:br>
            <a:r>
              <a:rPr lang="en-US" sz="3200" b="1" dirty="0" smtClean="0"/>
              <a:t>A. to persuade reader about the Cars Should Be Banned In The City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B. to explain the characteristics the Cars Should Be Banned In The City</a:t>
            </a:r>
            <a:br>
              <a:rPr lang="en-US" sz="3200" dirty="0" smtClean="0"/>
            </a:br>
            <a:r>
              <a:rPr lang="en-US" sz="3200" dirty="0" smtClean="0"/>
              <a:t>C. to inform readers about Cars Should Be Banned In The City</a:t>
            </a:r>
            <a:br>
              <a:rPr lang="en-US" sz="3200" dirty="0" smtClean="0"/>
            </a:br>
            <a:r>
              <a:rPr lang="en-US" sz="3200" dirty="0" smtClean="0"/>
              <a:t>D. to describe Cars Should Be Banned In The City</a:t>
            </a:r>
            <a:br>
              <a:rPr lang="en-US" sz="3200" dirty="0" smtClean="0"/>
            </a:br>
            <a:r>
              <a:rPr lang="en-US" sz="3200" dirty="0" smtClean="0"/>
              <a:t>E. to entertain readers about Cars Should Be Banned In The City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357166"/>
            <a:ext cx="72866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following sentences are true, except …</a:t>
            </a:r>
            <a:br>
              <a:rPr lang="en-US" sz="3600" dirty="0" smtClean="0"/>
            </a:br>
            <a:r>
              <a:rPr lang="en-US" sz="3600" dirty="0" smtClean="0"/>
              <a:t>A. the cars contribute the most of pollution in the </a:t>
            </a:r>
            <a:r>
              <a:rPr lang="en-US" sz="3600" dirty="0" err="1" smtClean="0"/>
              <a:t>worlD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smtClean="0"/>
              <a:t>B. the cars are very noisy.</a:t>
            </a:r>
            <a:br>
              <a:rPr lang="en-US" sz="3600" dirty="0" smtClean="0"/>
            </a:br>
            <a:r>
              <a:rPr lang="en-US" sz="3600" dirty="0" smtClean="0"/>
              <a:t>C. the cars can also cause many deaths and other road accidents.</a:t>
            </a:r>
            <a:br>
              <a:rPr lang="en-US" sz="3600" dirty="0" smtClean="0"/>
            </a:br>
            <a:r>
              <a:rPr lang="en-US" sz="3600" b="1" dirty="0" smtClean="0"/>
              <a:t>D. the car cans accelerate the transport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smtClean="0"/>
              <a:t>E. the cars today are our roads biggest killers.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357166"/>
            <a:ext cx="664373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What </a:t>
            </a:r>
            <a:r>
              <a:rPr lang="id-ID" sz="4400" dirty="0" smtClean="0"/>
              <a:t>is </a:t>
            </a:r>
            <a:r>
              <a:rPr lang="en-US" sz="4400" dirty="0" smtClean="0"/>
              <a:t>the title text above?</a:t>
            </a:r>
            <a:br>
              <a:rPr lang="en-US" sz="4400" dirty="0" smtClean="0"/>
            </a:br>
            <a:r>
              <a:rPr lang="en-US" sz="4400" b="1" dirty="0" smtClean="0"/>
              <a:t>A. Cars should be banned in the city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B. Cars cause pollution.</a:t>
            </a:r>
            <a:br>
              <a:rPr lang="en-US" sz="4400" dirty="0" smtClean="0"/>
            </a:br>
            <a:r>
              <a:rPr lang="en-US" sz="4400" dirty="0" smtClean="0"/>
              <a:t>C. Car giant killer street.</a:t>
            </a:r>
            <a:br>
              <a:rPr lang="en-US" sz="4400" dirty="0" smtClean="0"/>
            </a:br>
            <a:r>
              <a:rPr lang="en-US" sz="4400" dirty="0" smtClean="0"/>
              <a:t>D. Car facilitate transportation.</a:t>
            </a:r>
            <a:br>
              <a:rPr lang="en-US" sz="4400" dirty="0" smtClean="0"/>
            </a:br>
            <a:r>
              <a:rPr lang="en-US" sz="4400" dirty="0" smtClean="0"/>
              <a:t>E. Cars cause noise of the city.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785794"/>
            <a:ext cx="7143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generic structures of the text are ….</a:t>
            </a:r>
            <a:br>
              <a:rPr lang="en-US" sz="3600" dirty="0" smtClean="0"/>
            </a:br>
            <a:r>
              <a:rPr lang="en-US" sz="3600" dirty="0" smtClean="0"/>
              <a:t>A. Thesis – arguments – recommendation</a:t>
            </a:r>
            <a:br>
              <a:rPr lang="en-US" sz="3600" dirty="0" smtClean="0"/>
            </a:br>
            <a:r>
              <a:rPr lang="en-US" sz="3600" dirty="0" smtClean="0"/>
              <a:t>B. General statement – sequential explanation</a:t>
            </a:r>
            <a:br>
              <a:rPr lang="en-US" sz="3600" dirty="0" smtClean="0"/>
            </a:br>
            <a:r>
              <a:rPr lang="en-US" sz="3600" dirty="0" smtClean="0"/>
              <a:t>C. Newsworthy events – background events – sources</a:t>
            </a:r>
            <a:br>
              <a:rPr lang="en-US" sz="3600" dirty="0" smtClean="0"/>
            </a:br>
            <a:r>
              <a:rPr lang="en-US" sz="3600" b="1" dirty="0" smtClean="0"/>
              <a:t>D. Thesis – arguments – reiteration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E. General statement – arguments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none" spc="-5" dirty="0" smtClean="0">
                <a:latin typeface="Comic Sans MS"/>
                <a:cs typeface="Comic Sans MS"/>
              </a:rPr>
              <a:t>The </a:t>
            </a:r>
            <a:r>
              <a:rPr lang="en-US" u="none" spc="-10" dirty="0" smtClean="0">
                <a:latin typeface="Comic Sans MS"/>
                <a:cs typeface="Comic Sans MS"/>
              </a:rPr>
              <a:t>Social </a:t>
            </a:r>
            <a:r>
              <a:rPr lang="en-US" u="none" spc="-5" dirty="0" smtClean="0">
                <a:latin typeface="Comic Sans MS"/>
                <a:cs typeface="Comic Sans MS"/>
              </a:rPr>
              <a:t>Function</a:t>
            </a:r>
            <a:r>
              <a:rPr lang="id-ID" u="none" spc="-5" dirty="0" smtClean="0">
                <a:latin typeface="Comic Sans MS"/>
                <a:cs typeface="Comic Sans MS"/>
              </a:rPr>
              <a:t>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of Analytical Exposition</a:t>
            </a:r>
            <a:r>
              <a:rPr lang="en-US" u="none" spc="80" dirty="0" smtClean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None/>
            </a:pPr>
            <a:endParaRPr lang="id-ID" spc="-10" dirty="0" smtClean="0">
              <a:latin typeface="Comic Sans MS"/>
              <a:cs typeface="Comic Sans MS"/>
            </a:endParaRPr>
          </a:p>
          <a:p>
            <a:pPr marL="12700" marR="5080" algn="just">
              <a:lnSpc>
                <a:spcPct val="100000"/>
              </a:lnSpc>
              <a:spcBef>
                <a:spcPts val="95"/>
              </a:spcBef>
              <a:buNone/>
            </a:pPr>
            <a:endParaRPr lang="id-ID" spc="-10" dirty="0">
              <a:latin typeface="Comic Sans MS"/>
              <a:cs typeface="Comic Sans MS"/>
            </a:endParaRPr>
          </a:p>
          <a:p>
            <a:pPr marL="12700" marR="5080" algn="just">
              <a:lnSpc>
                <a:spcPct val="100000"/>
              </a:lnSpc>
              <a:spcBef>
                <a:spcPts val="95"/>
              </a:spcBef>
              <a:buNone/>
            </a:pPr>
            <a:r>
              <a:rPr lang="en-US" sz="3600" spc="-10" dirty="0" smtClean="0">
                <a:latin typeface="Comic Sans MS"/>
                <a:cs typeface="Comic Sans MS"/>
              </a:rPr>
              <a:t>It’s </a:t>
            </a:r>
            <a:r>
              <a:rPr lang="en-US" sz="3600" spc="-5" dirty="0" smtClean="0">
                <a:latin typeface="Comic Sans MS"/>
                <a:cs typeface="Comic Sans MS"/>
              </a:rPr>
              <a:t>social </a:t>
            </a:r>
            <a:r>
              <a:rPr lang="en-US" sz="3600" spc="-10" dirty="0" smtClean="0">
                <a:latin typeface="Comic Sans MS"/>
                <a:cs typeface="Comic Sans MS"/>
              </a:rPr>
              <a:t>function </a:t>
            </a:r>
            <a:r>
              <a:rPr lang="en-US" sz="3600" spc="-5" dirty="0" smtClean="0">
                <a:latin typeface="Comic Sans MS"/>
                <a:cs typeface="Comic Sans MS"/>
              </a:rPr>
              <a:t>is </a:t>
            </a:r>
            <a:r>
              <a:rPr lang="en-US" sz="3600" spc="-10" dirty="0" smtClean="0">
                <a:latin typeface="Comic Sans MS"/>
                <a:cs typeface="Comic Sans MS"/>
              </a:rPr>
              <a:t>to  </a:t>
            </a:r>
            <a:r>
              <a:rPr lang="en-US" sz="3600" spc="-5" dirty="0" smtClean="0">
                <a:latin typeface="Comic Sans MS"/>
                <a:cs typeface="Comic Sans MS"/>
              </a:rPr>
              <a:t>persuade </a:t>
            </a:r>
            <a:r>
              <a:rPr lang="en-US" sz="3600" spc="-10" dirty="0" smtClean="0">
                <a:latin typeface="Comic Sans MS"/>
                <a:cs typeface="Comic Sans MS"/>
              </a:rPr>
              <a:t>the reader that the  idea </a:t>
            </a:r>
            <a:r>
              <a:rPr lang="en-US" sz="3600" spc="-5" dirty="0" smtClean="0">
                <a:latin typeface="Comic Sans MS"/>
                <a:cs typeface="Comic Sans MS"/>
              </a:rPr>
              <a:t>is </a:t>
            </a:r>
            <a:r>
              <a:rPr lang="en-US" sz="3600" spc="-10" dirty="0" smtClean="0">
                <a:latin typeface="Comic Sans MS"/>
                <a:cs typeface="Comic Sans MS"/>
              </a:rPr>
              <a:t>important</a:t>
            </a:r>
            <a:r>
              <a:rPr lang="en-US" sz="3600" spc="30" dirty="0" smtClean="0">
                <a:latin typeface="Comic Sans MS"/>
                <a:cs typeface="Comic Sans MS"/>
              </a:rPr>
              <a:t> </a:t>
            </a:r>
            <a:r>
              <a:rPr lang="en-US" sz="3600" spc="-5" dirty="0" smtClean="0">
                <a:latin typeface="Comic Sans MS"/>
                <a:cs typeface="Comic Sans MS"/>
              </a:rPr>
              <a:t>matter.</a:t>
            </a:r>
            <a:endParaRPr lang="en-US" sz="3600" dirty="0" smtClean="0">
              <a:latin typeface="Comic Sans MS"/>
              <a:cs typeface="Comic Sans MS"/>
            </a:endParaRPr>
          </a:p>
          <a:p>
            <a:pPr marL="12700" marR="84455" algn="just">
              <a:lnSpc>
                <a:spcPct val="100000"/>
              </a:lnSpc>
              <a:spcBef>
                <a:spcPts val="2645"/>
              </a:spcBef>
              <a:buNone/>
            </a:pPr>
            <a:r>
              <a:rPr lang="en-US" sz="3600" spc="-10" dirty="0" err="1" smtClean="0">
                <a:latin typeface="Comic Sans MS"/>
                <a:cs typeface="Comic Sans MS"/>
              </a:rPr>
              <a:t>Tujuannya</a:t>
            </a:r>
            <a:r>
              <a:rPr lang="en-US" sz="3600" spc="-10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untuk</a:t>
            </a:r>
            <a:r>
              <a:rPr lang="en-US" sz="3600" spc="-5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meyakinkan</a:t>
            </a:r>
            <a:r>
              <a:rPr lang="en-US" sz="3600" spc="-5" dirty="0" smtClean="0">
                <a:latin typeface="Comic Sans MS"/>
                <a:cs typeface="Comic Sans MS"/>
              </a:rPr>
              <a:t>  </a:t>
            </a:r>
            <a:r>
              <a:rPr lang="en-US" sz="3600" spc="-5" dirty="0" err="1" smtClean="0">
                <a:latin typeface="Comic Sans MS"/>
                <a:cs typeface="Comic Sans MS"/>
              </a:rPr>
              <a:t>pembaca</a:t>
            </a:r>
            <a:r>
              <a:rPr lang="en-US" sz="3600" spc="-5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bahwa</a:t>
            </a:r>
            <a:r>
              <a:rPr lang="en-US" sz="3600" spc="-5" dirty="0" smtClean="0">
                <a:latin typeface="Comic Sans MS"/>
                <a:cs typeface="Comic Sans MS"/>
              </a:rPr>
              <a:t> </a:t>
            </a:r>
            <a:r>
              <a:rPr lang="en-US" sz="3600" spc="-10" dirty="0" err="1" smtClean="0">
                <a:latin typeface="Comic Sans MS"/>
                <a:cs typeface="Comic Sans MS"/>
              </a:rPr>
              <a:t>pemikiran</a:t>
            </a:r>
            <a:r>
              <a:rPr lang="en-US" sz="3600" spc="-10" dirty="0" smtClean="0">
                <a:latin typeface="Comic Sans MS"/>
                <a:cs typeface="Comic Sans MS"/>
              </a:rPr>
              <a:t> </a:t>
            </a:r>
            <a:r>
              <a:rPr lang="en-US" sz="3600" spc="-10" dirty="0" err="1" smtClean="0">
                <a:latin typeface="Comic Sans MS"/>
                <a:cs typeface="Comic Sans MS"/>
              </a:rPr>
              <a:t>itu</a:t>
            </a:r>
            <a:r>
              <a:rPr lang="en-US" sz="3600" spc="-10" dirty="0" smtClean="0">
                <a:latin typeface="Comic Sans MS"/>
                <a:cs typeface="Comic Sans MS"/>
              </a:rPr>
              <a:t>  </a:t>
            </a:r>
            <a:r>
              <a:rPr lang="en-US" sz="3600" spc="-5" dirty="0" err="1" smtClean="0">
                <a:latin typeface="Comic Sans MS"/>
                <a:cs typeface="Comic Sans MS"/>
              </a:rPr>
              <a:t>persoalan</a:t>
            </a:r>
            <a:r>
              <a:rPr lang="en-US" sz="3600" spc="-5" dirty="0" smtClean="0">
                <a:latin typeface="Comic Sans MS"/>
                <a:cs typeface="Comic Sans MS"/>
              </a:rPr>
              <a:t> yang</a:t>
            </a:r>
            <a:r>
              <a:rPr lang="en-US" sz="3600" spc="10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penting</a:t>
            </a:r>
            <a:r>
              <a:rPr lang="en-US" sz="3600" spc="-5" dirty="0" smtClean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pc="-10" dirty="0">
                <a:latin typeface="Comic Sans MS"/>
                <a:cs typeface="Comic Sans MS"/>
              </a:rPr>
              <a:t>T</a:t>
            </a:r>
            <a:r>
              <a:rPr lang="en-US" u="none" spc="-10" dirty="0" smtClean="0">
                <a:latin typeface="Comic Sans MS"/>
                <a:cs typeface="Comic Sans MS"/>
              </a:rPr>
              <a:t>he Examples of Analytical Exposition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700" marR="84455">
              <a:lnSpc>
                <a:spcPct val="100000"/>
              </a:lnSpc>
              <a:spcBef>
                <a:spcPts val="2645"/>
              </a:spcBef>
              <a:buNone/>
            </a:pPr>
            <a:r>
              <a:rPr lang="x-none" sz="2400" b="1" spc="-5" smtClean="0">
                <a:latin typeface="Comic Sans MS"/>
                <a:cs typeface="Comic Sans MS"/>
              </a:rPr>
              <a:t>Examples of Exposition Texts are: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Legal Defenses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Speeches / Lectures 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Editorials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Newspaper Articles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Essays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Political Leaflets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Letters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Generic Structure of Analytical Exposition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5600" algn="just">
              <a:lnSpc>
                <a:spcPct val="100000"/>
              </a:lnSpc>
              <a:spcBef>
                <a:spcPts val="105"/>
              </a:spcBef>
              <a:buNone/>
            </a:pPr>
            <a:r>
              <a:rPr lang="id-ID" sz="2800" b="1" i="1" dirty="0" smtClean="0">
                <a:latin typeface="Arial"/>
                <a:cs typeface="Arial"/>
              </a:rPr>
              <a:t>1. </a:t>
            </a:r>
            <a:r>
              <a:rPr lang="en-US" sz="2800" b="1" i="1" dirty="0" smtClean="0">
                <a:latin typeface="Arial"/>
                <a:cs typeface="Arial"/>
              </a:rPr>
              <a:t>Thesis</a:t>
            </a:r>
            <a:endParaRPr lang="en-US" sz="2800" i="1" dirty="0" smtClean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lang="en-US" sz="2800" i="1" dirty="0" smtClean="0"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osition : Introduces topic</a:t>
            </a:r>
            <a:r>
              <a:rPr lang="en-US" sz="2800" spc="-17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and  </a:t>
            </a:r>
            <a:r>
              <a:rPr lang="en-US" sz="2800" spc="-5" dirty="0" smtClean="0">
                <a:latin typeface="Arial"/>
                <a:cs typeface="Arial"/>
              </a:rPr>
              <a:t>indicates </a:t>
            </a:r>
            <a:r>
              <a:rPr lang="en-US" sz="2800" dirty="0" smtClean="0">
                <a:latin typeface="Arial"/>
                <a:cs typeface="Arial"/>
              </a:rPr>
              <a:t>writer’s</a:t>
            </a:r>
            <a:r>
              <a:rPr lang="en-US" sz="2800" spc="-70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position.</a:t>
            </a:r>
            <a:endParaRPr lang="en-US" sz="2800" dirty="0" smtClean="0">
              <a:latin typeface="Arial"/>
              <a:cs typeface="Arial"/>
            </a:endParaRPr>
          </a:p>
          <a:p>
            <a:pPr marL="12700" marR="297815" algn="just">
              <a:lnSpc>
                <a:spcPct val="100000"/>
              </a:lnSpc>
            </a:pPr>
            <a:r>
              <a:rPr lang="en-US" sz="2800" dirty="0" smtClean="0">
                <a:latin typeface="Arial"/>
                <a:cs typeface="Arial"/>
              </a:rPr>
              <a:t>Preview : Outlines the main  arguments to be</a:t>
            </a:r>
            <a:r>
              <a:rPr lang="en-US" sz="2800" spc="-14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presented.</a:t>
            </a:r>
            <a:endParaRPr lang="id-ID" sz="2800" b="1" dirty="0" smtClean="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105"/>
              </a:spcBef>
              <a:buNone/>
            </a:pPr>
            <a:r>
              <a:rPr lang="en-US" sz="2800" b="1" dirty="0" smtClean="0">
                <a:latin typeface="Arial"/>
                <a:cs typeface="Arial"/>
              </a:rPr>
              <a:t>Thesis</a:t>
            </a:r>
            <a:endParaRPr lang="en-US" sz="2800" dirty="0" smtClean="0">
              <a:latin typeface="Arial"/>
              <a:cs typeface="Arial"/>
            </a:endParaRPr>
          </a:p>
          <a:p>
            <a:pPr marL="12700" marR="301625" algn="just">
              <a:lnSpc>
                <a:spcPct val="100000"/>
              </a:lnSpc>
            </a:pPr>
            <a:r>
              <a:rPr lang="en-US" sz="2800" dirty="0" smtClean="0">
                <a:latin typeface="Arial"/>
                <a:cs typeface="Arial"/>
              </a:rPr>
              <a:t>Position</a:t>
            </a:r>
            <a:r>
              <a:rPr lang="id-ID" sz="2800" dirty="0" smtClean="0">
                <a:latin typeface="Arial"/>
                <a:cs typeface="Arial"/>
              </a:rPr>
              <a:t>	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id-ID" sz="2800" dirty="0">
                <a:latin typeface="Arial"/>
                <a:cs typeface="Arial"/>
              </a:rPr>
              <a:t>	</a:t>
            </a:r>
            <a:r>
              <a:rPr lang="en-US" sz="2800" dirty="0" err="1" smtClean="0">
                <a:latin typeface="Arial"/>
                <a:cs typeface="Arial"/>
              </a:rPr>
              <a:t>Memperkenalkan</a:t>
            </a:r>
            <a:r>
              <a:rPr lang="en-US" sz="2800" spc="-14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pokok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 err="1" smtClean="0">
                <a:latin typeface="Arial"/>
                <a:cs typeface="Arial"/>
              </a:rPr>
              <a:t>pembicaraan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dan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menunjukan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 err="1" smtClean="0">
                <a:latin typeface="Arial"/>
                <a:cs typeface="Arial"/>
              </a:rPr>
              <a:t>kedudukan</a:t>
            </a:r>
            <a:r>
              <a:rPr lang="en-US" sz="2800" spc="-7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penulis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marL="12700" marR="5080" algn="just">
              <a:lnSpc>
                <a:spcPct val="100000"/>
              </a:lnSpc>
            </a:pPr>
            <a:r>
              <a:rPr lang="en-US" sz="2800" dirty="0" smtClean="0">
                <a:latin typeface="Arial"/>
                <a:cs typeface="Arial"/>
              </a:rPr>
              <a:t>Preview</a:t>
            </a:r>
            <a:r>
              <a:rPr lang="id-ID" sz="2800" dirty="0" smtClean="0">
                <a:latin typeface="Arial"/>
                <a:cs typeface="Arial"/>
              </a:rPr>
              <a:t>	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id-ID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Menguraikan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uraian</a:t>
            </a:r>
            <a:r>
              <a:rPr lang="en-US" sz="2800" spc="-14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pokok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 err="1" smtClean="0">
                <a:latin typeface="Arial"/>
                <a:cs typeface="Arial"/>
              </a:rPr>
              <a:t>pembicaraan</a:t>
            </a:r>
            <a:r>
              <a:rPr lang="en-US" sz="2800" dirty="0" smtClean="0">
                <a:latin typeface="Arial"/>
                <a:cs typeface="Arial"/>
              </a:rPr>
              <a:t> yang </a:t>
            </a:r>
            <a:r>
              <a:rPr lang="en-US" sz="2800" dirty="0" err="1" smtClean="0">
                <a:latin typeface="Arial"/>
                <a:cs typeface="Arial"/>
              </a:rPr>
              <a:t>akan</a:t>
            </a:r>
            <a:r>
              <a:rPr lang="en-US" sz="2800" spc="-105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disajikan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357166"/>
            <a:ext cx="735811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spcBef>
                <a:spcPts val="105"/>
              </a:spcBef>
            </a:pPr>
            <a:r>
              <a:rPr lang="id-ID" sz="3200" b="1" i="1" dirty="0" smtClean="0">
                <a:latin typeface="Arial"/>
                <a:cs typeface="Arial"/>
              </a:rPr>
              <a:t>2. Arguments</a:t>
            </a:r>
            <a:endParaRPr lang="en-US" sz="3200" i="1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Point	</a:t>
            </a:r>
            <a:r>
              <a:rPr lang="id-ID" sz="3200" dirty="0" smtClean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: </a:t>
            </a:r>
            <a:r>
              <a:rPr lang="id-ID" sz="3200" dirty="0" smtClean="0">
                <a:latin typeface="Arial"/>
                <a:cs typeface="Arial"/>
              </a:rPr>
              <a:t>  </a:t>
            </a:r>
            <a:r>
              <a:rPr lang="en-US" sz="3200" dirty="0" smtClean="0">
                <a:latin typeface="Arial"/>
                <a:cs typeface="Arial"/>
              </a:rPr>
              <a:t>Restates</a:t>
            </a:r>
            <a:r>
              <a:rPr lang="en-US" sz="3200" spc="-114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main</a:t>
            </a:r>
          </a:p>
          <a:p>
            <a:pPr marL="355600" algn="just">
              <a:spcBef>
                <a:spcPts val="105"/>
              </a:spcBef>
            </a:pPr>
            <a:r>
              <a:rPr lang="en-US" sz="3200" dirty="0" smtClean="0">
                <a:latin typeface="Arial"/>
                <a:cs typeface="Arial"/>
              </a:rPr>
              <a:t>arguments outlines in </a:t>
            </a:r>
            <a:r>
              <a:rPr lang="en-US" sz="3200" spc="-15" dirty="0" smtClean="0">
                <a:latin typeface="Arial"/>
                <a:cs typeface="Arial"/>
              </a:rPr>
              <a:t>Preview.  </a:t>
            </a:r>
            <a:endParaRPr lang="id-ID" sz="3200" spc="-15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Elaboration</a:t>
            </a:r>
            <a:r>
              <a:rPr lang="id-ID" sz="3200" dirty="0" smtClean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:</a:t>
            </a:r>
            <a:r>
              <a:rPr lang="id-ID" sz="3200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Develops and</a:t>
            </a:r>
            <a:r>
              <a:rPr lang="en-US" sz="3200" spc="-125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supports  each</a:t>
            </a:r>
            <a:r>
              <a:rPr lang="en-US" sz="3200" spc="-45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argument.</a:t>
            </a:r>
            <a:endParaRPr lang="id-ID" sz="3200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endParaRPr lang="id-ID" sz="3200" b="1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en-US" sz="3200" b="1" dirty="0" smtClean="0">
                <a:latin typeface="Arial"/>
                <a:cs typeface="Arial"/>
              </a:rPr>
              <a:t>Arguments</a:t>
            </a:r>
            <a:endParaRPr lang="en-US" sz="3200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Point</a:t>
            </a:r>
            <a:r>
              <a:rPr lang="id-ID" sz="3200" dirty="0" smtClean="0">
                <a:latin typeface="Arial"/>
                <a:cs typeface="Arial"/>
              </a:rPr>
              <a:t>		:   </a:t>
            </a:r>
            <a:r>
              <a:rPr lang="en-US" sz="3200" dirty="0" err="1" smtClean="0">
                <a:latin typeface="Arial"/>
                <a:cs typeface="Arial"/>
              </a:rPr>
              <a:t>Menyatakan</a:t>
            </a:r>
            <a:r>
              <a:rPr lang="en-US" sz="3200" spc="-1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kembali</a:t>
            </a:r>
            <a:endParaRPr lang="en-US" sz="3200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en-US" sz="3200" dirty="0" err="1" smtClean="0">
                <a:latin typeface="Arial"/>
                <a:cs typeface="Arial"/>
              </a:rPr>
              <a:t>uraian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pokok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serta</a:t>
            </a:r>
            <a:r>
              <a:rPr lang="en-US" sz="3200" spc="-12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menguraikannya</a:t>
            </a:r>
            <a:r>
              <a:rPr lang="en-US" sz="3200" dirty="0" smtClean="0">
                <a:latin typeface="Arial"/>
                <a:cs typeface="Arial"/>
              </a:rPr>
              <a:t>.  </a:t>
            </a:r>
            <a:endParaRPr lang="id-ID" sz="3200" dirty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Elaboration</a:t>
            </a:r>
            <a:r>
              <a:rPr lang="id-ID" sz="3200" dirty="0" smtClean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:</a:t>
            </a:r>
            <a:r>
              <a:rPr lang="id-ID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Mengembangkan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dan</a:t>
            </a:r>
            <a:r>
              <a:rPr lang="en-US" sz="3200" dirty="0" smtClean="0">
                <a:latin typeface="Arial"/>
                <a:cs typeface="Arial"/>
              </a:rPr>
              <a:t>  </a:t>
            </a:r>
            <a:r>
              <a:rPr lang="en-US" sz="3200" dirty="0" err="1" smtClean="0">
                <a:latin typeface="Arial"/>
                <a:cs typeface="Arial"/>
              </a:rPr>
              <a:t>mendukung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setiap</a:t>
            </a:r>
            <a:r>
              <a:rPr lang="en-US" sz="3200" spc="-9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pendapat</a:t>
            </a:r>
            <a:r>
              <a:rPr lang="en-US" sz="3200" dirty="0" smtClean="0">
                <a:latin typeface="Arial"/>
                <a:cs typeface="Arial"/>
              </a:rPr>
              <a:t>.</a:t>
            </a:r>
          </a:p>
          <a:p>
            <a:pPr marL="355600">
              <a:spcBef>
                <a:spcPts val="105"/>
              </a:spcBef>
            </a:pPr>
            <a:endParaRPr lang="id-ID" dirty="0" smtClean="0">
              <a:latin typeface="Arial"/>
              <a:cs typeface="Arial"/>
            </a:endParaRPr>
          </a:p>
          <a:p>
            <a:pPr marL="355600">
              <a:spcBef>
                <a:spcPts val="105"/>
              </a:spcBef>
            </a:pPr>
            <a:endParaRPr lang="id-ID" dirty="0">
              <a:latin typeface="Arial"/>
              <a:cs typeface="Arial"/>
            </a:endParaRPr>
          </a:p>
          <a:p>
            <a:pPr marL="355600">
              <a:spcBef>
                <a:spcPts val="105"/>
              </a:spcBef>
            </a:pPr>
            <a:endParaRPr lang="en-US" dirty="0" smtClean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5"/>
              </a:spcBef>
            </a:pPr>
            <a:endParaRPr lang="en-US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1071546"/>
            <a:ext cx="6357982" cy="4075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105"/>
              </a:spcBef>
            </a:pPr>
            <a:r>
              <a:rPr lang="id-ID" sz="4000" b="1" i="1" dirty="0" smtClean="0">
                <a:latin typeface="Arial"/>
                <a:cs typeface="Arial"/>
              </a:rPr>
              <a:t>3. </a:t>
            </a:r>
            <a:r>
              <a:rPr lang="en-US" sz="4000" b="1" i="1" dirty="0" smtClean="0">
                <a:latin typeface="Arial"/>
                <a:cs typeface="Arial"/>
              </a:rPr>
              <a:t>Reiteration</a:t>
            </a:r>
          </a:p>
          <a:p>
            <a:pPr marL="12700" marR="5080" algn="just">
              <a:lnSpc>
                <a:spcPct val="100000"/>
              </a:lnSpc>
            </a:pPr>
            <a:r>
              <a:rPr lang="en-US" sz="4000" dirty="0" smtClean="0">
                <a:latin typeface="Arial"/>
                <a:cs typeface="Arial"/>
              </a:rPr>
              <a:t>A conclusion summing up</a:t>
            </a:r>
            <a:r>
              <a:rPr lang="en-US" sz="4000" spc="-240" dirty="0" smtClean="0">
                <a:latin typeface="Arial"/>
                <a:cs typeface="Arial"/>
              </a:rPr>
              <a:t> </a:t>
            </a:r>
            <a:r>
              <a:rPr lang="en-US" sz="4000" spc="-5" dirty="0" smtClean="0">
                <a:latin typeface="Arial"/>
                <a:cs typeface="Arial"/>
              </a:rPr>
              <a:t>the  </a:t>
            </a:r>
            <a:r>
              <a:rPr lang="en-US" sz="4000" dirty="0" smtClean="0">
                <a:latin typeface="Arial"/>
                <a:cs typeface="Arial"/>
              </a:rPr>
              <a:t>arguments.</a:t>
            </a:r>
            <a:endParaRPr lang="id-ID" sz="4000" dirty="0" smtClean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endParaRPr lang="id-ID" sz="4000" dirty="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100"/>
              </a:spcBef>
            </a:pPr>
            <a:r>
              <a:rPr lang="en-US" sz="4000" b="1" dirty="0" smtClean="0">
                <a:latin typeface="Arial"/>
                <a:cs typeface="Arial"/>
              </a:rPr>
              <a:t>Reiteration</a:t>
            </a:r>
            <a:endParaRPr lang="en-US" sz="4000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lang="en-US" sz="4000" dirty="0" err="1" smtClean="0">
                <a:latin typeface="Arial"/>
                <a:cs typeface="Arial"/>
              </a:rPr>
              <a:t>Kesimpulan</a:t>
            </a:r>
            <a:r>
              <a:rPr lang="id-ID" sz="4000" dirty="0" smtClean="0">
                <a:latin typeface="Arial"/>
                <a:cs typeface="Arial"/>
              </a:rPr>
              <a:t> dari pendapat</a:t>
            </a:r>
            <a:endParaRPr lang="en-US" sz="4000" dirty="0" smtClean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Language </a:t>
            </a:r>
            <a:r>
              <a:rPr lang="en-US" b="1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800" dirty="0"/>
              <a:t>Using internal conjunction = Elaborating and itemizing steps in an argument (Firstly, secondly, next, finally</a:t>
            </a:r>
            <a:r>
              <a:rPr lang="en-US" sz="12800" dirty="0" smtClean="0"/>
              <a:t>)</a:t>
            </a:r>
            <a:endParaRPr lang="id-ID" sz="12800" dirty="0" smtClean="0"/>
          </a:p>
          <a:p>
            <a:pPr algn="just"/>
            <a:r>
              <a:rPr lang="en-US" sz="12800" dirty="0"/>
              <a:t>Using causal conjunction = the cause of an event, </a:t>
            </a:r>
            <a:r>
              <a:rPr lang="en-US" sz="12800" dirty="0" smtClean="0"/>
              <a:t>because</a:t>
            </a:r>
            <a:endParaRPr lang="id-ID" sz="12800" dirty="0" smtClean="0"/>
          </a:p>
          <a:p>
            <a:pPr algn="just"/>
            <a:r>
              <a:rPr lang="en-US" sz="12800" dirty="0"/>
              <a:t>Using contrastive conjunction = but, </a:t>
            </a:r>
            <a:r>
              <a:rPr lang="en-US" sz="12800" dirty="0" smtClean="0"/>
              <a:t>nevertheless</a:t>
            </a:r>
            <a:endParaRPr lang="id-ID" sz="12800" dirty="0" smtClean="0"/>
          </a:p>
          <a:p>
            <a:pPr algn="just"/>
            <a:r>
              <a:rPr lang="en-US" sz="12800" dirty="0"/>
              <a:t>Using simple present tense = Bruno </a:t>
            </a:r>
            <a:r>
              <a:rPr lang="en-US" sz="12800" i="1" u="sng" dirty="0"/>
              <a:t>is</a:t>
            </a:r>
            <a:r>
              <a:rPr lang="en-US" sz="12800" dirty="0"/>
              <a:t> quiet </a:t>
            </a:r>
            <a:r>
              <a:rPr lang="en-US" sz="12800" dirty="0" smtClean="0"/>
              <a:t>boy</a:t>
            </a:r>
            <a:endParaRPr lang="id-ID" sz="12800" dirty="0" smtClean="0"/>
          </a:p>
          <a:p>
            <a:pPr algn="just"/>
            <a:r>
              <a:rPr lang="en-US" sz="12800" dirty="0"/>
              <a:t>Focusing on generic human and non-human participants, e.g.: car, pollution, leaded petrol </a:t>
            </a:r>
            <a:r>
              <a:rPr lang="en-US" sz="12800" dirty="0" smtClean="0"/>
              <a:t>car</a:t>
            </a:r>
            <a:endParaRPr lang="id-ID" sz="1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Language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/>
              <a:t>Using abstract noun, e.g.: policy, </a:t>
            </a:r>
            <a:r>
              <a:rPr lang="en-US" dirty="0" smtClean="0"/>
              <a:t>government</a:t>
            </a:r>
            <a:endParaRPr lang="id-ID" dirty="0" smtClean="0"/>
          </a:p>
          <a:p>
            <a:pPr algn="just"/>
            <a:r>
              <a:rPr lang="en-US" dirty="0"/>
              <a:t>Using relational processes, e.g.: It is </a:t>
            </a:r>
            <a:r>
              <a:rPr lang="en-US" dirty="0" smtClean="0"/>
              <a:t>important</a:t>
            </a:r>
            <a:endParaRPr lang="id-ID" dirty="0" smtClean="0"/>
          </a:p>
          <a:p>
            <a:pPr algn="just"/>
            <a:r>
              <a:rPr lang="en-US" dirty="0"/>
              <a:t>Using modal verbs, e.g.: We must </a:t>
            </a:r>
            <a:r>
              <a:rPr lang="en-US" dirty="0" smtClean="0"/>
              <a:t>preserve</a:t>
            </a:r>
            <a:endParaRPr lang="id-ID" dirty="0" smtClean="0"/>
          </a:p>
          <a:p>
            <a:pPr algn="just"/>
            <a:r>
              <a:rPr lang="en-US" dirty="0"/>
              <a:t>Using modal adverbs, e.g.: Certainly we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Using passive </a:t>
            </a:r>
            <a:r>
              <a:rPr lang="en-US" dirty="0" smtClean="0"/>
              <a:t>sentence</a:t>
            </a:r>
            <a:endParaRPr lang="id-ID" dirty="0" smtClean="0"/>
          </a:p>
          <a:p>
            <a:pPr algn="just"/>
            <a:r>
              <a:rPr lang="id-ID" dirty="0" smtClean="0"/>
              <a:t>Using of connectices (words that links arguments)</a:t>
            </a:r>
          </a:p>
          <a:p>
            <a:pPr algn="just"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505</Words>
  <Application>Microsoft Office PowerPoint</Application>
  <PresentationFormat>On-screen Show (4:3)</PresentationFormat>
  <Paragraphs>102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ANALYTICAL EXPOSITION TEXT (The Exercises)</vt:lpstr>
      <vt:lpstr>Definition of Analytical Exposition Text</vt:lpstr>
      <vt:lpstr>The Social Function of Analytical Exposition Text</vt:lpstr>
      <vt:lpstr>The Examples of Analytical Exposition Text</vt:lpstr>
      <vt:lpstr>Generic Structure of Analytical Exposition Text</vt:lpstr>
      <vt:lpstr>Slide 6</vt:lpstr>
      <vt:lpstr>Slide 7</vt:lpstr>
      <vt:lpstr>Language Features</vt:lpstr>
      <vt:lpstr>Language Features</vt:lpstr>
      <vt:lpstr>  Generic human &amp; non-human participant : yang diceritakan bersifat  umum (bisa apa saja) yang penting bisa mempengaruhi pendengar. </vt:lpstr>
      <vt:lpstr>CONNECTIVES</vt:lpstr>
      <vt:lpstr>To make conclusion, we can use these expressions:</vt:lpstr>
      <vt:lpstr>Example of Analytical Exposition Text about Negative Effect of Car </vt:lpstr>
      <vt:lpstr>    The Exercises: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 EXPOSITION TEXT (Review)</dc:title>
  <dc:creator>AnnAArmy</dc:creator>
  <cp:lastModifiedBy>AnnAArmy</cp:lastModifiedBy>
  <cp:revision>43</cp:revision>
  <dcterms:created xsi:type="dcterms:W3CDTF">2020-10-06T15:54:52Z</dcterms:created>
  <dcterms:modified xsi:type="dcterms:W3CDTF">2020-10-19T06:17:44Z</dcterms:modified>
</cp:coreProperties>
</file>