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9144000" cy="6858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311607"/>
            <a:ext cx="8072119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2976498"/>
            <a:ext cx="5525770" cy="1903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7998"/>
            <a:chOff x="0" y="0"/>
            <a:chExt cx="9144000" cy="6857998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8431" y="124968"/>
              <a:ext cx="6001512" cy="24932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2504" y="7620"/>
              <a:ext cx="6330696" cy="25801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154051"/>
              <a:ext cx="5903468" cy="23945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154051"/>
              <a:ext cx="5903595" cy="2394585"/>
            </a:xfrm>
            <a:custGeom>
              <a:avLst/>
              <a:gdLst/>
              <a:ahLst/>
              <a:cxnLst/>
              <a:rect l="l" t="t" r="r" b="b"/>
              <a:pathLst>
                <a:path w="5903595" h="2394585">
                  <a:moveTo>
                    <a:pt x="0" y="1663191"/>
                  </a:moveTo>
                  <a:lnTo>
                    <a:pt x="5689727" y="0"/>
                  </a:lnTo>
                  <a:lnTo>
                    <a:pt x="5903468" y="731393"/>
                  </a:lnTo>
                  <a:lnTo>
                    <a:pt x="213804" y="2394585"/>
                  </a:lnTo>
                  <a:lnTo>
                    <a:pt x="0" y="1663191"/>
                  </a:lnTo>
                  <a:close/>
                </a:path>
              </a:pathLst>
            </a:custGeom>
            <a:ln w="12699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0786" y="432434"/>
              <a:ext cx="5490612" cy="18482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5996" y="3533902"/>
              <a:ext cx="87880" cy="8786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7332" y="3945836"/>
              <a:ext cx="87880" cy="8786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8673" y="4357752"/>
              <a:ext cx="87879" cy="8786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30012" y="4769739"/>
              <a:ext cx="87875" cy="8786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41347" y="5181619"/>
              <a:ext cx="87832" cy="879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52678" y="5593592"/>
              <a:ext cx="87880" cy="8786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42232" y="5381244"/>
              <a:ext cx="4669536" cy="11140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42232" y="5257800"/>
              <a:ext cx="4666488" cy="9738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91000" y="5410200"/>
              <a:ext cx="4572000" cy="10165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191000" y="5410200"/>
            <a:ext cx="4572000" cy="759182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5930">
              <a:lnSpc>
                <a:spcPts val="2800"/>
              </a:lnSpc>
            </a:pPr>
            <a:endParaRPr sz="26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2600" b="1" spc="-5" smtClean="0">
                <a:latin typeface="Arial"/>
                <a:cs typeface="Arial"/>
              </a:rPr>
              <a:t>NURDIANA LUBIS</a:t>
            </a:r>
            <a:r>
              <a:rPr sz="2600" b="1" spc="-20" smtClean="0">
                <a:latin typeface="Arial"/>
                <a:cs typeface="Arial"/>
              </a:rPr>
              <a:t>, </a:t>
            </a:r>
            <a:r>
              <a:rPr sz="2600" b="1" smtClean="0">
                <a:latin typeface="Arial"/>
                <a:cs typeface="Arial"/>
              </a:rPr>
              <a:t>S.Pd</a:t>
            </a:r>
            <a:endParaRPr sz="2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81346" y="1447838"/>
            <a:ext cx="3962654" cy="33020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32432" y="275843"/>
              <a:ext cx="5583936" cy="783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86711" y="167639"/>
              <a:ext cx="5673851" cy="8473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81200" y="304800"/>
              <a:ext cx="5486400" cy="685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5486400" cy="68580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253365">
              <a:lnSpc>
                <a:spcPct val="100000"/>
              </a:lnSpc>
              <a:spcBef>
                <a:spcPts val="45"/>
              </a:spcBef>
            </a:pPr>
            <a:r>
              <a:rPr sz="4000" b="1" spc="-50" dirty="0">
                <a:latin typeface="Carlito"/>
                <a:cs typeface="Carlito"/>
              </a:rPr>
              <a:t>D. </a:t>
            </a:r>
            <a:r>
              <a:rPr sz="4000" b="1" spc="-15" dirty="0">
                <a:latin typeface="Carlito"/>
                <a:cs typeface="Carlito"/>
              </a:rPr>
              <a:t>Dinamika</a:t>
            </a:r>
            <a:r>
              <a:rPr sz="4000" b="1" spc="55" dirty="0">
                <a:latin typeface="Carlito"/>
                <a:cs typeface="Carlito"/>
              </a:rPr>
              <a:t> </a:t>
            </a:r>
            <a:r>
              <a:rPr sz="4000" b="1" spc="-20" dirty="0">
                <a:latin typeface="Carlito"/>
                <a:cs typeface="Carlito"/>
              </a:rPr>
              <a:t>Relativistik</a:t>
            </a:r>
            <a:endParaRPr sz="40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6804" y="1078991"/>
            <a:ext cx="8399145" cy="5466715"/>
            <a:chOff x="336804" y="1078991"/>
            <a:chExt cx="8399145" cy="5466715"/>
          </a:xfrm>
        </p:grpSpPr>
        <p:sp>
          <p:nvSpPr>
            <p:cNvPr id="9" name="object 9"/>
            <p:cNvSpPr/>
            <p:nvPr/>
          </p:nvSpPr>
          <p:spPr>
            <a:xfrm>
              <a:off x="408432" y="1114043"/>
              <a:ext cx="8327135" cy="54315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6804" y="1078991"/>
              <a:ext cx="6390132" cy="49331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" y="1142999"/>
              <a:ext cx="8229600" cy="5334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200" y="1142999"/>
              <a:ext cx="8229600" cy="5334000"/>
            </a:xfrm>
            <a:custGeom>
              <a:avLst/>
              <a:gdLst/>
              <a:ahLst/>
              <a:cxnLst/>
              <a:rect l="l" t="t" r="r" b="b"/>
              <a:pathLst>
                <a:path w="8229600" h="5334000">
                  <a:moveTo>
                    <a:pt x="0" y="5334000"/>
                  </a:moveTo>
                  <a:lnTo>
                    <a:pt x="8229600" y="53340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334000"/>
                  </a:lnTo>
                  <a:close/>
                </a:path>
              </a:pathLst>
            </a:custGeom>
            <a:ln w="12700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940" y="1091844"/>
            <a:ext cx="4386580" cy="1232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0" marR="5080" indent="-534035">
              <a:lnSpc>
                <a:spcPct val="120000"/>
              </a:lnSpc>
              <a:spcBef>
                <a:spcPts val="100"/>
              </a:spcBef>
              <a:tabLst>
                <a:tab pos="527685" algn="l"/>
                <a:tab pos="3176905" algn="l"/>
              </a:tabLst>
            </a:pPr>
            <a:r>
              <a:rPr sz="2200" spc="-5" dirty="0">
                <a:latin typeface="Carlito"/>
                <a:cs typeface="Carlito"/>
              </a:rPr>
              <a:t>1.	</a:t>
            </a:r>
            <a:r>
              <a:rPr sz="2200" spc="-15" dirty="0">
                <a:latin typeface="Carlito"/>
                <a:cs typeface="Carlito"/>
              </a:rPr>
              <a:t>Hubungan </a:t>
            </a:r>
            <a:r>
              <a:rPr sz="2200" spc="-10" dirty="0">
                <a:latin typeface="Carlito"/>
                <a:cs typeface="Carlito"/>
              </a:rPr>
              <a:t>Momentum dan Energi  </a:t>
            </a:r>
            <a:r>
              <a:rPr sz="2200" spc="-5" dirty="0">
                <a:latin typeface="Carlito"/>
                <a:cs typeface="Carlito"/>
              </a:rPr>
              <a:t>Dari</a:t>
            </a:r>
            <a:r>
              <a:rPr sz="2200" spc="-20" dirty="0">
                <a:latin typeface="Carlito"/>
                <a:cs typeface="Carlito"/>
              </a:rPr>
              <a:t> </a:t>
            </a:r>
            <a:r>
              <a:rPr sz="2200" spc="-15" dirty="0">
                <a:latin typeface="Carlito"/>
                <a:cs typeface="Carlito"/>
              </a:rPr>
              <a:t>hubungan</a:t>
            </a:r>
            <a:r>
              <a:rPr sz="2200" dirty="0">
                <a:latin typeface="Carlito"/>
                <a:cs typeface="Carlito"/>
              </a:rPr>
              <a:t> </a:t>
            </a:r>
            <a:r>
              <a:rPr sz="2200" spc="-10" dirty="0">
                <a:latin typeface="Carlito"/>
                <a:cs typeface="Carlito"/>
              </a:rPr>
              <a:t>energi	</a:t>
            </a:r>
            <a:r>
              <a:rPr sz="2200" spc="-5" dirty="0">
                <a:latin typeface="Carlito"/>
                <a:cs typeface="Carlito"/>
              </a:rPr>
              <a:t>:</a:t>
            </a:r>
            <a:endParaRPr sz="2200">
              <a:latin typeface="Carlito"/>
              <a:cs typeface="Carlito"/>
            </a:endParaRPr>
          </a:p>
          <a:p>
            <a:pPr marR="294005" algn="ctr">
              <a:lnSpc>
                <a:spcPct val="100000"/>
              </a:lnSpc>
              <a:spcBef>
                <a:spcPts val="525"/>
              </a:spcBef>
            </a:pPr>
            <a:r>
              <a:rPr sz="2200" spc="-5" dirty="0">
                <a:latin typeface="Carlito"/>
                <a:cs typeface="Carlito"/>
              </a:rPr>
              <a:t>E</a:t>
            </a:r>
            <a:r>
              <a:rPr sz="2200" spc="480" dirty="0">
                <a:latin typeface="Carlito"/>
                <a:cs typeface="Carlito"/>
              </a:rPr>
              <a:t> </a:t>
            </a:r>
            <a:r>
              <a:rPr sz="2200" spc="-5" dirty="0">
                <a:latin typeface="Carlito"/>
                <a:cs typeface="Carlito"/>
              </a:rPr>
              <a:t>=</a:t>
            </a:r>
            <a:endParaRPr sz="2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1328" y="3171570"/>
            <a:ext cx="5513070" cy="2691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5135">
              <a:lnSpc>
                <a:spcPct val="100000"/>
              </a:lnSpc>
              <a:spcBef>
                <a:spcPts val="95"/>
              </a:spcBef>
              <a:tabLst>
                <a:tab pos="2393950" algn="l"/>
                <a:tab pos="4039870" algn="l"/>
              </a:tabLst>
            </a:pPr>
            <a:r>
              <a:rPr sz="2200" spc="-10" dirty="0">
                <a:latin typeface="Carlito"/>
                <a:cs typeface="Carlito"/>
              </a:rPr>
              <a:t>dan	momentum	</a:t>
            </a:r>
            <a:r>
              <a:rPr sz="2200" spc="-5" dirty="0">
                <a:latin typeface="Carlito"/>
                <a:cs typeface="Carlito"/>
              </a:rPr>
              <a:t>p</a:t>
            </a:r>
            <a:r>
              <a:rPr sz="2200" spc="-30" dirty="0">
                <a:latin typeface="Carlito"/>
                <a:cs typeface="Carlito"/>
              </a:rPr>
              <a:t> </a:t>
            </a:r>
            <a:r>
              <a:rPr sz="2200" spc="-5" dirty="0">
                <a:latin typeface="Carlito"/>
                <a:cs typeface="Carlito"/>
              </a:rPr>
              <a:t>=</a:t>
            </a:r>
            <a:endParaRPr sz="2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00">
              <a:latin typeface="Carlito"/>
              <a:cs typeface="Carlito"/>
            </a:endParaRPr>
          </a:p>
          <a:p>
            <a:pPr marL="506730">
              <a:lnSpc>
                <a:spcPct val="100000"/>
              </a:lnSpc>
              <a:tabLst>
                <a:tab pos="1515745" algn="l"/>
              </a:tabLst>
            </a:pPr>
            <a:r>
              <a:rPr sz="2200" spc="-15" dirty="0">
                <a:latin typeface="Carlito"/>
                <a:cs typeface="Carlito"/>
              </a:rPr>
              <a:t>Maka	</a:t>
            </a:r>
            <a:r>
              <a:rPr sz="2200" spc="-5" dirty="0">
                <a:latin typeface="Carlito"/>
                <a:cs typeface="Carlito"/>
              </a:rPr>
              <a:t>E</a:t>
            </a:r>
            <a:r>
              <a:rPr sz="2200" spc="-10" dirty="0">
                <a:latin typeface="Carlito"/>
                <a:cs typeface="Carlito"/>
              </a:rPr>
              <a:t> </a:t>
            </a:r>
            <a:r>
              <a:rPr sz="2200" spc="-5" dirty="0">
                <a:latin typeface="Carlito"/>
                <a:cs typeface="Carlito"/>
              </a:rPr>
              <a:t>=</a:t>
            </a:r>
            <a:endParaRPr sz="2200">
              <a:latin typeface="Carlito"/>
              <a:cs typeface="Carlito"/>
            </a:endParaRPr>
          </a:p>
          <a:p>
            <a:pPr marL="63500" marR="68580">
              <a:lnSpc>
                <a:spcPct val="215099"/>
              </a:lnSpc>
              <a:spcBef>
                <a:spcPts val="660"/>
              </a:spcBef>
              <a:tabLst>
                <a:tab pos="4954270" algn="l"/>
              </a:tabLst>
            </a:pPr>
            <a:r>
              <a:rPr sz="2200" spc="-10" dirty="0">
                <a:latin typeface="Carlito"/>
                <a:cs typeface="Carlito"/>
              </a:rPr>
              <a:t>dan persamaan momentum</a:t>
            </a:r>
            <a:r>
              <a:rPr sz="2200" spc="80" dirty="0">
                <a:latin typeface="Carlito"/>
                <a:cs typeface="Carlito"/>
              </a:rPr>
              <a:t> </a:t>
            </a:r>
            <a:r>
              <a:rPr sz="2200" spc="-10" dirty="0">
                <a:latin typeface="Carlito"/>
                <a:cs typeface="Carlito"/>
              </a:rPr>
              <a:t>relativistik</a:t>
            </a:r>
            <a:r>
              <a:rPr sz="2200" spc="5" dirty="0">
                <a:latin typeface="Carlito"/>
                <a:cs typeface="Carlito"/>
              </a:rPr>
              <a:t> </a:t>
            </a:r>
            <a:r>
              <a:rPr sz="2200" spc="-5" dirty="0">
                <a:latin typeface="Carlito"/>
                <a:cs typeface="Carlito"/>
              </a:rPr>
              <a:t>:	</a:t>
            </a:r>
            <a:r>
              <a:rPr sz="2200" spc="5" dirty="0">
                <a:latin typeface="Carlito"/>
                <a:cs typeface="Carlito"/>
              </a:rPr>
              <a:t>P</a:t>
            </a:r>
            <a:r>
              <a:rPr sz="2175" spc="7" baseline="24904" dirty="0">
                <a:latin typeface="Carlito"/>
                <a:cs typeface="Carlito"/>
              </a:rPr>
              <a:t>2 </a:t>
            </a:r>
            <a:r>
              <a:rPr sz="2200" spc="-5" dirty="0">
                <a:latin typeface="Carlito"/>
                <a:cs typeface="Carlito"/>
              </a:rPr>
              <a:t>=  </a:t>
            </a:r>
            <a:r>
              <a:rPr sz="3300" baseline="-16414" dirty="0">
                <a:latin typeface="Carlito"/>
                <a:cs typeface="Carlito"/>
              </a:rPr>
              <a:t>P</a:t>
            </a:r>
            <a:r>
              <a:rPr sz="1450" dirty="0">
                <a:latin typeface="Carlito"/>
                <a:cs typeface="Carlito"/>
              </a:rPr>
              <a:t>2</a:t>
            </a:r>
            <a:r>
              <a:rPr sz="3300" baseline="-16414" dirty="0">
                <a:latin typeface="Carlito"/>
                <a:cs typeface="Carlito"/>
              </a:rPr>
              <a:t>c</a:t>
            </a:r>
            <a:r>
              <a:rPr sz="1450" dirty="0">
                <a:latin typeface="Carlito"/>
                <a:cs typeface="Carlito"/>
              </a:rPr>
              <a:t>2</a:t>
            </a:r>
            <a:r>
              <a:rPr sz="1450" spc="-10" dirty="0">
                <a:latin typeface="Carlito"/>
                <a:cs typeface="Carlito"/>
              </a:rPr>
              <a:t> </a:t>
            </a:r>
            <a:r>
              <a:rPr sz="1450" spc="5" dirty="0">
                <a:latin typeface="Carlito"/>
                <a:cs typeface="Carlito"/>
              </a:rPr>
              <a:t>=</a:t>
            </a:r>
            <a:endParaRPr sz="145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48000" y="3886200"/>
            <a:ext cx="1371600" cy="1066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752600" y="1143000"/>
            <a:ext cx="6886575" cy="5257800"/>
            <a:chOff x="1752600" y="1143000"/>
            <a:chExt cx="6886575" cy="5257800"/>
          </a:xfrm>
        </p:grpSpPr>
        <p:sp>
          <p:nvSpPr>
            <p:cNvPr id="17" name="object 17"/>
            <p:cNvSpPr/>
            <p:nvPr/>
          </p:nvSpPr>
          <p:spPr>
            <a:xfrm>
              <a:off x="2895600" y="1981200"/>
              <a:ext cx="1143000" cy="10191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62600" y="3048000"/>
              <a:ext cx="1219200" cy="119062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29400" y="4724400"/>
              <a:ext cx="1447800" cy="952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52600" y="5410200"/>
              <a:ext cx="1524000" cy="9906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58000" y="1143000"/>
              <a:ext cx="1781175" cy="16002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04032" y="1114044"/>
              <a:ext cx="5583936" cy="5431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15867" y="1027175"/>
              <a:ext cx="5501640" cy="5332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52800" y="1143000"/>
              <a:ext cx="5486400" cy="5334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52800" y="1143000"/>
              <a:ext cx="5486400" cy="5334000"/>
            </a:xfrm>
            <a:custGeom>
              <a:avLst/>
              <a:gdLst/>
              <a:ahLst/>
              <a:cxnLst/>
              <a:rect l="l" t="t" r="r" b="b"/>
              <a:pathLst>
                <a:path w="5486400" h="5334000">
                  <a:moveTo>
                    <a:pt x="0" y="5334000"/>
                  </a:moveTo>
                  <a:lnTo>
                    <a:pt x="5486400" y="5334000"/>
                  </a:lnTo>
                  <a:lnTo>
                    <a:pt x="5486400" y="0"/>
                  </a:lnTo>
                  <a:lnTo>
                    <a:pt x="0" y="0"/>
                  </a:lnTo>
                  <a:lnTo>
                    <a:pt x="0" y="53340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886320" y="1016253"/>
            <a:ext cx="61341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900" spc="7" baseline="-17094" dirty="0">
                <a:latin typeface="Carlito"/>
                <a:cs typeface="Carlito"/>
              </a:rPr>
              <a:t>p</a:t>
            </a:r>
            <a:r>
              <a:rPr sz="1700" spc="5" dirty="0">
                <a:latin typeface="Carlito"/>
                <a:cs typeface="Carlito"/>
              </a:rPr>
              <a:t>2</a:t>
            </a:r>
            <a:r>
              <a:rPr sz="3900" spc="7" baseline="-17094" dirty="0">
                <a:latin typeface="Carlito"/>
                <a:cs typeface="Carlito"/>
              </a:rPr>
              <a:t>c</a:t>
            </a:r>
            <a:r>
              <a:rPr sz="1700" spc="5" dirty="0">
                <a:latin typeface="Carlito"/>
                <a:cs typeface="Carlito"/>
              </a:rPr>
              <a:t>2</a:t>
            </a:r>
            <a:endParaRPr sz="17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93914" y="1115313"/>
            <a:ext cx="54864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latin typeface="Carlito"/>
                <a:cs typeface="Carlito"/>
              </a:rPr>
              <a:t>dari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38133" y="1016253"/>
            <a:ext cx="3492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900" spc="7" baseline="-17094" dirty="0">
                <a:latin typeface="Carlito"/>
                <a:cs typeface="Carlito"/>
              </a:rPr>
              <a:t>E</a:t>
            </a:r>
            <a:r>
              <a:rPr sz="1700" spc="5" dirty="0">
                <a:latin typeface="Carlito"/>
                <a:cs typeface="Carlito"/>
              </a:rPr>
              <a:t>2</a:t>
            </a:r>
            <a:endParaRPr sz="17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94886" y="1115313"/>
            <a:ext cx="2896870" cy="165100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455"/>
              </a:spcBef>
              <a:tabLst>
                <a:tab pos="1282065" algn="l"/>
              </a:tabLst>
            </a:pPr>
            <a:r>
              <a:rPr sz="2600" spc="-5" dirty="0">
                <a:latin typeface="Carlito"/>
                <a:cs typeface="Carlito"/>
              </a:rPr>
              <a:t>Den</a:t>
            </a:r>
            <a:r>
              <a:rPr sz="2600" spc="-60" dirty="0">
                <a:latin typeface="Carlito"/>
                <a:cs typeface="Carlito"/>
              </a:rPr>
              <a:t>g</a:t>
            </a:r>
            <a:r>
              <a:rPr sz="2600" dirty="0">
                <a:latin typeface="Carlito"/>
                <a:cs typeface="Carlito"/>
              </a:rPr>
              <a:t>an	</a:t>
            </a:r>
            <a:r>
              <a:rPr sz="2600" spc="-20" dirty="0">
                <a:latin typeface="Carlito"/>
                <a:cs typeface="Carlito"/>
              </a:rPr>
              <a:t>m</a:t>
            </a:r>
            <a:r>
              <a:rPr sz="2600" dirty="0">
                <a:latin typeface="Carlito"/>
                <a:cs typeface="Carlito"/>
              </a:rPr>
              <a:t>en</a:t>
            </a:r>
            <a:r>
              <a:rPr sz="2600" spc="-15" dirty="0">
                <a:latin typeface="Carlito"/>
                <a:cs typeface="Carlito"/>
              </a:rPr>
              <a:t>g</a:t>
            </a:r>
            <a:r>
              <a:rPr sz="2600" spc="-5" dirty="0">
                <a:latin typeface="Carlito"/>
                <a:cs typeface="Carlito"/>
              </a:rPr>
              <a:t>u</a:t>
            </a:r>
            <a:r>
              <a:rPr sz="2600" spc="-50" dirty="0">
                <a:latin typeface="Carlito"/>
                <a:cs typeface="Carlito"/>
              </a:rPr>
              <a:t>r</a:t>
            </a:r>
            <a:r>
              <a:rPr sz="2600" dirty="0">
                <a:latin typeface="Carlito"/>
                <a:cs typeface="Carlito"/>
              </a:rPr>
              <a:t>angi  </a:t>
            </a:r>
            <a:r>
              <a:rPr sz="2600" spc="-5" dirty="0">
                <a:latin typeface="Carlito"/>
                <a:cs typeface="Carlito"/>
              </a:rPr>
              <a:t>menghasilkan</a:t>
            </a:r>
            <a:endParaRPr sz="26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00">
              <a:latin typeface="Carlito"/>
              <a:cs typeface="Carlito"/>
            </a:endParaRPr>
          </a:p>
          <a:p>
            <a:pPr marL="610235" algn="ctr">
              <a:lnSpc>
                <a:spcPct val="100000"/>
              </a:lnSpc>
              <a:tabLst>
                <a:tab pos="994410" algn="l"/>
              </a:tabLst>
            </a:pPr>
            <a:r>
              <a:rPr sz="2600" dirty="0">
                <a:latin typeface="Carlito"/>
                <a:cs typeface="Carlito"/>
              </a:rPr>
              <a:t>E	=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11575" y="3151759"/>
            <a:ext cx="5126355" cy="31349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76200" marR="81280" algn="just">
              <a:lnSpc>
                <a:spcPct val="90000"/>
              </a:lnSpc>
              <a:spcBef>
                <a:spcPts val="459"/>
              </a:spcBef>
            </a:pPr>
            <a:r>
              <a:rPr sz="3000" spc="-5" dirty="0">
                <a:latin typeface="Carlito"/>
                <a:cs typeface="Carlito"/>
              </a:rPr>
              <a:t>Menurut </a:t>
            </a:r>
            <a:r>
              <a:rPr sz="3000" dirty="0">
                <a:latin typeface="Carlito"/>
                <a:cs typeface="Carlito"/>
              </a:rPr>
              <a:t>rumusan itu, </a:t>
            </a:r>
            <a:r>
              <a:rPr sz="3000" spc="-5" dirty="0">
                <a:latin typeface="Carlito"/>
                <a:cs typeface="Carlito"/>
              </a:rPr>
              <a:t>bila </a:t>
            </a:r>
            <a:r>
              <a:rPr sz="3000" dirty="0">
                <a:latin typeface="Carlito"/>
                <a:cs typeface="Carlito"/>
              </a:rPr>
              <a:t>ada  </a:t>
            </a:r>
            <a:r>
              <a:rPr sz="3000" spc="-20" dirty="0">
                <a:latin typeface="Carlito"/>
                <a:cs typeface="Carlito"/>
              </a:rPr>
              <a:t>partikel </a:t>
            </a:r>
            <a:r>
              <a:rPr sz="3000" spc="-15" dirty="0">
                <a:latin typeface="Carlito"/>
                <a:cs typeface="Carlito"/>
              </a:rPr>
              <a:t>dengan </a:t>
            </a:r>
            <a:r>
              <a:rPr sz="3000" dirty="0">
                <a:latin typeface="Carlito"/>
                <a:cs typeface="Carlito"/>
              </a:rPr>
              <a:t>m</a:t>
            </a:r>
            <a:r>
              <a:rPr sz="3000" baseline="-20833" dirty="0">
                <a:latin typeface="Carlito"/>
                <a:cs typeface="Carlito"/>
              </a:rPr>
              <a:t>0 </a:t>
            </a:r>
            <a:r>
              <a:rPr sz="3000" dirty="0">
                <a:latin typeface="Carlito"/>
                <a:cs typeface="Carlito"/>
              </a:rPr>
              <a:t>= 0, </a:t>
            </a:r>
            <a:r>
              <a:rPr sz="3000" spc="-10" dirty="0">
                <a:latin typeface="Carlito"/>
                <a:cs typeface="Carlito"/>
              </a:rPr>
              <a:t>maka  </a:t>
            </a:r>
            <a:r>
              <a:rPr sz="3000" spc="-15" dirty="0">
                <a:latin typeface="Carlito"/>
                <a:cs typeface="Carlito"/>
              </a:rPr>
              <a:t>hubungan</a:t>
            </a:r>
            <a:r>
              <a:rPr sz="3000" spc="645" dirty="0">
                <a:latin typeface="Carlito"/>
                <a:cs typeface="Carlito"/>
              </a:rPr>
              <a:t> </a:t>
            </a:r>
            <a:r>
              <a:rPr sz="3000" spc="-25" dirty="0">
                <a:latin typeface="Carlito"/>
                <a:cs typeface="Carlito"/>
              </a:rPr>
              <a:t>antara </a:t>
            </a:r>
            <a:r>
              <a:rPr sz="3000" spc="-10" dirty="0">
                <a:latin typeface="Carlito"/>
                <a:cs typeface="Carlito"/>
              </a:rPr>
              <a:t>energi </a:t>
            </a:r>
            <a:r>
              <a:rPr sz="3000" spc="-5" dirty="0">
                <a:latin typeface="Carlito"/>
                <a:cs typeface="Carlito"/>
              </a:rPr>
              <a:t>dan  </a:t>
            </a:r>
            <a:r>
              <a:rPr sz="3000" spc="-15" dirty="0">
                <a:latin typeface="Carlito"/>
                <a:cs typeface="Carlito"/>
              </a:rPr>
              <a:t>momentumnya </a:t>
            </a:r>
            <a:r>
              <a:rPr sz="3000" spc="-5" dirty="0">
                <a:latin typeface="Carlito"/>
                <a:cs typeface="Carlito"/>
              </a:rPr>
              <a:t>harus </a:t>
            </a:r>
            <a:r>
              <a:rPr sz="3000" spc="-15" dirty="0">
                <a:latin typeface="Carlito"/>
                <a:cs typeface="Carlito"/>
              </a:rPr>
              <a:t>diberikan  dengan</a:t>
            </a:r>
            <a:endParaRPr sz="3000">
              <a:latin typeface="Carlito"/>
              <a:cs typeface="Carlito"/>
            </a:endParaRPr>
          </a:p>
          <a:p>
            <a:pPr marL="76200" algn="just">
              <a:lnSpc>
                <a:spcPct val="100000"/>
              </a:lnSpc>
              <a:spcBef>
                <a:spcPts val="360"/>
              </a:spcBef>
            </a:pPr>
            <a:r>
              <a:rPr sz="3000" spc="-20" dirty="0">
                <a:latin typeface="Carlito"/>
                <a:cs typeface="Carlito"/>
              </a:rPr>
              <a:t>Partikel </a:t>
            </a:r>
            <a:r>
              <a:rPr sz="3000" spc="-15" dirty="0">
                <a:latin typeface="Carlito"/>
                <a:cs typeface="Carlito"/>
              </a:rPr>
              <a:t>tak</a:t>
            </a:r>
            <a:r>
              <a:rPr sz="3000" spc="-35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bersama.</a:t>
            </a:r>
            <a:endParaRPr sz="3000">
              <a:latin typeface="Carlito"/>
              <a:cs typeface="Carlito"/>
            </a:endParaRPr>
          </a:p>
          <a:p>
            <a:pPr marL="1562100" algn="just">
              <a:lnSpc>
                <a:spcPct val="100000"/>
              </a:lnSpc>
              <a:spcBef>
                <a:spcPts val="360"/>
              </a:spcBef>
            </a:pPr>
            <a:r>
              <a:rPr sz="3000" dirty="0">
                <a:latin typeface="Carlito"/>
                <a:cs typeface="Carlito"/>
              </a:rPr>
              <a:t>E =</a:t>
            </a:r>
            <a:r>
              <a:rPr sz="3000" spc="-35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pc</a:t>
            </a:r>
            <a:endParaRPr sz="30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91200" y="2209800"/>
            <a:ext cx="2057400" cy="99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58000" y="5257800"/>
            <a:ext cx="2285999" cy="16001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8431" y="275844"/>
              <a:ext cx="8327135" cy="64221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2127" y="207263"/>
              <a:ext cx="7929372" cy="55458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04799"/>
              <a:ext cx="8229600" cy="63246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304799"/>
              <a:ext cx="8229600" cy="6324600"/>
            </a:xfrm>
            <a:custGeom>
              <a:avLst/>
              <a:gdLst/>
              <a:ahLst/>
              <a:cxnLst/>
              <a:rect l="l" t="t" r="r" b="b"/>
              <a:pathLst>
                <a:path w="8229600" h="6324600">
                  <a:moveTo>
                    <a:pt x="0" y="6324600"/>
                  </a:moveTo>
                  <a:lnTo>
                    <a:pt x="8229600" y="63246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6324600"/>
                  </a:lnTo>
                  <a:close/>
                </a:path>
              </a:pathLst>
            </a:custGeom>
            <a:ln w="12700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311607"/>
            <a:ext cx="52285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2. </a:t>
            </a:r>
            <a:r>
              <a:rPr spc="-20" dirty="0"/>
              <a:t>Kesetaraan </a:t>
            </a:r>
            <a:r>
              <a:rPr spc="-5" dirty="0"/>
              <a:t>massa dan</a:t>
            </a:r>
            <a:r>
              <a:rPr spc="15" dirty="0"/>
              <a:t> </a:t>
            </a:r>
            <a:r>
              <a:rPr spc="-10" dirty="0"/>
              <a:t>energi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53439" y="1010767"/>
            <a:ext cx="7112634" cy="248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5405">
              <a:lnSpc>
                <a:spcPct val="112999"/>
              </a:lnSpc>
              <a:spcBef>
                <a:spcPts val="100"/>
              </a:spcBef>
            </a:pPr>
            <a:r>
              <a:rPr sz="2000" spc="-5" dirty="0">
                <a:latin typeface="Carlito"/>
                <a:cs typeface="Carlito"/>
              </a:rPr>
              <a:t>Hubungan </a:t>
            </a:r>
            <a:r>
              <a:rPr sz="2000" spc="-10" dirty="0">
                <a:latin typeface="Carlito"/>
                <a:cs typeface="Carlito"/>
              </a:rPr>
              <a:t>yang </a:t>
            </a:r>
            <a:r>
              <a:rPr sz="2000" spc="-5" dirty="0">
                <a:latin typeface="Carlito"/>
                <a:cs typeface="Carlito"/>
              </a:rPr>
              <a:t>paling </a:t>
            </a:r>
            <a:r>
              <a:rPr sz="2000" spc="-15" dirty="0">
                <a:latin typeface="Carlito"/>
                <a:cs typeface="Carlito"/>
              </a:rPr>
              <a:t>terkenal </a:t>
            </a:r>
            <a:r>
              <a:rPr sz="2000" spc="-10" dirty="0">
                <a:latin typeface="Carlito"/>
                <a:cs typeface="Carlito"/>
              </a:rPr>
              <a:t>yang </a:t>
            </a:r>
            <a:r>
              <a:rPr sz="2000" spc="-5" dirty="0">
                <a:latin typeface="Carlito"/>
                <a:cs typeface="Carlito"/>
              </a:rPr>
              <a:t>di </a:t>
            </a:r>
            <a:r>
              <a:rPr sz="2000" spc="-10" dirty="0">
                <a:latin typeface="Carlito"/>
                <a:cs typeface="Carlito"/>
              </a:rPr>
              <a:t>peroleh Enstein </a:t>
            </a:r>
            <a:r>
              <a:rPr sz="2000" spc="-5" dirty="0">
                <a:latin typeface="Carlito"/>
                <a:cs typeface="Carlito"/>
              </a:rPr>
              <a:t>dari </a:t>
            </a:r>
            <a:r>
              <a:rPr sz="2000" spc="-15" dirty="0">
                <a:latin typeface="Carlito"/>
                <a:cs typeface="Carlito"/>
              </a:rPr>
              <a:t>Postulat  </a:t>
            </a:r>
            <a:r>
              <a:rPr sz="2000" spc="-10" dirty="0">
                <a:latin typeface="Carlito"/>
                <a:cs typeface="Carlito"/>
              </a:rPr>
              <a:t>relativitas </a:t>
            </a:r>
            <a:r>
              <a:rPr sz="2000" dirty="0">
                <a:latin typeface="Carlito"/>
                <a:cs typeface="Carlito"/>
              </a:rPr>
              <a:t>khusus </a:t>
            </a:r>
            <a:r>
              <a:rPr sz="2000" spc="-5" dirty="0">
                <a:latin typeface="Carlito"/>
                <a:cs typeface="Carlito"/>
              </a:rPr>
              <a:t>ialah mengenai massa dan energi., </a:t>
            </a:r>
            <a:r>
              <a:rPr sz="2000" spc="-10" dirty="0">
                <a:latin typeface="Carlito"/>
                <a:cs typeface="Carlito"/>
              </a:rPr>
              <a:t>yaitu</a:t>
            </a:r>
            <a:r>
              <a:rPr sz="2000" spc="5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: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rlito"/>
              <a:cs typeface="Carlito"/>
            </a:endParaRPr>
          </a:p>
          <a:p>
            <a:pPr marL="419100" algn="ctr">
              <a:lnSpc>
                <a:spcPct val="100000"/>
              </a:lnSpc>
            </a:pPr>
            <a:r>
              <a:rPr sz="2000" dirty="0">
                <a:latin typeface="Carlito"/>
                <a:cs typeface="Carlito"/>
              </a:rPr>
              <a:t>E =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m.c</a:t>
            </a:r>
            <a:r>
              <a:rPr sz="1950" baseline="25641" dirty="0">
                <a:latin typeface="Carlito"/>
                <a:cs typeface="Carlito"/>
              </a:rPr>
              <a:t>2</a:t>
            </a:r>
            <a:endParaRPr sz="1950" baseline="25641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750">
              <a:latin typeface="Carlito"/>
              <a:cs typeface="Carlito"/>
            </a:endParaRPr>
          </a:p>
          <a:p>
            <a:pPr marL="38100" marR="17780">
              <a:lnSpc>
                <a:spcPct val="100000"/>
              </a:lnSpc>
            </a:pPr>
            <a:r>
              <a:rPr sz="2000" spc="-10" dirty="0">
                <a:latin typeface="Carlito"/>
                <a:cs typeface="Carlito"/>
              </a:rPr>
              <a:t>Hubungannya </a:t>
            </a:r>
            <a:r>
              <a:rPr sz="2000" spc="-5" dirty="0">
                <a:latin typeface="Carlito"/>
                <a:cs typeface="Carlito"/>
              </a:rPr>
              <a:t>dapat diturunkan </a:t>
            </a:r>
            <a:r>
              <a:rPr sz="2000" spc="-10" dirty="0">
                <a:latin typeface="Carlito"/>
                <a:cs typeface="Carlito"/>
              </a:rPr>
              <a:t>secara </a:t>
            </a:r>
            <a:r>
              <a:rPr sz="2000" dirty="0">
                <a:latin typeface="Carlito"/>
                <a:cs typeface="Carlito"/>
              </a:rPr>
              <a:t>langsung </a:t>
            </a:r>
            <a:r>
              <a:rPr sz="2000" spc="-5" dirty="0">
                <a:latin typeface="Carlito"/>
                <a:cs typeface="Carlito"/>
              </a:rPr>
              <a:t>dari </a:t>
            </a:r>
            <a:r>
              <a:rPr sz="2000" spc="-10" dirty="0">
                <a:latin typeface="Carlito"/>
                <a:cs typeface="Carlito"/>
              </a:rPr>
              <a:t>defenisi </a:t>
            </a:r>
            <a:r>
              <a:rPr sz="2000" spc="-5" dirty="0">
                <a:latin typeface="Carlito"/>
                <a:cs typeface="Carlito"/>
              </a:rPr>
              <a:t>energy  kinetic </a:t>
            </a:r>
            <a:r>
              <a:rPr sz="2000" dirty="0">
                <a:latin typeface="Carlito"/>
                <a:cs typeface="Carlito"/>
              </a:rPr>
              <a:t>K </a:t>
            </a:r>
            <a:r>
              <a:rPr sz="2000" spc="-5" dirty="0">
                <a:latin typeface="Carlito"/>
                <a:cs typeface="Carlito"/>
              </a:rPr>
              <a:t>dari </a:t>
            </a:r>
            <a:r>
              <a:rPr sz="2000" spc="-10" dirty="0">
                <a:latin typeface="Carlito"/>
                <a:cs typeface="Carlito"/>
              </a:rPr>
              <a:t>suatu </a:t>
            </a:r>
            <a:r>
              <a:rPr sz="2000" dirty="0">
                <a:latin typeface="Carlito"/>
                <a:cs typeface="Carlito"/>
              </a:rPr>
              <a:t>benda </a:t>
            </a:r>
            <a:r>
              <a:rPr sz="2000" spc="-10" dirty="0">
                <a:latin typeface="Carlito"/>
                <a:cs typeface="Carlito"/>
              </a:rPr>
              <a:t>yang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bergerak.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839" y="3894201"/>
            <a:ext cx="2519045" cy="179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rlito"/>
                <a:cs typeface="Carlito"/>
              </a:rPr>
              <a:t>K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=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rlito"/>
              <a:cs typeface="Carlito"/>
            </a:endParaRPr>
          </a:p>
          <a:p>
            <a:pPr marL="638810">
              <a:lnSpc>
                <a:spcPct val="100000"/>
              </a:lnSpc>
              <a:tabLst>
                <a:tab pos="1498600" algn="l"/>
              </a:tabLst>
            </a:pPr>
            <a:r>
              <a:rPr sz="2000" spc="-5" dirty="0">
                <a:latin typeface="Carlito"/>
                <a:cs typeface="Carlito"/>
              </a:rPr>
              <a:t>dan	</a:t>
            </a:r>
            <a:r>
              <a:rPr sz="2000" dirty="0">
                <a:latin typeface="Carlito"/>
                <a:cs typeface="Carlito"/>
              </a:rPr>
              <a:t>F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=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rlito"/>
                <a:cs typeface="Carlito"/>
              </a:rPr>
              <a:t>sehingga energi kinetik</a:t>
            </a:r>
            <a:r>
              <a:rPr sz="2000" spc="-6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: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4175" y="5357266"/>
            <a:ext cx="3981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rlito"/>
                <a:cs typeface="Carlito"/>
              </a:rPr>
              <a:t>K</a:t>
            </a:r>
            <a:r>
              <a:rPr sz="2000" spc="34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=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905000" y="1447800"/>
            <a:ext cx="6781800" cy="4648200"/>
            <a:chOff x="1905000" y="1447800"/>
            <a:chExt cx="6781800" cy="4648200"/>
          </a:xfrm>
        </p:grpSpPr>
        <p:sp>
          <p:nvSpPr>
            <p:cNvPr id="13" name="object 13"/>
            <p:cNvSpPr/>
            <p:nvPr/>
          </p:nvSpPr>
          <p:spPr>
            <a:xfrm>
              <a:off x="1905000" y="3581400"/>
              <a:ext cx="838200" cy="6858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19400" y="4572000"/>
              <a:ext cx="838200" cy="5334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00600" y="5181600"/>
              <a:ext cx="2971800" cy="9144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62800" y="1447800"/>
              <a:ext cx="1524000" cy="13716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29400" y="3124200"/>
              <a:ext cx="2514600" cy="37337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352800"/>
              <a:ext cx="2514600" cy="35051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56232" y="352044"/>
              <a:ext cx="5355336" cy="10119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85772" y="312419"/>
              <a:ext cx="5093208" cy="9235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05000" y="380999"/>
              <a:ext cx="5257800" cy="914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5257800" cy="914400"/>
          </a:xfrm>
          <a:prstGeom prst="rect">
            <a:avLst/>
          </a:prstGeom>
          <a:ln w="12700">
            <a:solidFill>
              <a:srgbClr val="46AAC5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675"/>
              </a:spcBef>
            </a:pPr>
            <a:r>
              <a:rPr sz="4400" spc="5" dirty="0"/>
              <a:t>A. </a:t>
            </a:r>
            <a:r>
              <a:rPr sz="4400" spc="-15" dirty="0"/>
              <a:t>Relativitas</a:t>
            </a:r>
            <a:r>
              <a:rPr sz="4400" spc="-35" dirty="0"/>
              <a:t> </a:t>
            </a:r>
            <a:r>
              <a:rPr sz="4400" dirty="0"/>
              <a:t>Klasik</a:t>
            </a:r>
            <a:endParaRPr sz="4400"/>
          </a:p>
        </p:txBody>
      </p:sp>
      <p:sp>
        <p:nvSpPr>
          <p:cNvPr id="8" name="object 8"/>
          <p:cNvSpPr txBox="1"/>
          <p:nvPr/>
        </p:nvSpPr>
        <p:spPr>
          <a:xfrm>
            <a:off x="535940" y="1510599"/>
            <a:ext cx="3877310" cy="1099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9185" marR="5080" indent="-1087120">
              <a:lnSpc>
                <a:spcPct val="110100"/>
              </a:lnSpc>
              <a:spcBef>
                <a:spcPts val="95"/>
              </a:spcBef>
            </a:pPr>
            <a:r>
              <a:rPr sz="3200" b="1" spc="-5" dirty="0">
                <a:latin typeface="Carlito"/>
                <a:cs typeface="Carlito"/>
              </a:rPr>
              <a:t>1. </a:t>
            </a:r>
            <a:r>
              <a:rPr sz="3200" b="1" spc="-25" dirty="0">
                <a:latin typeface="Carlito"/>
                <a:cs typeface="Carlito"/>
              </a:rPr>
              <a:t>Transformasi</a:t>
            </a:r>
            <a:r>
              <a:rPr sz="3200" b="1" spc="-120" dirty="0">
                <a:latin typeface="Carlito"/>
                <a:cs typeface="Carlito"/>
              </a:rPr>
              <a:t> </a:t>
            </a:r>
            <a:r>
              <a:rPr sz="3200" b="1" spc="-5" dirty="0">
                <a:latin typeface="Carlito"/>
                <a:cs typeface="Carlito"/>
              </a:rPr>
              <a:t>Galileo  </a:t>
            </a:r>
            <a:r>
              <a:rPr sz="3200" b="1" spc="-30" dirty="0">
                <a:latin typeface="Carlito"/>
                <a:cs typeface="Carlito"/>
              </a:rPr>
              <a:t>Transformasi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27930" y="2095322"/>
            <a:ext cx="40779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29764" algn="l"/>
              </a:tabLst>
            </a:pPr>
            <a:r>
              <a:rPr sz="3200" b="1" spc="-5" dirty="0">
                <a:latin typeface="Carlito"/>
                <a:cs typeface="Carlito"/>
              </a:rPr>
              <a:t>Galileo	</a:t>
            </a:r>
            <a:r>
              <a:rPr sz="3200" b="1" spc="-10" dirty="0">
                <a:latin typeface="Carlito"/>
                <a:cs typeface="Carlito"/>
              </a:rPr>
              <a:t>mempelajari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839" y="2534538"/>
            <a:ext cx="7731125" cy="227012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84"/>
              </a:spcBef>
            </a:pPr>
            <a:r>
              <a:rPr sz="3200" b="1" spc="-10" dirty="0">
                <a:latin typeface="Carlito"/>
                <a:cs typeface="Carlito"/>
              </a:rPr>
              <a:t>bagaimana peristiwa </a:t>
            </a:r>
            <a:r>
              <a:rPr sz="3200" b="1" spc="-15" dirty="0">
                <a:latin typeface="Carlito"/>
                <a:cs typeface="Carlito"/>
              </a:rPr>
              <a:t>fisika  </a:t>
            </a:r>
            <a:r>
              <a:rPr sz="3200" b="1" spc="-5" dirty="0">
                <a:latin typeface="Carlito"/>
                <a:cs typeface="Carlito"/>
              </a:rPr>
              <a:t>didalam </a:t>
            </a:r>
            <a:r>
              <a:rPr sz="3200" b="1" spc="-10" dirty="0">
                <a:latin typeface="Carlito"/>
                <a:cs typeface="Carlito"/>
              </a:rPr>
              <a:t>suatu  </a:t>
            </a:r>
            <a:r>
              <a:rPr sz="3200" b="1" spc="-15" dirty="0">
                <a:latin typeface="Carlito"/>
                <a:cs typeface="Carlito"/>
              </a:rPr>
              <a:t>sistem</a:t>
            </a:r>
            <a:r>
              <a:rPr sz="3200" b="1" spc="690" dirty="0">
                <a:latin typeface="Carlito"/>
                <a:cs typeface="Carlito"/>
              </a:rPr>
              <a:t> </a:t>
            </a:r>
            <a:r>
              <a:rPr sz="3200" b="1" spc="-20" dirty="0">
                <a:latin typeface="Carlito"/>
                <a:cs typeface="Carlito"/>
              </a:rPr>
              <a:t>koordinat </a:t>
            </a:r>
            <a:r>
              <a:rPr sz="3200" b="1" dirty="0">
                <a:latin typeface="Carlito"/>
                <a:cs typeface="Carlito"/>
              </a:rPr>
              <a:t>S </a:t>
            </a:r>
            <a:r>
              <a:rPr sz="3200" b="1" spc="-15" dirty="0">
                <a:latin typeface="Carlito"/>
                <a:cs typeface="Carlito"/>
              </a:rPr>
              <a:t>yang  </a:t>
            </a:r>
            <a:r>
              <a:rPr sz="3200" b="1" spc="-20" dirty="0">
                <a:latin typeface="Carlito"/>
                <a:cs typeface="Carlito"/>
              </a:rPr>
              <a:t>bergerak </a:t>
            </a:r>
            <a:r>
              <a:rPr sz="3200" b="1" spc="-15" dirty="0">
                <a:latin typeface="Carlito"/>
                <a:cs typeface="Carlito"/>
              </a:rPr>
              <a:t>dengan  </a:t>
            </a:r>
            <a:r>
              <a:rPr sz="3200" b="1" spc="-20" dirty="0">
                <a:latin typeface="Carlito"/>
                <a:cs typeface="Carlito"/>
              </a:rPr>
              <a:t>kecepatan tetap </a:t>
            </a:r>
            <a:r>
              <a:rPr sz="3200" b="1" spc="-15" dirty="0">
                <a:latin typeface="Carlito"/>
                <a:cs typeface="Carlito"/>
              </a:rPr>
              <a:t>terlihat </a:t>
            </a:r>
            <a:r>
              <a:rPr sz="3200" b="1" spc="-5" dirty="0">
                <a:latin typeface="Carlito"/>
                <a:cs typeface="Carlito"/>
              </a:rPr>
              <a:t>dari </a:t>
            </a:r>
            <a:r>
              <a:rPr sz="3200" b="1" spc="-20" dirty="0">
                <a:latin typeface="Carlito"/>
                <a:cs typeface="Carlito"/>
              </a:rPr>
              <a:t>kacamata </a:t>
            </a:r>
            <a:r>
              <a:rPr sz="3200" b="1" spc="-10" dirty="0">
                <a:latin typeface="Carlito"/>
                <a:cs typeface="Carlito"/>
              </a:rPr>
              <a:t>suatu  sistem </a:t>
            </a:r>
            <a:r>
              <a:rPr sz="3200" b="1" spc="-365" dirty="0">
                <a:latin typeface="Arial"/>
                <a:cs typeface="Arial"/>
              </a:rPr>
              <a:t>S’ </a:t>
            </a:r>
            <a:r>
              <a:rPr sz="3200" b="1" spc="-20" dirty="0">
                <a:latin typeface="Carlito"/>
                <a:cs typeface="Carlito"/>
              </a:rPr>
              <a:t>yang bergerak </a:t>
            </a:r>
            <a:r>
              <a:rPr sz="3200" b="1" spc="-15" dirty="0">
                <a:latin typeface="Carlito"/>
                <a:cs typeface="Carlito"/>
              </a:rPr>
              <a:t>dengan </a:t>
            </a:r>
            <a:r>
              <a:rPr sz="3200" b="1" spc="-25" dirty="0">
                <a:latin typeface="Carlito"/>
                <a:cs typeface="Carlito"/>
              </a:rPr>
              <a:t>kecepatan  </a:t>
            </a:r>
            <a:r>
              <a:rPr sz="3200" b="1" spc="-20" dirty="0">
                <a:latin typeface="Carlito"/>
                <a:cs typeface="Carlito"/>
              </a:rPr>
              <a:t>tetap </a:t>
            </a:r>
            <a:r>
              <a:rPr sz="3200" b="1" spc="-15" dirty="0">
                <a:latin typeface="Carlito"/>
                <a:cs typeface="Carlito"/>
              </a:rPr>
              <a:t>yang</a:t>
            </a:r>
            <a:r>
              <a:rPr sz="3200" b="1" spc="-30" dirty="0">
                <a:latin typeface="Carlito"/>
                <a:cs typeface="Carlito"/>
              </a:rPr>
              <a:t> </a:t>
            </a:r>
            <a:r>
              <a:rPr sz="3200" b="1" dirty="0">
                <a:latin typeface="Carlito"/>
                <a:cs typeface="Carlito"/>
              </a:rPr>
              <a:t>lain</a:t>
            </a:r>
            <a:r>
              <a:rPr sz="3200" dirty="0">
                <a:latin typeface="Carlito"/>
                <a:cs typeface="Carlito"/>
              </a:rPr>
              <a:t>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77000" y="4267200"/>
            <a:ext cx="2666999" cy="25907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050" y="561975"/>
              <a:ext cx="8686800" cy="58864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35940" y="641349"/>
            <a:ext cx="7378065" cy="6286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latin typeface="Carlito"/>
                <a:cs typeface="Carlito"/>
              </a:rPr>
              <a:t>jarak </a:t>
            </a:r>
            <a:r>
              <a:rPr sz="2200" spc="-10" dirty="0">
                <a:latin typeface="Carlito"/>
                <a:cs typeface="Carlito"/>
              </a:rPr>
              <a:t>merupakan </a:t>
            </a:r>
            <a:r>
              <a:rPr sz="2200" spc="-15" dirty="0">
                <a:latin typeface="Carlito"/>
                <a:cs typeface="Carlito"/>
              </a:rPr>
              <a:t>besaran yang invarian </a:t>
            </a:r>
            <a:r>
              <a:rPr sz="2200" spc="-10" dirty="0">
                <a:latin typeface="Carlito"/>
                <a:cs typeface="Carlito"/>
              </a:rPr>
              <a:t>terhadap </a:t>
            </a:r>
            <a:r>
              <a:rPr sz="2200" spc="-15" dirty="0">
                <a:latin typeface="Carlito"/>
                <a:cs typeface="Carlito"/>
              </a:rPr>
              <a:t>transformasi  </a:t>
            </a:r>
            <a:r>
              <a:rPr sz="2200" spc="-5" dirty="0">
                <a:latin typeface="Carlito"/>
                <a:cs typeface="Carlito"/>
              </a:rPr>
              <a:t>Galileo</a:t>
            </a:r>
            <a:endParaRPr sz="22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9" y="2069414"/>
            <a:ext cx="44577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0" indent="-2292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1800" spc="-5" dirty="0">
                <a:latin typeface="Carlito"/>
                <a:cs typeface="Carlito"/>
              </a:rPr>
              <a:t>Di </a:t>
            </a:r>
            <a:r>
              <a:rPr sz="1800" spc="-10" dirty="0">
                <a:latin typeface="Carlito"/>
                <a:cs typeface="Carlito"/>
              </a:rPr>
              <a:t>peroleh </a:t>
            </a:r>
            <a:r>
              <a:rPr sz="1800" spc="-5" dirty="0">
                <a:latin typeface="Carlito"/>
                <a:cs typeface="Carlito"/>
              </a:rPr>
              <a:t>dari </a:t>
            </a:r>
            <a:r>
              <a:rPr sz="1800" spc="-10" dirty="0">
                <a:latin typeface="Carlito"/>
                <a:cs typeface="Carlito"/>
              </a:rPr>
              <a:t>percobaan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pengamatan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327400" algn="l"/>
              </a:tabLst>
            </a:pPr>
            <a:r>
              <a:rPr sz="1800" spc="-5" dirty="0">
                <a:latin typeface="Carlito"/>
                <a:cs typeface="Carlito"/>
              </a:rPr>
              <a:t>Untuk</a:t>
            </a:r>
            <a:r>
              <a:rPr sz="1800" spc="-10" dirty="0">
                <a:latin typeface="Carlito"/>
                <a:cs typeface="Carlito"/>
              </a:rPr>
              <a:t> pengamat</a:t>
            </a:r>
            <a:r>
              <a:rPr sz="1800" spc="10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diam	</a:t>
            </a:r>
            <a:r>
              <a:rPr sz="1800" i="1" dirty="0">
                <a:solidFill>
                  <a:srgbClr val="0000FF"/>
                </a:solidFill>
                <a:latin typeface="Carlito"/>
                <a:cs typeface="Carlito"/>
              </a:rPr>
              <a:t>O </a:t>
            </a:r>
            <a:r>
              <a:rPr sz="1800" dirty="0">
                <a:solidFill>
                  <a:srgbClr val="0000FF"/>
                </a:solidFill>
                <a:latin typeface="Carlito"/>
                <a:cs typeface="Carlito"/>
              </a:rPr>
              <a:t>: x, </a:t>
            </a:r>
            <a:r>
              <a:rPr sz="1800" spc="-70" dirty="0">
                <a:solidFill>
                  <a:srgbClr val="0000FF"/>
                </a:solidFill>
                <a:latin typeface="Carlito"/>
                <a:cs typeface="Carlito"/>
              </a:rPr>
              <a:t>y, </a:t>
            </a:r>
            <a:r>
              <a:rPr sz="1800" spc="-5" dirty="0">
                <a:solidFill>
                  <a:srgbClr val="0000FF"/>
                </a:solidFill>
                <a:latin typeface="Carlito"/>
                <a:cs typeface="Carlito"/>
              </a:rPr>
              <a:t>z,</a:t>
            </a:r>
            <a:r>
              <a:rPr sz="1800" spc="25" dirty="0">
                <a:solidFill>
                  <a:srgbClr val="0000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0000FF"/>
                </a:solidFill>
                <a:latin typeface="Carlito"/>
                <a:cs typeface="Carlito"/>
              </a:rPr>
              <a:t>t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08575" y="3166998"/>
            <a:ext cx="1003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60" dirty="0">
                <a:solidFill>
                  <a:srgbClr val="0000FF"/>
                </a:solidFill>
                <a:latin typeface="Arial"/>
                <a:cs typeface="Arial"/>
              </a:rPr>
              <a:t>O’</a:t>
            </a:r>
            <a:r>
              <a:rPr sz="1800" i="1" spc="-60" dirty="0">
                <a:solidFill>
                  <a:srgbClr val="0000FF"/>
                </a:solidFill>
                <a:latin typeface="Carlito"/>
                <a:cs typeface="Carlito"/>
              </a:rPr>
              <a:t>: </a:t>
            </a:r>
            <a:r>
              <a:rPr sz="1800" spc="-85" dirty="0">
                <a:solidFill>
                  <a:srgbClr val="0000FF"/>
                </a:solidFill>
                <a:latin typeface="Arial"/>
                <a:cs typeface="Arial"/>
              </a:rPr>
              <a:t>x’, </a:t>
            </a:r>
            <a:r>
              <a:rPr sz="1800" spc="-70" dirty="0">
                <a:solidFill>
                  <a:srgbClr val="0000FF"/>
                </a:solidFill>
                <a:latin typeface="Arial"/>
                <a:cs typeface="Arial"/>
              </a:rPr>
              <a:t>y’,</a:t>
            </a:r>
            <a:r>
              <a:rPr sz="1800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0000FF"/>
                </a:solidFill>
                <a:latin typeface="Arial"/>
                <a:cs typeface="Arial"/>
              </a:rPr>
              <a:t>z’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4175" y="3985469"/>
            <a:ext cx="20320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i="1" spc="-80" dirty="0">
                <a:solidFill>
                  <a:srgbClr val="C70004"/>
                </a:solidFill>
                <a:latin typeface="Tahoma"/>
                <a:cs typeface="Tahoma"/>
              </a:rPr>
              <a:t>Trans. </a:t>
            </a:r>
            <a:r>
              <a:rPr sz="1900" i="1" spc="-65" dirty="0">
                <a:solidFill>
                  <a:srgbClr val="C70004"/>
                </a:solidFill>
                <a:latin typeface="Tahoma"/>
                <a:cs typeface="Tahoma"/>
              </a:rPr>
              <a:t>Koord.</a:t>
            </a:r>
            <a:r>
              <a:rPr sz="1900" i="1" spc="-35" dirty="0">
                <a:solidFill>
                  <a:srgbClr val="C70004"/>
                </a:solidFill>
                <a:latin typeface="Tahoma"/>
                <a:cs typeface="Tahoma"/>
              </a:rPr>
              <a:t> </a:t>
            </a:r>
            <a:r>
              <a:rPr sz="1900" i="1" spc="-45" dirty="0">
                <a:solidFill>
                  <a:srgbClr val="C70004"/>
                </a:solidFill>
                <a:latin typeface="Tahoma"/>
                <a:cs typeface="Tahoma"/>
              </a:rPr>
              <a:t>Galilei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39" y="3166998"/>
            <a:ext cx="2449195" cy="167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rlito"/>
                <a:cs typeface="Carlito"/>
              </a:rPr>
              <a:t>Untuk </a:t>
            </a:r>
            <a:r>
              <a:rPr sz="1800" spc="-10" dirty="0">
                <a:latin typeface="Carlito"/>
                <a:cs typeface="Carlito"/>
              </a:rPr>
              <a:t>pengamat </a:t>
            </a:r>
            <a:r>
              <a:rPr sz="1800" spc="-15" dirty="0">
                <a:latin typeface="Carlito"/>
                <a:cs typeface="Carlito"/>
              </a:rPr>
              <a:t>bergerak  </a:t>
            </a:r>
            <a:r>
              <a:rPr sz="1800" spc="-5" dirty="0">
                <a:latin typeface="Carlito"/>
                <a:cs typeface="Carlito"/>
              </a:rPr>
              <a:t>Sehingga</a:t>
            </a:r>
            <a:endParaRPr sz="1800">
              <a:latin typeface="Carlito"/>
              <a:cs typeface="Carlito"/>
            </a:endParaRPr>
          </a:p>
          <a:p>
            <a:pPr marL="12700" algn="just">
              <a:lnSpc>
                <a:spcPts val="2150"/>
              </a:lnSpc>
            </a:pPr>
            <a:r>
              <a:rPr sz="1900" i="1" spc="-40" dirty="0">
                <a:solidFill>
                  <a:srgbClr val="C70004"/>
                </a:solidFill>
                <a:latin typeface="Tahoma"/>
                <a:cs typeface="Tahoma"/>
              </a:rPr>
              <a:t>x’ </a:t>
            </a:r>
            <a:r>
              <a:rPr sz="1900" i="1" spc="-75" dirty="0">
                <a:solidFill>
                  <a:srgbClr val="C70004"/>
                </a:solidFill>
                <a:latin typeface="Tahoma"/>
                <a:cs typeface="Tahoma"/>
              </a:rPr>
              <a:t>= </a:t>
            </a:r>
            <a:r>
              <a:rPr sz="1900" i="1" spc="-50" dirty="0">
                <a:solidFill>
                  <a:srgbClr val="C70004"/>
                </a:solidFill>
                <a:latin typeface="Tahoma"/>
                <a:cs typeface="Tahoma"/>
              </a:rPr>
              <a:t>x </a:t>
            </a:r>
            <a:r>
              <a:rPr sz="1900" i="1" spc="-35" dirty="0">
                <a:solidFill>
                  <a:srgbClr val="C70004"/>
                </a:solidFill>
                <a:latin typeface="Tahoma"/>
                <a:cs typeface="Tahoma"/>
              </a:rPr>
              <a:t>-</a:t>
            </a:r>
            <a:r>
              <a:rPr sz="1900" i="1" spc="-10" dirty="0">
                <a:solidFill>
                  <a:srgbClr val="C70004"/>
                </a:solidFill>
                <a:latin typeface="Tahoma"/>
                <a:cs typeface="Tahoma"/>
              </a:rPr>
              <a:t> </a:t>
            </a:r>
            <a:r>
              <a:rPr sz="1900" i="1" spc="-45" dirty="0">
                <a:solidFill>
                  <a:srgbClr val="C70004"/>
                </a:solidFill>
                <a:latin typeface="Tahoma"/>
                <a:cs typeface="Tahoma"/>
              </a:rPr>
              <a:t>vt</a:t>
            </a:r>
            <a:endParaRPr sz="1900">
              <a:latin typeface="Tahoma"/>
              <a:cs typeface="Tahoma"/>
            </a:endParaRPr>
          </a:p>
          <a:p>
            <a:pPr marL="12700" marR="1840230" algn="just">
              <a:lnSpc>
                <a:spcPct val="93400"/>
              </a:lnSpc>
              <a:spcBef>
                <a:spcPts val="120"/>
              </a:spcBef>
            </a:pPr>
            <a:r>
              <a:rPr sz="1900" i="1" spc="-25" dirty="0">
                <a:solidFill>
                  <a:srgbClr val="C70004"/>
                </a:solidFill>
                <a:latin typeface="Tahoma"/>
                <a:cs typeface="Tahoma"/>
              </a:rPr>
              <a:t>y’ </a:t>
            </a:r>
            <a:r>
              <a:rPr sz="1900" i="1" spc="-75" dirty="0">
                <a:solidFill>
                  <a:srgbClr val="C70004"/>
                </a:solidFill>
                <a:latin typeface="Tahoma"/>
                <a:cs typeface="Tahoma"/>
              </a:rPr>
              <a:t>=</a:t>
            </a:r>
            <a:r>
              <a:rPr sz="1900" i="1" spc="-140" dirty="0">
                <a:solidFill>
                  <a:srgbClr val="C70004"/>
                </a:solidFill>
                <a:latin typeface="Tahoma"/>
                <a:cs typeface="Tahoma"/>
              </a:rPr>
              <a:t> </a:t>
            </a:r>
            <a:r>
              <a:rPr sz="1900" i="1" spc="-50" dirty="0">
                <a:solidFill>
                  <a:srgbClr val="C70004"/>
                </a:solidFill>
                <a:latin typeface="Tahoma"/>
                <a:cs typeface="Tahoma"/>
              </a:rPr>
              <a:t>y  </a:t>
            </a:r>
            <a:r>
              <a:rPr sz="1900" i="1" spc="-35" dirty="0">
                <a:solidFill>
                  <a:srgbClr val="C70004"/>
                </a:solidFill>
                <a:latin typeface="Tahoma"/>
                <a:cs typeface="Tahoma"/>
              </a:rPr>
              <a:t>z’ </a:t>
            </a:r>
            <a:r>
              <a:rPr sz="1900" i="1" spc="-75" dirty="0">
                <a:solidFill>
                  <a:srgbClr val="C70004"/>
                </a:solidFill>
                <a:latin typeface="Tahoma"/>
                <a:cs typeface="Tahoma"/>
              </a:rPr>
              <a:t>= </a:t>
            </a:r>
            <a:r>
              <a:rPr sz="1900" i="1" spc="-45" dirty="0">
                <a:solidFill>
                  <a:srgbClr val="C70004"/>
                </a:solidFill>
                <a:latin typeface="Tahoma"/>
                <a:cs typeface="Tahoma"/>
              </a:rPr>
              <a:t>z  </a:t>
            </a:r>
            <a:r>
              <a:rPr sz="1900" i="1" spc="-25" dirty="0">
                <a:solidFill>
                  <a:srgbClr val="C70004"/>
                </a:solidFill>
                <a:latin typeface="Tahoma"/>
                <a:cs typeface="Tahoma"/>
              </a:rPr>
              <a:t>t’ </a:t>
            </a:r>
            <a:r>
              <a:rPr sz="1900" i="1" spc="-75" dirty="0">
                <a:solidFill>
                  <a:srgbClr val="C70004"/>
                </a:solidFill>
                <a:latin typeface="Tahoma"/>
                <a:cs typeface="Tahoma"/>
              </a:rPr>
              <a:t>=</a:t>
            </a:r>
            <a:r>
              <a:rPr sz="1900" i="1" spc="-110" dirty="0">
                <a:solidFill>
                  <a:srgbClr val="C70004"/>
                </a:solidFill>
                <a:latin typeface="Tahoma"/>
                <a:cs typeface="Tahoma"/>
              </a:rPr>
              <a:t> </a:t>
            </a:r>
            <a:r>
              <a:rPr sz="1900" i="1" spc="-35" dirty="0">
                <a:solidFill>
                  <a:srgbClr val="C70004"/>
                </a:solidFill>
                <a:latin typeface="Tahoma"/>
                <a:cs typeface="Tahoma"/>
              </a:rPr>
              <a:t>t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94175" y="5361838"/>
            <a:ext cx="22377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20" dirty="0">
                <a:solidFill>
                  <a:srgbClr val="C70004"/>
                </a:solidFill>
                <a:latin typeface="Carlito"/>
                <a:cs typeface="Carlito"/>
              </a:rPr>
              <a:t>Trans. </a:t>
            </a:r>
            <a:r>
              <a:rPr sz="1800" i="1" spc="-10" dirty="0">
                <a:solidFill>
                  <a:srgbClr val="C70004"/>
                </a:solidFill>
                <a:latin typeface="Carlito"/>
                <a:cs typeface="Carlito"/>
              </a:rPr>
              <a:t>Kecepatan</a:t>
            </a:r>
            <a:r>
              <a:rPr sz="1800" i="1" spc="-55" dirty="0">
                <a:solidFill>
                  <a:srgbClr val="C70004"/>
                </a:solidFill>
                <a:latin typeface="Carlito"/>
                <a:cs typeface="Carlito"/>
              </a:rPr>
              <a:t> </a:t>
            </a:r>
            <a:r>
              <a:rPr sz="1800" i="1" spc="-5" dirty="0">
                <a:solidFill>
                  <a:srgbClr val="C70004"/>
                </a:solidFill>
                <a:latin typeface="Carlito"/>
                <a:cs typeface="Carlito"/>
              </a:rPr>
              <a:t>Galilei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839" y="5087492"/>
            <a:ext cx="9328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solidFill>
                  <a:srgbClr val="C70004"/>
                </a:solidFill>
                <a:latin typeface="Carlito"/>
                <a:cs typeface="Carlito"/>
              </a:rPr>
              <a:t>Ux </a:t>
            </a:r>
            <a:r>
              <a:rPr sz="1800" i="1" dirty="0">
                <a:solidFill>
                  <a:srgbClr val="C70004"/>
                </a:solidFill>
                <a:latin typeface="Carlito"/>
                <a:cs typeface="Carlito"/>
              </a:rPr>
              <a:t>=</a:t>
            </a:r>
            <a:r>
              <a:rPr sz="1800" i="1" spc="-80" dirty="0">
                <a:solidFill>
                  <a:srgbClr val="C70004"/>
                </a:solidFill>
                <a:latin typeface="Carlito"/>
                <a:cs typeface="Carlito"/>
              </a:rPr>
              <a:t> </a:t>
            </a:r>
            <a:r>
              <a:rPr sz="1800" i="1" spc="-5" dirty="0">
                <a:solidFill>
                  <a:srgbClr val="C70004"/>
                </a:solidFill>
                <a:latin typeface="Carlito"/>
                <a:cs typeface="Carlito"/>
              </a:rPr>
              <a:t>Ux-V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i="1" spc="-5" dirty="0">
                <a:solidFill>
                  <a:srgbClr val="C70004"/>
                </a:solidFill>
                <a:latin typeface="Carlito"/>
                <a:cs typeface="Carlito"/>
              </a:rPr>
              <a:t>Uy </a:t>
            </a:r>
            <a:r>
              <a:rPr sz="1800" i="1" dirty="0">
                <a:solidFill>
                  <a:srgbClr val="C70004"/>
                </a:solidFill>
                <a:latin typeface="Carlito"/>
                <a:cs typeface="Carlito"/>
              </a:rPr>
              <a:t>=</a:t>
            </a:r>
            <a:r>
              <a:rPr sz="1800" i="1" spc="-100" dirty="0">
                <a:solidFill>
                  <a:srgbClr val="C70004"/>
                </a:solidFill>
                <a:latin typeface="Carlito"/>
                <a:cs typeface="Carlito"/>
              </a:rPr>
              <a:t> </a:t>
            </a:r>
            <a:r>
              <a:rPr sz="1800" i="1" spc="-5" dirty="0">
                <a:solidFill>
                  <a:srgbClr val="C70004"/>
                </a:solidFill>
                <a:latin typeface="Carlito"/>
                <a:cs typeface="Carlito"/>
              </a:rPr>
              <a:t>Uy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i="1" spc="-5" dirty="0">
                <a:solidFill>
                  <a:srgbClr val="C70004"/>
                </a:solidFill>
                <a:latin typeface="Carlito"/>
                <a:cs typeface="Carlito"/>
              </a:rPr>
              <a:t>Uz </a:t>
            </a:r>
            <a:r>
              <a:rPr sz="1800" i="1" dirty="0">
                <a:solidFill>
                  <a:srgbClr val="C70004"/>
                </a:solidFill>
                <a:latin typeface="Carlito"/>
                <a:cs typeface="Carlito"/>
              </a:rPr>
              <a:t>=</a:t>
            </a:r>
            <a:r>
              <a:rPr sz="1800" i="1" spc="-90" dirty="0">
                <a:solidFill>
                  <a:srgbClr val="C70004"/>
                </a:solidFill>
                <a:latin typeface="Carlito"/>
                <a:cs typeface="Carlito"/>
              </a:rPr>
              <a:t> </a:t>
            </a:r>
            <a:r>
              <a:rPr sz="1800" i="1" spc="-5" dirty="0">
                <a:solidFill>
                  <a:srgbClr val="C70004"/>
                </a:solidFill>
                <a:latin typeface="Carlito"/>
                <a:cs typeface="Carlito"/>
              </a:rPr>
              <a:t>Uz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349500" y="1130300"/>
            <a:ext cx="6337300" cy="5041900"/>
            <a:chOff x="2349500" y="1130300"/>
            <a:chExt cx="6337300" cy="5041900"/>
          </a:xfrm>
        </p:grpSpPr>
        <p:sp>
          <p:nvSpPr>
            <p:cNvPr id="13" name="object 13"/>
            <p:cNvSpPr/>
            <p:nvPr/>
          </p:nvSpPr>
          <p:spPr>
            <a:xfrm>
              <a:off x="2362200" y="3962400"/>
              <a:ext cx="1524000" cy="485140"/>
            </a:xfrm>
            <a:custGeom>
              <a:avLst/>
              <a:gdLst/>
              <a:ahLst/>
              <a:cxnLst/>
              <a:rect l="l" t="t" r="r" b="b"/>
              <a:pathLst>
                <a:path w="1524000" h="485139">
                  <a:moveTo>
                    <a:pt x="1281684" y="0"/>
                  </a:moveTo>
                  <a:lnTo>
                    <a:pt x="1281684" y="121157"/>
                  </a:lnTo>
                  <a:lnTo>
                    <a:pt x="0" y="121157"/>
                  </a:lnTo>
                  <a:lnTo>
                    <a:pt x="0" y="363474"/>
                  </a:lnTo>
                  <a:lnTo>
                    <a:pt x="1281684" y="363474"/>
                  </a:lnTo>
                  <a:lnTo>
                    <a:pt x="1281684" y="484631"/>
                  </a:lnTo>
                  <a:lnTo>
                    <a:pt x="1524000" y="242316"/>
                  </a:lnTo>
                  <a:lnTo>
                    <a:pt x="128168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62200" y="3962400"/>
              <a:ext cx="1524000" cy="485140"/>
            </a:xfrm>
            <a:custGeom>
              <a:avLst/>
              <a:gdLst/>
              <a:ahLst/>
              <a:cxnLst/>
              <a:rect l="l" t="t" r="r" b="b"/>
              <a:pathLst>
                <a:path w="1524000" h="485139">
                  <a:moveTo>
                    <a:pt x="0" y="121157"/>
                  </a:moveTo>
                  <a:lnTo>
                    <a:pt x="1281684" y="121157"/>
                  </a:lnTo>
                  <a:lnTo>
                    <a:pt x="1281684" y="0"/>
                  </a:lnTo>
                  <a:lnTo>
                    <a:pt x="1524000" y="242316"/>
                  </a:lnTo>
                  <a:lnTo>
                    <a:pt x="1281684" y="484631"/>
                  </a:lnTo>
                  <a:lnTo>
                    <a:pt x="1281684" y="363474"/>
                  </a:lnTo>
                  <a:lnTo>
                    <a:pt x="0" y="363474"/>
                  </a:lnTo>
                  <a:lnTo>
                    <a:pt x="0" y="121157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62200" y="5334000"/>
              <a:ext cx="1600200" cy="485140"/>
            </a:xfrm>
            <a:custGeom>
              <a:avLst/>
              <a:gdLst/>
              <a:ahLst/>
              <a:cxnLst/>
              <a:rect l="l" t="t" r="r" b="b"/>
              <a:pathLst>
                <a:path w="1600200" h="485139">
                  <a:moveTo>
                    <a:pt x="1357884" y="0"/>
                  </a:moveTo>
                  <a:lnTo>
                    <a:pt x="1357884" y="121158"/>
                  </a:lnTo>
                  <a:lnTo>
                    <a:pt x="0" y="121158"/>
                  </a:lnTo>
                  <a:lnTo>
                    <a:pt x="0" y="363474"/>
                  </a:lnTo>
                  <a:lnTo>
                    <a:pt x="1357884" y="363474"/>
                  </a:lnTo>
                  <a:lnTo>
                    <a:pt x="1357884" y="484631"/>
                  </a:lnTo>
                  <a:lnTo>
                    <a:pt x="1600200" y="242315"/>
                  </a:lnTo>
                  <a:lnTo>
                    <a:pt x="135788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62200" y="5334000"/>
              <a:ext cx="1600200" cy="485140"/>
            </a:xfrm>
            <a:custGeom>
              <a:avLst/>
              <a:gdLst/>
              <a:ahLst/>
              <a:cxnLst/>
              <a:rect l="l" t="t" r="r" b="b"/>
              <a:pathLst>
                <a:path w="1600200" h="485139">
                  <a:moveTo>
                    <a:pt x="0" y="121158"/>
                  </a:moveTo>
                  <a:lnTo>
                    <a:pt x="1357884" y="121158"/>
                  </a:lnTo>
                  <a:lnTo>
                    <a:pt x="1357884" y="0"/>
                  </a:lnTo>
                  <a:lnTo>
                    <a:pt x="1600200" y="242315"/>
                  </a:lnTo>
                  <a:lnTo>
                    <a:pt x="1357884" y="484631"/>
                  </a:lnTo>
                  <a:lnTo>
                    <a:pt x="1357884" y="363474"/>
                  </a:lnTo>
                  <a:lnTo>
                    <a:pt x="0" y="363474"/>
                  </a:lnTo>
                  <a:lnTo>
                    <a:pt x="0" y="121158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81400" y="1143000"/>
              <a:ext cx="485140" cy="914400"/>
            </a:xfrm>
            <a:custGeom>
              <a:avLst/>
              <a:gdLst/>
              <a:ahLst/>
              <a:cxnLst/>
              <a:rect l="l" t="t" r="r" b="b"/>
              <a:pathLst>
                <a:path w="485139" h="914400">
                  <a:moveTo>
                    <a:pt x="363474" y="0"/>
                  </a:moveTo>
                  <a:lnTo>
                    <a:pt x="121158" y="0"/>
                  </a:lnTo>
                  <a:lnTo>
                    <a:pt x="121158" y="672084"/>
                  </a:lnTo>
                  <a:lnTo>
                    <a:pt x="0" y="672084"/>
                  </a:lnTo>
                  <a:lnTo>
                    <a:pt x="242315" y="914400"/>
                  </a:lnTo>
                  <a:lnTo>
                    <a:pt x="484632" y="672084"/>
                  </a:lnTo>
                  <a:lnTo>
                    <a:pt x="363474" y="672084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81400" y="1143000"/>
              <a:ext cx="485140" cy="914400"/>
            </a:xfrm>
            <a:custGeom>
              <a:avLst/>
              <a:gdLst/>
              <a:ahLst/>
              <a:cxnLst/>
              <a:rect l="l" t="t" r="r" b="b"/>
              <a:pathLst>
                <a:path w="485139" h="914400">
                  <a:moveTo>
                    <a:pt x="0" y="672084"/>
                  </a:moveTo>
                  <a:lnTo>
                    <a:pt x="121158" y="672084"/>
                  </a:lnTo>
                  <a:lnTo>
                    <a:pt x="121158" y="0"/>
                  </a:lnTo>
                  <a:lnTo>
                    <a:pt x="363474" y="0"/>
                  </a:lnTo>
                  <a:lnTo>
                    <a:pt x="363474" y="672084"/>
                  </a:lnTo>
                  <a:lnTo>
                    <a:pt x="484632" y="672084"/>
                  </a:lnTo>
                  <a:lnTo>
                    <a:pt x="242315" y="914400"/>
                  </a:lnTo>
                  <a:lnTo>
                    <a:pt x="0" y="672084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58000" y="4267200"/>
              <a:ext cx="1828800" cy="1905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8431" y="428243"/>
              <a:ext cx="8327135" cy="57668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2127" y="359662"/>
              <a:ext cx="8618220" cy="6438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457136"/>
              <a:ext cx="8229600" cy="56690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57136"/>
              <a:ext cx="8229600" cy="5669280"/>
            </a:xfrm>
            <a:custGeom>
              <a:avLst/>
              <a:gdLst/>
              <a:ahLst/>
              <a:cxnLst/>
              <a:rect l="l" t="t" r="r" b="b"/>
              <a:pathLst>
                <a:path w="8229600" h="5669280">
                  <a:moveTo>
                    <a:pt x="0" y="5669026"/>
                  </a:moveTo>
                  <a:lnTo>
                    <a:pt x="8229600" y="5669026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69026"/>
                  </a:lnTo>
                  <a:close/>
                </a:path>
              </a:pathLst>
            </a:custGeom>
            <a:ln w="12700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367322"/>
            <a:ext cx="8073390" cy="529399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70"/>
              </a:spcBef>
            </a:pPr>
            <a:r>
              <a:rPr sz="3200" dirty="0">
                <a:latin typeface="Carlito"/>
                <a:cs typeface="Carlito"/>
              </a:rPr>
              <a:t>2. </a:t>
            </a:r>
            <a:r>
              <a:rPr sz="3200" spc="-25" dirty="0">
                <a:latin typeface="Carlito"/>
                <a:cs typeface="Carlito"/>
              </a:rPr>
              <a:t>Kerangka </a:t>
            </a:r>
            <a:r>
              <a:rPr sz="3200" dirty="0">
                <a:latin typeface="Carlito"/>
                <a:cs typeface="Carlito"/>
              </a:rPr>
              <a:t>acuan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mutlak</a:t>
            </a:r>
            <a:endParaRPr sz="3200">
              <a:latin typeface="Carlito"/>
              <a:cs typeface="Carlito"/>
            </a:endParaRPr>
          </a:p>
          <a:p>
            <a:pPr marL="355600" marR="6350" indent="743585" algn="just">
              <a:lnSpc>
                <a:spcPct val="100000"/>
              </a:lnSpc>
              <a:spcBef>
                <a:spcPts val="765"/>
              </a:spcBef>
            </a:pPr>
            <a:r>
              <a:rPr sz="3200" spc="-15" dirty="0">
                <a:latin typeface="Carlito"/>
                <a:cs typeface="Carlito"/>
              </a:rPr>
              <a:t>Dengan </a:t>
            </a:r>
            <a:r>
              <a:rPr sz="3200" spc="-5" dirty="0">
                <a:latin typeface="Carlito"/>
                <a:cs typeface="Carlito"/>
              </a:rPr>
              <a:t>menarik </a:t>
            </a:r>
            <a:r>
              <a:rPr sz="3200" dirty="0">
                <a:latin typeface="Carlito"/>
                <a:cs typeface="Carlito"/>
              </a:rPr>
              <a:t>anologi </a:t>
            </a:r>
            <a:r>
              <a:rPr sz="3200" spc="-5" dirty="0">
                <a:latin typeface="Carlito"/>
                <a:cs typeface="Carlito"/>
              </a:rPr>
              <a:t>dari gelombang  </a:t>
            </a:r>
            <a:r>
              <a:rPr sz="3200" spc="-10" dirty="0">
                <a:latin typeface="Carlito"/>
                <a:cs typeface="Carlito"/>
              </a:rPr>
              <a:t>mekanik,maka </a:t>
            </a:r>
            <a:r>
              <a:rPr sz="3200" spc="-5" dirty="0">
                <a:latin typeface="Carlito"/>
                <a:cs typeface="Carlito"/>
              </a:rPr>
              <a:t>gelombang </a:t>
            </a:r>
            <a:r>
              <a:rPr sz="3200" spc="-10" dirty="0">
                <a:latin typeface="Carlito"/>
                <a:cs typeface="Carlito"/>
              </a:rPr>
              <a:t>elektro </a:t>
            </a:r>
            <a:r>
              <a:rPr sz="3200" spc="-5" dirty="0">
                <a:latin typeface="Carlito"/>
                <a:cs typeface="Carlito"/>
              </a:rPr>
              <a:t>magnetik  </a:t>
            </a:r>
            <a:r>
              <a:rPr sz="3200" spc="-10" dirty="0">
                <a:latin typeface="Carlito"/>
                <a:cs typeface="Carlito"/>
              </a:rPr>
              <a:t>merambat </a:t>
            </a:r>
            <a:r>
              <a:rPr sz="3200" dirty="0">
                <a:latin typeface="Carlito"/>
                <a:cs typeface="Carlito"/>
              </a:rPr>
              <a:t>dalam medium </a:t>
            </a:r>
            <a:r>
              <a:rPr sz="3200" spc="-10" dirty="0">
                <a:latin typeface="Carlito"/>
                <a:cs typeface="Carlito"/>
              </a:rPr>
              <a:t>,yaitu </a:t>
            </a:r>
            <a:r>
              <a:rPr sz="3200" dirty="0">
                <a:latin typeface="Carlito"/>
                <a:cs typeface="Carlito"/>
              </a:rPr>
              <a:t>medium </a:t>
            </a:r>
            <a:r>
              <a:rPr sz="3200" spc="-10" dirty="0">
                <a:latin typeface="Carlito"/>
                <a:cs typeface="Carlito"/>
              </a:rPr>
              <a:t>yang  </a:t>
            </a:r>
            <a:r>
              <a:rPr sz="3200" spc="-5" dirty="0">
                <a:latin typeface="Carlito"/>
                <a:cs typeface="Carlito"/>
              </a:rPr>
              <a:t>di </a:t>
            </a:r>
            <a:r>
              <a:rPr sz="3200" spc="-15" dirty="0">
                <a:latin typeface="Carlito"/>
                <a:cs typeface="Carlito"/>
              </a:rPr>
              <a:t>hipotesiskan </a:t>
            </a:r>
            <a:r>
              <a:rPr sz="3200" spc="-10" dirty="0">
                <a:latin typeface="Carlito"/>
                <a:cs typeface="Carlito"/>
              </a:rPr>
              <a:t>sebagai</a:t>
            </a:r>
            <a:r>
              <a:rPr sz="3200" spc="60" dirty="0">
                <a:latin typeface="Carlito"/>
                <a:cs typeface="Carlito"/>
              </a:rPr>
              <a:t> </a:t>
            </a:r>
            <a:r>
              <a:rPr sz="3200" spc="10" dirty="0">
                <a:latin typeface="Arial"/>
                <a:cs typeface="Arial"/>
              </a:rPr>
              <a:t>“eter”</a:t>
            </a:r>
            <a:r>
              <a:rPr sz="3200" spc="10" dirty="0">
                <a:latin typeface="Carlito"/>
                <a:cs typeface="Carlito"/>
              </a:rPr>
              <a:t>.</a:t>
            </a:r>
            <a:endParaRPr sz="3200">
              <a:latin typeface="Carlito"/>
              <a:cs typeface="Carlito"/>
            </a:endParaRPr>
          </a:p>
          <a:p>
            <a:pPr marL="355600" marR="5080" indent="743585" algn="just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rlito"/>
                <a:cs typeface="Carlito"/>
              </a:rPr>
              <a:t>Bila </a:t>
            </a:r>
            <a:r>
              <a:rPr sz="3200" spc="-15" dirty="0">
                <a:latin typeface="Carlito"/>
                <a:cs typeface="Carlito"/>
              </a:rPr>
              <a:t>eter </a:t>
            </a:r>
            <a:r>
              <a:rPr sz="3200" dirty="0">
                <a:latin typeface="Carlito"/>
                <a:cs typeface="Carlito"/>
              </a:rPr>
              <a:t>ada dalam </a:t>
            </a:r>
            <a:r>
              <a:rPr sz="3200" spc="-15" dirty="0">
                <a:latin typeface="Carlito"/>
                <a:cs typeface="Carlito"/>
              </a:rPr>
              <a:t>keadaan tak </a:t>
            </a:r>
            <a:r>
              <a:rPr sz="3200" spc="-20" dirty="0">
                <a:latin typeface="Carlito"/>
                <a:cs typeface="Carlito"/>
              </a:rPr>
              <a:t>bergerak  </a:t>
            </a:r>
            <a:r>
              <a:rPr sz="3200" spc="-10" dirty="0">
                <a:latin typeface="Carlito"/>
                <a:cs typeface="Carlito"/>
              </a:rPr>
              <a:t>mutlak,maka </a:t>
            </a:r>
            <a:r>
              <a:rPr sz="3200" spc="-25" dirty="0">
                <a:latin typeface="Carlito"/>
                <a:cs typeface="Carlito"/>
              </a:rPr>
              <a:t>zat perantara </a:t>
            </a:r>
            <a:r>
              <a:rPr sz="3200" dirty="0">
                <a:latin typeface="Carlito"/>
                <a:cs typeface="Carlito"/>
              </a:rPr>
              <a:t>ini </a:t>
            </a:r>
            <a:r>
              <a:rPr sz="3200" spc="-20" dirty="0">
                <a:latin typeface="Carlito"/>
                <a:cs typeface="Carlito"/>
              </a:rPr>
              <a:t>sangat</a:t>
            </a:r>
            <a:r>
              <a:rPr sz="3200" spc="8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baik</a:t>
            </a:r>
            <a:endParaRPr sz="3200">
              <a:latin typeface="Carlito"/>
              <a:cs typeface="Carlito"/>
            </a:endParaRPr>
          </a:p>
          <a:p>
            <a:pPr marL="355600" marR="6985" indent="743585" algn="just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latin typeface="Carlito"/>
                <a:cs typeface="Carlito"/>
              </a:rPr>
              <a:t>Jadi </a:t>
            </a:r>
            <a:r>
              <a:rPr sz="3200" spc="-10" dirty="0">
                <a:latin typeface="Carlito"/>
                <a:cs typeface="Carlito"/>
              </a:rPr>
              <a:t>disimpulkan bahwa </a:t>
            </a:r>
            <a:r>
              <a:rPr sz="3200" spc="-15" dirty="0">
                <a:latin typeface="Carlito"/>
                <a:cs typeface="Carlito"/>
              </a:rPr>
              <a:t>eter </a:t>
            </a:r>
            <a:r>
              <a:rPr sz="3200" dirty="0">
                <a:latin typeface="Carlito"/>
                <a:cs typeface="Carlito"/>
              </a:rPr>
              <a:t>itu tidak  </a:t>
            </a:r>
            <a:r>
              <a:rPr sz="3200" spc="-5" dirty="0">
                <a:latin typeface="Carlito"/>
                <a:cs typeface="Carlito"/>
              </a:rPr>
              <a:t>pernah </a:t>
            </a:r>
            <a:r>
              <a:rPr sz="3200" dirty="0">
                <a:latin typeface="Carlito"/>
                <a:cs typeface="Carlito"/>
              </a:rPr>
              <a:t>ada </a:t>
            </a:r>
            <a:r>
              <a:rPr sz="3200" spc="-5" dirty="0">
                <a:latin typeface="Carlito"/>
                <a:cs typeface="Carlito"/>
              </a:rPr>
              <a:t>dan </a:t>
            </a:r>
            <a:r>
              <a:rPr sz="3200" spc="-10" dirty="0">
                <a:latin typeface="Carlito"/>
                <a:cs typeface="Carlito"/>
              </a:rPr>
              <a:t>sekaligus </a:t>
            </a:r>
            <a:r>
              <a:rPr sz="3200" spc="-5" dirty="0">
                <a:latin typeface="Carlito"/>
                <a:cs typeface="Carlito"/>
              </a:rPr>
              <a:t>tidak </a:t>
            </a:r>
            <a:r>
              <a:rPr sz="3200" spc="5" dirty="0">
                <a:latin typeface="Carlito"/>
                <a:cs typeface="Carlito"/>
              </a:rPr>
              <a:t>ada </a:t>
            </a:r>
            <a:r>
              <a:rPr sz="3200" spc="-30" dirty="0">
                <a:latin typeface="Carlito"/>
                <a:cs typeface="Carlito"/>
              </a:rPr>
              <a:t>kerangka  </a:t>
            </a:r>
            <a:r>
              <a:rPr sz="3200" dirty="0">
                <a:latin typeface="Carlito"/>
                <a:cs typeface="Carlito"/>
              </a:rPr>
              <a:t>acuan</a:t>
            </a:r>
            <a:r>
              <a:rPr sz="3200" spc="-2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mutlak.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96200" y="5181600"/>
            <a:ext cx="1447800" cy="16763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18232" y="504443"/>
              <a:ext cx="5431536" cy="859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51404" y="388619"/>
              <a:ext cx="4962144" cy="9235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67000" y="533400"/>
              <a:ext cx="5334000" cy="762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67000" y="533400"/>
            <a:ext cx="5334000" cy="76200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563245">
              <a:lnSpc>
                <a:spcPct val="100000"/>
              </a:lnSpc>
              <a:spcBef>
                <a:spcPts val="75"/>
              </a:spcBef>
            </a:pPr>
            <a:r>
              <a:rPr sz="4400" dirty="0"/>
              <a:t>B. </a:t>
            </a:r>
            <a:r>
              <a:rPr sz="4400" spc="-20" dirty="0"/>
              <a:t>Postulat</a:t>
            </a:r>
            <a:r>
              <a:rPr sz="4400" spc="-60" dirty="0"/>
              <a:t> </a:t>
            </a:r>
            <a:r>
              <a:rPr sz="4400" spc="-15" dirty="0"/>
              <a:t>Enstein</a:t>
            </a:r>
            <a:endParaRPr sz="4400"/>
          </a:p>
        </p:txBody>
      </p:sp>
      <p:grpSp>
        <p:nvGrpSpPr>
          <p:cNvPr id="8" name="object 8"/>
          <p:cNvGrpSpPr/>
          <p:nvPr/>
        </p:nvGrpSpPr>
        <p:grpSpPr>
          <a:xfrm>
            <a:off x="294131" y="1508760"/>
            <a:ext cx="8441690" cy="4686300"/>
            <a:chOff x="294131" y="1508760"/>
            <a:chExt cx="8441690" cy="4686300"/>
          </a:xfrm>
        </p:grpSpPr>
        <p:sp>
          <p:nvSpPr>
            <p:cNvPr id="9" name="object 9"/>
            <p:cNvSpPr/>
            <p:nvPr/>
          </p:nvSpPr>
          <p:spPr>
            <a:xfrm>
              <a:off x="408431" y="1571244"/>
              <a:ext cx="8327135" cy="46238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4131" y="1508760"/>
              <a:ext cx="8151876" cy="41315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" y="1600136"/>
              <a:ext cx="8229600" cy="452602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200" y="1600136"/>
              <a:ext cx="8229600" cy="4526280"/>
            </a:xfrm>
            <a:custGeom>
              <a:avLst/>
              <a:gdLst/>
              <a:ahLst/>
              <a:cxnLst/>
              <a:rect l="l" t="t" r="r" b="b"/>
              <a:pathLst>
                <a:path w="8229600" h="4526280">
                  <a:moveTo>
                    <a:pt x="0" y="4526026"/>
                  </a:moveTo>
                  <a:lnTo>
                    <a:pt x="8229600" y="4526026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4526026"/>
                  </a:lnTo>
                  <a:close/>
                </a:path>
              </a:pathLst>
            </a:custGeom>
            <a:ln w="12699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940" y="1517647"/>
            <a:ext cx="7613650" cy="4050029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20" dirty="0">
                <a:latin typeface="Carlito"/>
                <a:cs typeface="Carlito"/>
              </a:rPr>
              <a:t>Postulat </a:t>
            </a:r>
            <a:r>
              <a:rPr sz="3000" b="1" spc="-5" dirty="0">
                <a:latin typeface="Carlito"/>
                <a:cs typeface="Carlito"/>
              </a:rPr>
              <a:t>pertama</a:t>
            </a:r>
            <a:r>
              <a:rPr sz="3000" b="1" spc="-15" dirty="0">
                <a:latin typeface="Carlito"/>
                <a:cs typeface="Carlito"/>
              </a:rPr>
              <a:t> </a:t>
            </a:r>
            <a:r>
              <a:rPr sz="3000" b="1" dirty="0">
                <a:latin typeface="Carlito"/>
                <a:cs typeface="Carlito"/>
              </a:rPr>
              <a:t>:</a:t>
            </a:r>
            <a:endParaRPr sz="3000">
              <a:latin typeface="Carlito"/>
              <a:cs typeface="Carlito"/>
            </a:endParaRPr>
          </a:p>
          <a:p>
            <a:pPr marL="355600" marR="5080">
              <a:lnSpc>
                <a:spcPct val="100000"/>
              </a:lnSpc>
              <a:spcBef>
                <a:spcPts val="720"/>
              </a:spcBef>
            </a:pPr>
            <a:r>
              <a:rPr sz="3000" spc="-10" dirty="0">
                <a:latin typeface="Carlito"/>
                <a:cs typeface="Carlito"/>
              </a:rPr>
              <a:t>Hukum-hukum </a:t>
            </a:r>
            <a:r>
              <a:rPr sz="3000" spc="-15" dirty="0">
                <a:latin typeface="Carlito"/>
                <a:cs typeface="Carlito"/>
              </a:rPr>
              <a:t>fisika </a:t>
            </a:r>
            <a:r>
              <a:rPr sz="3000" spc="-10" dirty="0">
                <a:latin typeface="Carlito"/>
                <a:cs typeface="Carlito"/>
              </a:rPr>
              <a:t>dapat </a:t>
            </a:r>
            <a:r>
              <a:rPr sz="3000" spc="-25" dirty="0">
                <a:latin typeface="Carlito"/>
                <a:cs typeface="Carlito"/>
              </a:rPr>
              <a:t>dinyatakan </a:t>
            </a:r>
            <a:r>
              <a:rPr sz="3000" spc="-5" dirty="0">
                <a:latin typeface="Carlito"/>
                <a:cs typeface="Carlito"/>
              </a:rPr>
              <a:t>dalam  </a:t>
            </a:r>
            <a:r>
              <a:rPr sz="3000" spc="-10" dirty="0">
                <a:latin typeface="Carlito"/>
                <a:cs typeface="Carlito"/>
              </a:rPr>
              <a:t>persamaan-persamaan </a:t>
            </a:r>
            <a:r>
              <a:rPr sz="3000" spc="-15" dirty="0">
                <a:latin typeface="Carlito"/>
                <a:cs typeface="Carlito"/>
              </a:rPr>
              <a:t>matematika yang </a:t>
            </a:r>
            <a:r>
              <a:rPr sz="3000" spc="-5" dirty="0">
                <a:latin typeface="Carlito"/>
                <a:cs typeface="Carlito"/>
              </a:rPr>
              <a:t>sama  </a:t>
            </a:r>
            <a:r>
              <a:rPr sz="3000" spc="-20" dirty="0">
                <a:latin typeface="Carlito"/>
                <a:cs typeface="Carlito"/>
              </a:rPr>
              <a:t>bentuknya </a:t>
            </a:r>
            <a:r>
              <a:rPr sz="3000" spc="-5" dirty="0">
                <a:latin typeface="Carlito"/>
                <a:cs typeface="Carlito"/>
              </a:rPr>
              <a:t>bagi semua </a:t>
            </a:r>
            <a:r>
              <a:rPr sz="3000" spc="-30" dirty="0">
                <a:latin typeface="Carlito"/>
                <a:cs typeface="Carlito"/>
              </a:rPr>
              <a:t>kerangka </a:t>
            </a:r>
            <a:r>
              <a:rPr sz="3000" dirty="0">
                <a:latin typeface="Carlito"/>
                <a:cs typeface="Carlito"/>
              </a:rPr>
              <a:t>acuan</a:t>
            </a:r>
            <a:r>
              <a:rPr sz="3000" spc="-5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inersial.</a:t>
            </a:r>
            <a:endParaRPr sz="3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20" dirty="0">
                <a:latin typeface="Carlito"/>
                <a:cs typeface="Carlito"/>
              </a:rPr>
              <a:t>Postulat kedua </a:t>
            </a:r>
            <a:r>
              <a:rPr sz="3000" b="1" dirty="0">
                <a:latin typeface="Carlito"/>
                <a:cs typeface="Carlito"/>
              </a:rPr>
              <a:t>:</a:t>
            </a:r>
            <a:endParaRPr sz="3000">
              <a:latin typeface="Carlito"/>
              <a:cs typeface="Carlito"/>
            </a:endParaRPr>
          </a:p>
          <a:p>
            <a:pPr marL="355600" marR="64135">
              <a:lnSpc>
                <a:spcPct val="100000"/>
              </a:lnSpc>
              <a:spcBef>
                <a:spcPts val="720"/>
              </a:spcBef>
            </a:pPr>
            <a:r>
              <a:rPr sz="3000" spc="-10" dirty="0">
                <a:latin typeface="Carlito"/>
                <a:cs typeface="Carlito"/>
              </a:rPr>
              <a:t>Cepat </a:t>
            </a:r>
            <a:r>
              <a:rPr sz="3000" spc="-15" dirty="0">
                <a:latin typeface="Carlito"/>
                <a:cs typeface="Carlito"/>
              </a:rPr>
              <a:t>rambat </a:t>
            </a:r>
            <a:r>
              <a:rPr sz="3000" spc="-25" dirty="0">
                <a:latin typeface="Carlito"/>
                <a:cs typeface="Carlito"/>
              </a:rPr>
              <a:t>cahaya </a:t>
            </a:r>
            <a:r>
              <a:rPr sz="3000" spc="-5" dirty="0">
                <a:latin typeface="Carlito"/>
                <a:cs typeface="Carlito"/>
              </a:rPr>
              <a:t>dalam </a:t>
            </a:r>
            <a:r>
              <a:rPr sz="3000" dirty="0">
                <a:latin typeface="Carlito"/>
                <a:cs typeface="Carlito"/>
              </a:rPr>
              <a:t>ruang </a:t>
            </a:r>
            <a:r>
              <a:rPr sz="3000" spc="-10" dirty="0">
                <a:latin typeface="Carlito"/>
                <a:cs typeface="Carlito"/>
              </a:rPr>
              <a:t>bebas </a:t>
            </a:r>
            <a:r>
              <a:rPr sz="3000" spc="-5" dirty="0">
                <a:latin typeface="Carlito"/>
                <a:cs typeface="Carlito"/>
              </a:rPr>
              <a:t>sama  </a:t>
            </a:r>
            <a:r>
              <a:rPr sz="3000" spc="-30" dirty="0">
                <a:latin typeface="Carlito"/>
                <a:cs typeface="Carlito"/>
              </a:rPr>
              <a:t>harganya </a:t>
            </a:r>
            <a:r>
              <a:rPr sz="3000" spc="-5" dirty="0">
                <a:latin typeface="Carlito"/>
                <a:cs typeface="Carlito"/>
              </a:rPr>
              <a:t>bagi semua </a:t>
            </a:r>
            <a:r>
              <a:rPr sz="3000" spc="-15" dirty="0">
                <a:latin typeface="Carlito"/>
                <a:cs typeface="Carlito"/>
              </a:rPr>
              <a:t>pengamat, </a:t>
            </a:r>
            <a:r>
              <a:rPr sz="3000" spc="-5" dirty="0">
                <a:latin typeface="Carlito"/>
                <a:cs typeface="Carlito"/>
              </a:rPr>
              <a:t>dan </a:t>
            </a:r>
            <a:r>
              <a:rPr sz="3000" spc="-10" dirty="0">
                <a:latin typeface="Carlito"/>
                <a:cs typeface="Carlito"/>
              </a:rPr>
              <a:t>tidak  </a:t>
            </a:r>
            <a:r>
              <a:rPr sz="3000" spc="-15" dirty="0">
                <a:latin typeface="Carlito"/>
                <a:cs typeface="Carlito"/>
              </a:rPr>
              <a:t>bergantung </a:t>
            </a:r>
            <a:r>
              <a:rPr sz="3000" spc="-5" dirty="0">
                <a:latin typeface="Carlito"/>
                <a:cs typeface="Carlito"/>
              </a:rPr>
              <a:t>pada </a:t>
            </a:r>
            <a:r>
              <a:rPr sz="3000" spc="-15" dirty="0">
                <a:latin typeface="Carlito"/>
                <a:cs typeface="Carlito"/>
              </a:rPr>
              <a:t>keadaaan </a:t>
            </a:r>
            <a:r>
              <a:rPr sz="3000" spc="-20" dirty="0">
                <a:latin typeface="Carlito"/>
                <a:cs typeface="Carlito"/>
              </a:rPr>
              <a:t>gerak</a:t>
            </a:r>
            <a:r>
              <a:rPr sz="3000" spc="-30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pengamat.</a:t>
            </a:r>
            <a:endParaRPr sz="30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0"/>
            <a:ext cx="1600200" cy="167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8431" y="504443"/>
              <a:ext cx="8327135" cy="57363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2127" y="435862"/>
              <a:ext cx="8557260" cy="6405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533400"/>
              <a:ext cx="8229600" cy="5638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5334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2700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540461"/>
            <a:ext cx="38671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2. </a:t>
            </a:r>
            <a:r>
              <a:rPr spc="-35" dirty="0"/>
              <a:t>Transformasi </a:t>
            </a:r>
            <a:r>
              <a:rPr spc="-10" dirty="0"/>
              <a:t>Lorentz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8839" y="1116838"/>
            <a:ext cx="7730490" cy="192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Ditemukan </a:t>
            </a:r>
            <a:r>
              <a:rPr sz="2400" dirty="0">
                <a:latin typeface="Times New Roman"/>
                <a:cs typeface="Times New Roman"/>
              </a:rPr>
              <a:t>oleh </a:t>
            </a:r>
            <a:r>
              <a:rPr sz="2400" spc="-5" dirty="0">
                <a:latin typeface="Times New Roman"/>
                <a:cs typeface="Times New Roman"/>
              </a:rPr>
              <a:t>seorang Fisikawan Belanda </a:t>
            </a:r>
            <a:r>
              <a:rPr sz="2400" i="1" spc="-5" dirty="0">
                <a:solidFill>
                  <a:srgbClr val="0000FF"/>
                </a:solidFill>
                <a:latin typeface="Times New Roman"/>
                <a:cs typeface="Times New Roman"/>
              </a:rPr>
              <a:t>H.A. </a:t>
            </a:r>
            <a:r>
              <a:rPr sz="2400" i="1" spc="-15" dirty="0">
                <a:solidFill>
                  <a:srgbClr val="0000FF"/>
                </a:solidFill>
                <a:latin typeface="Times New Roman"/>
                <a:cs typeface="Times New Roman"/>
              </a:rPr>
              <a:t>Lorentz   </a:t>
            </a:r>
            <a:r>
              <a:rPr sz="2400" dirty="0">
                <a:latin typeface="Times New Roman"/>
                <a:cs typeface="Times New Roman"/>
              </a:rPr>
              <a:t>yang </a:t>
            </a:r>
            <a:r>
              <a:rPr sz="2400" spc="-5" dirty="0">
                <a:latin typeface="Times New Roman"/>
                <a:cs typeface="Times New Roman"/>
              </a:rPr>
              <a:t>menunjukkan</a:t>
            </a:r>
            <a:r>
              <a:rPr sz="2400" spc="5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bahwa </a:t>
            </a:r>
            <a:r>
              <a:rPr sz="2400" spc="-5" dirty="0">
                <a:latin typeface="Times New Roman"/>
                <a:cs typeface="Times New Roman"/>
              </a:rPr>
              <a:t>rumusan</a:t>
            </a:r>
            <a:r>
              <a:rPr sz="2400" spc="5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dasar dari  </a:t>
            </a:r>
            <a:r>
              <a:rPr sz="2400" spc="-5" dirty="0">
                <a:latin typeface="Times New Roman"/>
                <a:cs typeface="Times New Roman"/>
              </a:rPr>
              <a:t>keelektromagnetan sama dalam semua </a:t>
            </a:r>
            <a:r>
              <a:rPr sz="2400" dirty="0">
                <a:latin typeface="Times New Roman"/>
                <a:cs typeface="Times New Roman"/>
              </a:rPr>
              <a:t>kerangka </a:t>
            </a:r>
            <a:r>
              <a:rPr sz="2400" spc="-5" dirty="0">
                <a:latin typeface="Times New Roman"/>
                <a:cs typeface="Times New Roman"/>
              </a:rPr>
              <a:t>acuan yang  </a:t>
            </a:r>
            <a:r>
              <a:rPr sz="2400" dirty="0">
                <a:latin typeface="Times New Roman"/>
                <a:cs typeface="Times New Roman"/>
              </a:rPr>
              <a:t>dipakai.</a:t>
            </a:r>
            <a:endParaRPr sz="24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Times New Roman"/>
                <a:cs typeface="Times New Roman"/>
              </a:rPr>
              <a:t>&gt; </a:t>
            </a:r>
            <a:r>
              <a:rPr sz="2400" spc="-5" dirty="0">
                <a:latin typeface="Times New Roman"/>
                <a:cs typeface="Times New Roman"/>
              </a:rPr>
              <a:t>transformasi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lorentz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839" y="3961257"/>
            <a:ext cx="444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400" algn="l"/>
              </a:tabLst>
            </a:pPr>
            <a:r>
              <a:rPr sz="2400" dirty="0">
                <a:latin typeface="Carlito"/>
                <a:cs typeface="Carlito"/>
              </a:rPr>
              <a:t>x	=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4175" y="3961257"/>
            <a:ext cx="431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0" dirty="0">
                <a:latin typeface="Arial"/>
                <a:cs typeface="Arial"/>
              </a:rPr>
              <a:t>t’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210" dirty="0">
                <a:latin typeface="Arial"/>
                <a:cs typeface="Arial"/>
              </a:rPr>
              <a:t>=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8839" y="5204854"/>
            <a:ext cx="674370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spc="10" dirty="0">
                <a:latin typeface="Arial"/>
                <a:cs typeface="Arial"/>
              </a:rPr>
              <a:t>y’ </a:t>
            </a:r>
            <a:r>
              <a:rPr sz="2400" spc="-204" dirty="0">
                <a:latin typeface="Arial"/>
                <a:cs typeface="Arial"/>
              </a:rPr>
              <a:t>=</a:t>
            </a:r>
            <a:r>
              <a:rPr sz="2400" spc="-37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spc="-80" dirty="0">
                <a:latin typeface="Arial"/>
                <a:cs typeface="Arial"/>
              </a:rPr>
              <a:t>z’ </a:t>
            </a:r>
            <a:r>
              <a:rPr sz="2400" spc="-210" dirty="0">
                <a:latin typeface="Arial"/>
                <a:cs typeface="Arial"/>
              </a:rPr>
              <a:t>=</a:t>
            </a:r>
            <a:r>
              <a:rPr sz="2400" spc="-260" dirty="0">
                <a:latin typeface="Arial"/>
                <a:cs typeface="Arial"/>
              </a:rPr>
              <a:t> </a:t>
            </a:r>
            <a:r>
              <a:rPr sz="2400" spc="-254" dirty="0">
                <a:latin typeface="Arial"/>
                <a:cs typeface="Arial"/>
              </a:rPr>
              <a:t>z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47800" y="3429000"/>
            <a:ext cx="7696200" cy="3429000"/>
            <a:chOff x="1447800" y="3429000"/>
            <a:chExt cx="7696200" cy="3429000"/>
          </a:xfrm>
        </p:grpSpPr>
        <p:sp>
          <p:nvSpPr>
            <p:cNvPr id="14" name="object 14"/>
            <p:cNvSpPr/>
            <p:nvPr/>
          </p:nvSpPr>
          <p:spPr>
            <a:xfrm>
              <a:off x="1447800" y="3581400"/>
              <a:ext cx="1371600" cy="914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00600" y="3429000"/>
              <a:ext cx="1295400" cy="1066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67600" y="5181600"/>
              <a:ext cx="1676399" cy="16763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5632" y="1876044"/>
              <a:ext cx="7184135" cy="35265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1331" y="1731264"/>
              <a:ext cx="5207508" cy="3390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400" y="1905000"/>
              <a:ext cx="7086600" cy="3429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4400" y="1905000"/>
              <a:ext cx="7086600" cy="3429000"/>
            </a:xfrm>
            <a:custGeom>
              <a:avLst/>
              <a:gdLst/>
              <a:ahLst/>
              <a:cxnLst/>
              <a:rect l="l" t="t" r="r" b="b"/>
              <a:pathLst>
                <a:path w="7086600" h="3429000">
                  <a:moveTo>
                    <a:pt x="0" y="3429000"/>
                  </a:moveTo>
                  <a:lnTo>
                    <a:pt x="7086600" y="3429000"/>
                  </a:lnTo>
                  <a:lnTo>
                    <a:pt x="7086600" y="0"/>
                  </a:lnTo>
                  <a:lnTo>
                    <a:pt x="0" y="0"/>
                  </a:lnTo>
                  <a:lnTo>
                    <a:pt x="0" y="3429000"/>
                  </a:lnTo>
                  <a:close/>
                </a:path>
              </a:pathLst>
            </a:custGeom>
            <a:ln w="12700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93444" y="1831594"/>
            <a:ext cx="4707890" cy="322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spc="-30" dirty="0">
                <a:latin typeface="Carlito"/>
                <a:cs typeface="Carlito"/>
              </a:rPr>
              <a:t>Transformasi </a:t>
            </a:r>
            <a:r>
              <a:rPr sz="3000" spc="-15" dirty="0">
                <a:latin typeface="Carlito"/>
                <a:cs typeface="Carlito"/>
              </a:rPr>
              <a:t>balikan</a:t>
            </a:r>
            <a:r>
              <a:rPr sz="3000" spc="-25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lorentz</a:t>
            </a:r>
            <a:endParaRPr sz="3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950">
              <a:latin typeface="Carlito"/>
              <a:cs typeface="Carlito"/>
            </a:endParaRPr>
          </a:p>
          <a:p>
            <a:pPr marL="354965">
              <a:lnSpc>
                <a:spcPct val="100000"/>
              </a:lnSpc>
              <a:tabLst>
                <a:tab pos="3670300" algn="l"/>
              </a:tabLst>
            </a:pPr>
            <a:r>
              <a:rPr sz="3000" dirty="0">
                <a:latin typeface="Carlito"/>
                <a:cs typeface="Carlito"/>
              </a:rPr>
              <a:t>x</a:t>
            </a:r>
            <a:r>
              <a:rPr sz="3000" spc="-5" dirty="0">
                <a:latin typeface="Carlito"/>
                <a:cs typeface="Carlito"/>
              </a:rPr>
              <a:t> </a:t>
            </a:r>
            <a:r>
              <a:rPr sz="3000" dirty="0">
                <a:latin typeface="Carlito"/>
                <a:cs typeface="Carlito"/>
              </a:rPr>
              <a:t>=	t</a:t>
            </a:r>
            <a:r>
              <a:rPr sz="3000" spc="-30" dirty="0">
                <a:latin typeface="Carlito"/>
                <a:cs typeface="Carlito"/>
              </a:rPr>
              <a:t> </a:t>
            </a:r>
            <a:r>
              <a:rPr sz="3000" dirty="0">
                <a:latin typeface="Carlito"/>
                <a:cs typeface="Carlito"/>
              </a:rPr>
              <a:t>=</a:t>
            </a:r>
            <a:endParaRPr sz="3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3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900">
              <a:latin typeface="Carlito"/>
              <a:cs typeface="Carlito"/>
            </a:endParaRPr>
          </a:p>
          <a:p>
            <a:pPr marL="354965" marR="3531235">
              <a:lnSpc>
                <a:spcPct val="100000"/>
              </a:lnSpc>
            </a:pPr>
            <a:r>
              <a:rPr sz="3000" spc="-145" dirty="0">
                <a:latin typeface="Arial"/>
                <a:cs typeface="Arial"/>
              </a:rPr>
              <a:t>y </a:t>
            </a:r>
            <a:r>
              <a:rPr sz="3000" spc="-260" dirty="0">
                <a:latin typeface="Arial"/>
                <a:cs typeface="Arial"/>
              </a:rPr>
              <a:t>= </a:t>
            </a:r>
            <a:r>
              <a:rPr sz="3000" spc="15" dirty="0">
                <a:latin typeface="Arial"/>
                <a:cs typeface="Arial"/>
              </a:rPr>
              <a:t>y’  </a:t>
            </a:r>
            <a:r>
              <a:rPr sz="3000" spc="-315" dirty="0">
                <a:latin typeface="Arial"/>
                <a:cs typeface="Arial"/>
              </a:rPr>
              <a:t>z </a:t>
            </a:r>
            <a:r>
              <a:rPr sz="3000" spc="-260" dirty="0">
                <a:latin typeface="Arial"/>
                <a:cs typeface="Arial"/>
              </a:rPr>
              <a:t>=</a:t>
            </a:r>
            <a:r>
              <a:rPr sz="3000" spc="-95" dirty="0">
                <a:latin typeface="Arial"/>
                <a:cs typeface="Arial"/>
              </a:rPr>
              <a:t> </a:t>
            </a:r>
            <a:r>
              <a:rPr sz="3000" spc="-100" dirty="0">
                <a:latin typeface="Arial"/>
                <a:cs typeface="Arial"/>
              </a:rPr>
              <a:t>z’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905000" y="0"/>
            <a:ext cx="7239000" cy="4114800"/>
            <a:chOff x="1905000" y="0"/>
            <a:chExt cx="7239000" cy="4114800"/>
          </a:xfrm>
        </p:grpSpPr>
        <p:sp>
          <p:nvSpPr>
            <p:cNvPr id="10" name="object 10"/>
            <p:cNvSpPr/>
            <p:nvPr/>
          </p:nvSpPr>
          <p:spPr>
            <a:xfrm>
              <a:off x="1905000" y="2819400"/>
              <a:ext cx="1447800" cy="1295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05400" y="2667000"/>
              <a:ext cx="1524000" cy="1371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65620" y="0"/>
              <a:ext cx="2678379" cy="21565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431" y="245363"/>
              <a:ext cx="7260335" cy="9662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6468" y="274319"/>
              <a:ext cx="7443216" cy="7711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274637"/>
              <a:ext cx="7162800" cy="8683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8200" y="274637"/>
            <a:ext cx="7162800" cy="86868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marL="175895">
              <a:lnSpc>
                <a:spcPct val="100000"/>
              </a:lnSpc>
              <a:spcBef>
                <a:spcPts val="1030"/>
              </a:spcBef>
            </a:pPr>
            <a:r>
              <a:rPr sz="3600" b="1" dirty="0">
                <a:latin typeface="Carlito"/>
                <a:cs typeface="Carlito"/>
              </a:rPr>
              <a:t>C. </a:t>
            </a:r>
            <a:r>
              <a:rPr sz="3600" b="1" spc="-5" dirty="0">
                <a:latin typeface="Carlito"/>
                <a:cs typeface="Carlito"/>
              </a:rPr>
              <a:t>Gejala </a:t>
            </a:r>
            <a:r>
              <a:rPr sz="3600" b="1" spc="-15" dirty="0">
                <a:latin typeface="Carlito"/>
                <a:cs typeface="Carlito"/>
              </a:rPr>
              <a:t>Relativitas </a:t>
            </a:r>
            <a:r>
              <a:rPr sz="3600" b="1" dirty="0">
                <a:latin typeface="Carlito"/>
                <a:cs typeface="Carlito"/>
              </a:rPr>
              <a:t>Khusus</a:t>
            </a:r>
            <a:r>
              <a:rPr sz="3600" b="1" spc="-25" dirty="0">
                <a:latin typeface="Carlito"/>
                <a:cs typeface="Carlito"/>
              </a:rPr>
              <a:t> </a:t>
            </a:r>
            <a:r>
              <a:rPr sz="3600" b="1" spc="-15" dirty="0">
                <a:latin typeface="Carlito"/>
                <a:cs typeface="Carlito"/>
              </a:rPr>
              <a:t>Einstein</a:t>
            </a:r>
            <a:endParaRPr sz="36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9559" y="1508760"/>
            <a:ext cx="8560435" cy="4884420"/>
            <a:chOff x="289559" y="1508760"/>
            <a:chExt cx="8560435" cy="4884420"/>
          </a:xfrm>
        </p:grpSpPr>
        <p:sp>
          <p:nvSpPr>
            <p:cNvPr id="9" name="object 9"/>
            <p:cNvSpPr/>
            <p:nvPr/>
          </p:nvSpPr>
          <p:spPr>
            <a:xfrm>
              <a:off x="408431" y="1571244"/>
              <a:ext cx="8327135" cy="48219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9559" y="1508760"/>
              <a:ext cx="8560308" cy="34427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199" y="1600200"/>
              <a:ext cx="8229600" cy="47244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199" y="1600200"/>
              <a:ext cx="8229600" cy="4724400"/>
            </a:xfrm>
            <a:custGeom>
              <a:avLst/>
              <a:gdLst/>
              <a:ahLst/>
              <a:cxnLst/>
              <a:rect l="l" t="t" r="r" b="b"/>
              <a:pathLst>
                <a:path w="8229600" h="4724400">
                  <a:moveTo>
                    <a:pt x="0" y="4724400"/>
                  </a:moveTo>
                  <a:lnTo>
                    <a:pt x="8229600" y="47244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4724400"/>
                  </a:lnTo>
                  <a:close/>
                </a:path>
              </a:pathLst>
            </a:custGeom>
            <a:ln w="12700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940" y="1524657"/>
            <a:ext cx="4566285" cy="105029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2800" b="1" spc="-5" dirty="0">
                <a:latin typeface="Carlito"/>
                <a:cs typeface="Carlito"/>
              </a:rPr>
              <a:t>1.	</a:t>
            </a:r>
            <a:r>
              <a:rPr sz="2800" b="1" spc="-15" dirty="0">
                <a:latin typeface="Carlito"/>
                <a:cs typeface="Carlito"/>
              </a:rPr>
              <a:t>Dilatasi</a:t>
            </a:r>
            <a:r>
              <a:rPr sz="2800" b="1" spc="10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waktu</a:t>
            </a:r>
            <a:endParaRPr sz="2800">
              <a:latin typeface="Carlito"/>
              <a:cs typeface="Carlito"/>
            </a:endParaRPr>
          </a:p>
          <a:p>
            <a:pPr marL="527685">
              <a:lnSpc>
                <a:spcPct val="100000"/>
              </a:lnSpc>
              <a:spcBef>
                <a:spcPts val="675"/>
              </a:spcBef>
              <a:tabLst>
                <a:tab pos="1833880" algn="l"/>
                <a:tab pos="3129280" algn="l"/>
                <a:tab pos="3944620" algn="l"/>
              </a:tabLst>
            </a:pPr>
            <a:r>
              <a:rPr sz="2800" spc="-10" dirty="0">
                <a:latin typeface="Carlito"/>
                <a:cs typeface="Carlito"/>
              </a:rPr>
              <a:t>D</a:t>
            </a:r>
            <a:r>
              <a:rPr sz="2800" spc="-20" dirty="0">
                <a:latin typeface="Carlito"/>
                <a:cs typeface="Carlito"/>
              </a:rPr>
              <a:t>i</a:t>
            </a:r>
            <a:r>
              <a:rPr sz="2800" spc="-5" dirty="0">
                <a:latin typeface="Carlito"/>
                <a:cs typeface="Carlito"/>
              </a:rPr>
              <a:t>l</a:t>
            </a:r>
            <a:r>
              <a:rPr sz="2800" spc="-35" dirty="0">
                <a:latin typeface="Carlito"/>
                <a:cs typeface="Carlito"/>
              </a:rPr>
              <a:t>a</a:t>
            </a:r>
            <a:r>
              <a:rPr sz="2800" spc="-45" dirty="0">
                <a:latin typeface="Carlito"/>
                <a:cs typeface="Carlito"/>
              </a:rPr>
              <a:t>t</a:t>
            </a:r>
            <a:r>
              <a:rPr sz="2800" spc="-5" dirty="0">
                <a:latin typeface="Carlito"/>
                <a:cs typeface="Carlito"/>
              </a:rPr>
              <a:t>asi</a:t>
            </a:r>
            <a:r>
              <a:rPr sz="2800" dirty="0">
                <a:latin typeface="Carlito"/>
                <a:cs typeface="Carlito"/>
              </a:rPr>
              <a:t>	</a:t>
            </a:r>
            <a:r>
              <a:rPr sz="2800" spc="-10" dirty="0">
                <a:latin typeface="Carlito"/>
                <a:cs typeface="Carlito"/>
              </a:rPr>
              <a:t>be</a:t>
            </a:r>
            <a:r>
              <a:rPr sz="2800" spc="-65" dirty="0">
                <a:latin typeface="Carlito"/>
                <a:cs typeface="Carlito"/>
              </a:rPr>
              <a:t>r</a:t>
            </a:r>
            <a:r>
              <a:rPr sz="2800" spc="-5" dirty="0">
                <a:latin typeface="Carlito"/>
                <a:cs typeface="Carlito"/>
              </a:rPr>
              <a:t>asal</a:t>
            </a:r>
            <a:r>
              <a:rPr sz="2800" dirty="0">
                <a:latin typeface="Carlito"/>
                <a:cs typeface="Carlito"/>
              </a:rPr>
              <a:t>	</a:t>
            </a:r>
            <a:r>
              <a:rPr sz="2800" spc="-10" dirty="0">
                <a:latin typeface="Carlito"/>
                <a:cs typeface="Carlito"/>
              </a:rPr>
              <a:t>dar</a:t>
            </a:r>
            <a:r>
              <a:rPr sz="2800" spc="-5" dirty="0">
                <a:latin typeface="Carlito"/>
                <a:cs typeface="Carlito"/>
              </a:rPr>
              <a:t>i</a:t>
            </a:r>
            <a:r>
              <a:rPr sz="2800" dirty="0">
                <a:latin typeface="Carlito"/>
                <a:cs typeface="Carlito"/>
              </a:rPr>
              <a:t>	</a:t>
            </a:r>
            <a:r>
              <a:rPr sz="2800" spc="-55" dirty="0">
                <a:latin typeface="Carlito"/>
                <a:cs typeface="Carlito"/>
              </a:rPr>
              <a:t>k</a:t>
            </a:r>
            <a:r>
              <a:rPr sz="2800" spc="-25" dirty="0">
                <a:latin typeface="Carlito"/>
                <a:cs typeface="Carlito"/>
              </a:rPr>
              <a:t>a</a:t>
            </a:r>
            <a:r>
              <a:rPr sz="2800" spc="-45" dirty="0">
                <a:latin typeface="Carlito"/>
                <a:cs typeface="Carlito"/>
              </a:rPr>
              <a:t>t</a:t>
            </a:r>
            <a:r>
              <a:rPr sz="2800" spc="-5" dirty="0">
                <a:latin typeface="Carlito"/>
                <a:cs typeface="Carlito"/>
              </a:rPr>
              <a:t>a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1333" y="2122754"/>
            <a:ext cx="32778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58265" algn="l"/>
                <a:tab pos="2291080" algn="l"/>
              </a:tabLst>
            </a:pPr>
            <a:r>
              <a:rPr sz="2800" i="1" spc="-20" dirty="0">
                <a:latin typeface="Carlito"/>
                <a:cs typeface="Carlito"/>
              </a:rPr>
              <a:t>d</a:t>
            </a:r>
            <a:r>
              <a:rPr sz="2800" i="1" spc="-5" dirty="0">
                <a:latin typeface="Carlito"/>
                <a:cs typeface="Carlito"/>
              </a:rPr>
              <a:t>i</a:t>
            </a:r>
            <a:r>
              <a:rPr sz="2800" i="1" spc="-20" dirty="0">
                <a:latin typeface="Carlito"/>
                <a:cs typeface="Carlito"/>
              </a:rPr>
              <a:t>l</a:t>
            </a:r>
            <a:r>
              <a:rPr sz="2800" i="1" spc="-10" dirty="0">
                <a:latin typeface="Carlito"/>
                <a:cs typeface="Carlito"/>
              </a:rPr>
              <a:t>atio</a:t>
            </a:r>
            <a:r>
              <a:rPr sz="2800" i="1" spc="-5" dirty="0">
                <a:latin typeface="Carlito"/>
                <a:cs typeface="Carlito"/>
              </a:rPr>
              <a:t>n</a:t>
            </a:r>
            <a:r>
              <a:rPr sz="2800" i="1" dirty="0">
                <a:latin typeface="Carlito"/>
                <a:cs typeface="Carlito"/>
              </a:rPr>
              <a:t>	</a:t>
            </a:r>
            <a:r>
              <a:rPr sz="2800" spc="-60" dirty="0">
                <a:latin typeface="Carlito"/>
                <a:cs typeface="Carlito"/>
              </a:rPr>
              <a:t>y</a:t>
            </a:r>
            <a:r>
              <a:rPr sz="2800" spc="-5" dirty="0">
                <a:latin typeface="Carlito"/>
                <a:cs typeface="Carlito"/>
              </a:rPr>
              <a:t>ang</a:t>
            </a:r>
            <a:r>
              <a:rPr sz="2800" dirty="0">
                <a:latin typeface="Carlito"/>
                <a:cs typeface="Carlito"/>
              </a:rPr>
              <a:t>	</a:t>
            </a:r>
            <a:r>
              <a:rPr sz="2800" spc="-10" dirty="0">
                <a:latin typeface="Carlito"/>
                <a:cs typeface="Carlito"/>
              </a:rPr>
              <a:t>be</a:t>
            </a:r>
            <a:r>
              <a:rPr sz="2800" spc="-80" dirty="0">
                <a:latin typeface="Carlito"/>
                <a:cs typeface="Carlito"/>
              </a:rPr>
              <a:t>r</a:t>
            </a:r>
            <a:r>
              <a:rPr sz="2800" spc="-5" dirty="0">
                <a:latin typeface="Carlito"/>
                <a:cs typeface="Carlito"/>
              </a:rPr>
              <a:t>ar</a:t>
            </a:r>
            <a:r>
              <a:rPr sz="2800" dirty="0">
                <a:latin typeface="Carlito"/>
                <a:cs typeface="Carlito"/>
              </a:rPr>
              <a:t>t</a:t>
            </a:r>
            <a:r>
              <a:rPr sz="2800" spc="-5" dirty="0">
                <a:latin typeface="Carlito"/>
                <a:cs typeface="Carlito"/>
              </a:rPr>
              <a:t>i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1356" y="2549779"/>
            <a:ext cx="755395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rlito"/>
                <a:cs typeface="Carlito"/>
              </a:rPr>
              <a:t>memuai </a:t>
            </a:r>
            <a:r>
              <a:rPr sz="2800" spc="-20" dirty="0">
                <a:latin typeface="Carlito"/>
                <a:cs typeface="Carlito"/>
              </a:rPr>
              <a:t>atau </a:t>
            </a:r>
            <a:r>
              <a:rPr sz="2800" spc="-10" dirty="0">
                <a:latin typeface="Carlito"/>
                <a:cs typeface="Carlito"/>
              </a:rPr>
              <a:t>mengambang. Dilatasi </a:t>
            </a:r>
            <a:r>
              <a:rPr sz="2800" spc="-20" dirty="0">
                <a:latin typeface="Carlito"/>
                <a:cs typeface="Carlito"/>
              </a:rPr>
              <a:t>atau</a:t>
            </a:r>
            <a:r>
              <a:rPr sz="2800" spc="28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pemuaian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82892" y="2976498"/>
            <a:ext cx="22256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19480" algn="l"/>
              </a:tabLst>
            </a:pPr>
            <a:r>
              <a:rPr sz="2800" spc="-10" dirty="0">
                <a:latin typeface="Carlito"/>
                <a:cs typeface="Carlito"/>
              </a:rPr>
              <a:t>dari	postulat-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5080">
              <a:lnSpc>
                <a:spcPct val="100000"/>
              </a:lnSpc>
              <a:spcBef>
                <a:spcPts val="95"/>
              </a:spcBef>
              <a:tabLst>
                <a:tab pos="1757680" algn="l"/>
                <a:tab pos="3745229" algn="l"/>
              </a:tabLst>
            </a:pPr>
            <a:r>
              <a:rPr spc="-40" dirty="0"/>
              <a:t>w</a:t>
            </a:r>
            <a:r>
              <a:rPr spc="-5" dirty="0"/>
              <a:t>aktu</a:t>
            </a:r>
            <a:r>
              <a:rPr dirty="0"/>
              <a:t>	m</a:t>
            </a:r>
            <a:r>
              <a:rPr spc="-5" dirty="0"/>
              <a:t>erupa</a:t>
            </a:r>
            <a:r>
              <a:rPr spc="-50" dirty="0"/>
              <a:t>k</a:t>
            </a:r>
            <a:r>
              <a:rPr spc="-5" dirty="0"/>
              <a:t>an</a:t>
            </a:r>
            <a:r>
              <a:rPr dirty="0"/>
              <a:t>	</a:t>
            </a:r>
            <a:r>
              <a:rPr spc="-100" dirty="0"/>
              <a:t>k</a:t>
            </a:r>
            <a:r>
              <a:rPr spc="-10" dirty="0"/>
              <a:t>o</a:t>
            </a:r>
            <a:r>
              <a:rPr dirty="0"/>
              <a:t>n</a:t>
            </a:r>
            <a:r>
              <a:rPr spc="-10" dirty="0"/>
              <a:t>se</a:t>
            </a:r>
            <a:r>
              <a:rPr spc="-35" dirty="0"/>
              <a:t>k</a:t>
            </a:r>
            <a:r>
              <a:rPr spc="-10" dirty="0"/>
              <a:t>uensi  </a:t>
            </a:r>
            <a:r>
              <a:rPr spc="-15" dirty="0"/>
              <a:t>postulat</a:t>
            </a:r>
            <a:r>
              <a:rPr spc="20" dirty="0"/>
              <a:t> </a:t>
            </a:r>
            <a:r>
              <a:rPr spc="-15" dirty="0"/>
              <a:t>einstein.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b="1" spc="-5" dirty="0">
                <a:latin typeface="Carlito"/>
                <a:cs typeface="Carlito"/>
              </a:rPr>
              <a:t>2. </a:t>
            </a:r>
            <a:r>
              <a:rPr b="1" spc="-25" dirty="0">
                <a:latin typeface="Carlito"/>
                <a:cs typeface="Carlito"/>
              </a:rPr>
              <a:t>Kontraksi</a:t>
            </a:r>
            <a:r>
              <a:rPr b="1" dirty="0">
                <a:latin typeface="Carlito"/>
                <a:cs typeface="Carlito"/>
              </a:rPr>
              <a:t> </a:t>
            </a:r>
            <a:r>
              <a:rPr b="1" spc="-5" dirty="0">
                <a:latin typeface="Carlito"/>
                <a:cs typeface="Carlito"/>
              </a:rPr>
              <a:t>panjang</a:t>
            </a:r>
          </a:p>
          <a:p>
            <a:pPr marL="375285">
              <a:lnSpc>
                <a:spcPct val="100000"/>
              </a:lnSpc>
              <a:spcBef>
                <a:spcPts val="670"/>
              </a:spcBef>
            </a:pPr>
            <a:r>
              <a:rPr spc="-25" dirty="0"/>
              <a:t>Kontraksi </a:t>
            </a:r>
            <a:r>
              <a:rPr spc="-10" dirty="0"/>
              <a:t>panjang </a:t>
            </a:r>
            <a:r>
              <a:rPr spc="-30" dirty="0"/>
              <a:t>dinyatakan</a:t>
            </a:r>
            <a:r>
              <a:rPr spc="110" dirty="0"/>
              <a:t> </a:t>
            </a:r>
            <a:r>
              <a:rPr spc="-10" dirty="0"/>
              <a:t>dg: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2612135" y="5222747"/>
            <a:ext cx="3919854" cy="1024255"/>
            <a:chOff x="2612135" y="5222747"/>
            <a:chExt cx="3919854" cy="1024255"/>
          </a:xfrm>
        </p:grpSpPr>
        <p:sp>
          <p:nvSpPr>
            <p:cNvPr id="19" name="object 19"/>
            <p:cNvSpPr/>
            <p:nvPr/>
          </p:nvSpPr>
          <p:spPr>
            <a:xfrm>
              <a:off x="2612135" y="5222747"/>
              <a:ext cx="3919727" cy="10241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66999" y="5257799"/>
              <a:ext cx="3810000" cy="9144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60649" y="5251449"/>
              <a:ext cx="3822700" cy="927100"/>
            </a:xfrm>
            <a:custGeom>
              <a:avLst/>
              <a:gdLst/>
              <a:ahLst/>
              <a:cxnLst/>
              <a:rect l="l" t="t" r="r" b="b"/>
              <a:pathLst>
                <a:path w="3822700" h="927100">
                  <a:moveTo>
                    <a:pt x="0" y="927100"/>
                  </a:moveTo>
                  <a:lnTo>
                    <a:pt x="3822700" y="927100"/>
                  </a:lnTo>
                  <a:lnTo>
                    <a:pt x="3822700" y="0"/>
                  </a:lnTo>
                  <a:lnTo>
                    <a:pt x="0" y="0"/>
                  </a:lnTo>
                  <a:lnTo>
                    <a:pt x="0" y="927100"/>
                  </a:lnTo>
                  <a:close/>
                </a:path>
              </a:pathLst>
            </a:custGeom>
            <a:ln w="12700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34639" y="568451"/>
              <a:ext cx="5913120" cy="59146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00527" y="512064"/>
              <a:ext cx="5692139" cy="4351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95600" y="609600"/>
              <a:ext cx="5791200" cy="5791200"/>
            </a:xfrm>
            <a:custGeom>
              <a:avLst/>
              <a:gdLst/>
              <a:ahLst/>
              <a:cxnLst/>
              <a:rect l="l" t="t" r="r" b="b"/>
              <a:pathLst>
                <a:path w="5791200" h="5791200">
                  <a:moveTo>
                    <a:pt x="5791200" y="0"/>
                  </a:moveTo>
                  <a:lnTo>
                    <a:pt x="0" y="0"/>
                  </a:lnTo>
                  <a:lnTo>
                    <a:pt x="0" y="5791200"/>
                  </a:lnTo>
                  <a:lnTo>
                    <a:pt x="5791200" y="5791200"/>
                  </a:lnTo>
                  <a:lnTo>
                    <a:pt x="579120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95600" y="609600"/>
            <a:ext cx="5791200" cy="5791200"/>
          </a:xfrm>
          <a:prstGeom prst="rect">
            <a:avLst/>
          </a:prstGeom>
          <a:ln w="38100">
            <a:solidFill>
              <a:srgbClr val="FFFFFF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0"/>
              </a:spcBef>
            </a:pPr>
            <a:r>
              <a:rPr sz="3200" b="1" dirty="0">
                <a:latin typeface="Carlito"/>
                <a:cs typeface="Carlito"/>
              </a:rPr>
              <a:t>3. </a:t>
            </a:r>
            <a:r>
              <a:rPr sz="3200" b="1" spc="-40" dirty="0">
                <a:latin typeface="Carlito"/>
                <a:cs typeface="Carlito"/>
              </a:rPr>
              <a:t>Efek </a:t>
            </a:r>
            <a:r>
              <a:rPr sz="3200" b="1" dirty="0">
                <a:latin typeface="Carlito"/>
                <a:cs typeface="Carlito"/>
              </a:rPr>
              <a:t>Doppler</a:t>
            </a:r>
            <a:r>
              <a:rPr sz="3200" b="1" spc="204" dirty="0">
                <a:latin typeface="Carlito"/>
                <a:cs typeface="Carlito"/>
              </a:rPr>
              <a:t> </a:t>
            </a:r>
            <a:r>
              <a:rPr sz="3200" b="1" spc="-10" dirty="0">
                <a:latin typeface="Carlito"/>
                <a:cs typeface="Carlito"/>
              </a:rPr>
              <a:t>Relativistik</a:t>
            </a:r>
            <a:endParaRPr sz="3200">
              <a:latin typeface="Carlito"/>
              <a:cs typeface="Carlito"/>
            </a:endParaRPr>
          </a:p>
          <a:p>
            <a:pPr marL="1006475">
              <a:lnSpc>
                <a:spcPct val="100000"/>
              </a:lnSpc>
              <a:spcBef>
                <a:spcPts val="555"/>
              </a:spcBef>
            </a:pPr>
            <a:r>
              <a:rPr sz="2000" spc="-10" dirty="0">
                <a:latin typeface="Carlito"/>
                <a:cs typeface="Carlito"/>
              </a:rPr>
              <a:t>radiasi </a:t>
            </a:r>
            <a:r>
              <a:rPr sz="2000" spc="-15" dirty="0">
                <a:latin typeface="Carlito"/>
                <a:cs typeface="Carlito"/>
              </a:rPr>
              <a:t>tegak </a:t>
            </a:r>
            <a:r>
              <a:rPr sz="2000" spc="-10" dirty="0">
                <a:latin typeface="Carlito"/>
                <a:cs typeface="Carlito"/>
              </a:rPr>
              <a:t>arah</a:t>
            </a:r>
            <a:r>
              <a:rPr sz="2000" spc="1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gerak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50">
              <a:latin typeface="Carlito"/>
              <a:cs typeface="Carlito"/>
            </a:endParaRPr>
          </a:p>
          <a:p>
            <a:pPr marL="1006475">
              <a:lnSpc>
                <a:spcPct val="100000"/>
              </a:lnSpc>
            </a:pPr>
            <a:r>
              <a:rPr sz="1800" spc="-5" dirty="0">
                <a:latin typeface="Carlito"/>
                <a:cs typeface="Carlito"/>
              </a:rPr>
              <a:t>untuk </a:t>
            </a:r>
            <a:r>
              <a:rPr sz="1800" dirty="0">
                <a:latin typeface="Carlito"/>
                <a:cs typeface="Carlito"/>
              </a:rPr>
              <a:t>sumber </a:t>
            </a:r>
            <a:r>
              <a:rPr sz="1800" spc="-5" dirty="0">
                <a:latin typeface="Carlito"/>
                <a:cs typeface="Carlito"/>
              </a:rPr>
              <a:t>dan </a:t>
            </a:r>
            <a:r>
              <a:rPr sz="1800" spc="-10" dirty="0">
                <a:latin typeface="Carlito"/>
                <a:cs typeface="Carlito"/>
              </a:rPr>
              <a:t>pengamat </a:t>
            </a:r>
            <a:r>
              <a:rPr sz="1800" spc="-5" dirty="0">
                <a:latin typeface="Carlito"/>
                <a:cs typeface="Carlito"/>
              </a:rPr>
              <a:t>saling</a:t>
            </a:r>
            <a:r>
              <a:rPr sz="1800" spc="25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menjauh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650">
              <a:latin typeface="Carlito"/>
              <a:cs typeface="Carlito"/>
            </a:endParaRPr>
          </a:p>
          <a:p>
            <a:pPr marL="1006475">
              <a:lnSpc>
                <a:spcPct val="100000"/>
              </a:lnSpc>
            </a:pPr>
            <a:r>
              <a:rPr sz="1800" spc="-5" dirty="0">
                <a:latin typeface="Carlito"/>
                <a:cs typeface="Carlito"/>
              </a:rPr>
              <a:t>untuk </a:t>
            </a:r>
            <a:r>
              <a:rPr sz="1800" dirty="0">
                <a:latin typeface="Carlito"/>
                <a:cs typeface="Carlito"/>
              </a:rPr>
              <a:t>sumber </a:t>
            </a:r>
            <a:r>
              <a:rPr sz="1800" spc="-5" dirty="0">
                <a:latin typeface="Carlito"/>
                <a:cs typeface="Carlito"/>
              </a:rPr>
              <a:t>dan </a:t>
            </a:r>
            <a:r>
              <a:rPr sz="1800" spc="-10" dirty="0">
                <a:latin typeface="Carlito"/>
                <a:cs typeface="Carlito"/>
              </a:rPr>
              <a:t>pengamat </a:t>
            </a:r>
            <a:r>
              <a:rPr sz="1800" spc="-5" dirty="0">
                <a:latin typeface="Carlito"/>
                <a:cs typeface="Carlito"/>
              </a:rPr>
              <a:t>saling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mendekat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565147"/>
            <a:ext cx="7827645" cy="5293360"/>
            <a:chOff x="0" y="1565147"/>
            <a:chExt cx="7827645" cy="5293360"/>
          </a:xfrm>
        </p:grpSpPr>
        <p:sp>
          <p:nvSpPr>
            <p:cNvPr id="9" name="object 9"/>
            <p:cNvSpPr/>
            <p:nvPr/>
          </p:nvSpPr>
          <p:spPr>
            <a:xfrm>
              <a:off x="4364735" y="1565147"/>
              <a:ext cx="3233927" cy="10241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19600" y="1600199"/>
              <a:ext cx="3124200" cy="914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13250" y="1593849"/>
              <a:ext cx="3136900" cy="927100"/>
            </a:xfrm>
            <a:custGeom>
              <a:avLst/>
              <a:gdLst/>
              <a:ahLst/>
              <a:cxnLst/>
              <a:rect l="l" t="t" r="r" b="b"/>
              <a:pathLst>
                <a:path w="3136900" h="927100">
                  <a:moveTo>
                    <a:pt x="0" y="927100"/>
                  </a:moveTo>
                  <a:lnTo>
                    <a:pt x="3136900" y="927100"/>
                  </a:lnTo>
                  <a:lnTo>
                    <a:pt x="3136900" y="0"/>
                  </a:lnTo>
                  <a:lnTo>
                    <a:pt x="0" y="0"/>
                  </a:lnTo>
                  <a:lnTo>
                    <a:pt x="0" y="927100"/>
                  </a:lnTo>
                  <a:close/>
                </a:path>
              </a:pathLst>
            </a:custGeom>
            <a:ln w="12700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64735" y="3241547"/>
              <a:ext cx="3386327" cy="11003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19600" y="3276599"/>
              <a:ext cx="3276600" cy="9906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13250" y="3270249"/>
              <a:ext cx="3289300" cy="1003300"/>
            </a:xfrm>
            <a:custGeom>
              <a:avLst/>
              <a:gdLst/>
              <a:ahLst/>
              <a:cxnLst/>
              <a:rect l="l" t="t" r="r" b="b"/>
              <a:pathLst>
                <a:path w="3289300" h="1003300">
                  <a:moveTo>
                    <a:pt x="0" y="1003300"/>
                  </a:moveTo>
                  <a:lnTo>
                    <a:pt x="3289300" y="1003300"/>
                  </a:lnTo>
                  <a:lnTo>
                    <a:pt x="3289300" y="0"/>
                  </a:lnTo>
                  <a:lnTo>
                    <a:pt x="0" y="0"/>
                  </a:lnTo>
                  <a:lnTo>
                    <a:pt x="0" y="1003300"/>
                  </a:lnTo>
                  <a:close/>
                </a:path>
              </a:pathLst>
            </a:custGeom>
            <a:ln w="12700">
              <a:solidFill>
                <a:srgbClr val="46AA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40935" y="4917947"/>
              <a:ext cx="3386327" cy="11003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95800" y="4953000"/>
              <a:ext cx="3276600" cy="9906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89450" y="4946650"/>
              <a:ext cx="3289300" cy="1003300"/>
            </a:xfrm>
            <a:custGeom>
              <a:avLst/>
              <a:gdLst/>
              <a:ahLst/>
              <a:cxnLst/>
              <a:rect l="l" t="t" r="r" b="b"/>
              <a:pathLst>
                <a:path w="3289300" h="1003300">
                  <a:moveTo>
                    <a:pt x="0" y="1003300"/>
                  </a:moveTo>
                  <a:lnTo>
                    <a:pt x="3289300" y="1003300"/>
                  </a:lnTo>
                  <a:lnTo>
                    <a:pt x="3289300" y="0"/>
                  </a:lnTo>
                  <a:lnTo>
                    <a:pt x="0" y="0"/>
                  </a:lnTo>
                  <a:lnTo>
                    <a:pt x="0" y="1003300"/>
                  </a:lnTo>
                  <a:close/>
                </a:path>
              </a:pathLst>
            </a:custGeom>
            <a:ln w="12700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4095749"/>
              <a:ext cx="2762250" cy="276224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383</Words>
  <Application>Microsoft Office PowerPoint</Application>
  <PresentationFormat>On-screen Show (4:3)</PresentationFormat>
  <Paragraphs>91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A. Relativitas Klasik</vt:lpstr>
      <vt:lpstr>Slide 3</vt:lpstr>
      <vt:lpstr>Slide 4</vt:lpstr>
      <vt:lpstr>B. Postulat Enstein</vt:lpstr>
      <vt:lpstr>2. Transformasi Lorentz</vt:lpstr>
      <vt:lpstr>Slide 7</vt:lpstr>
      <vt:lpstr>C. Gejala Relativitas Khusus Einstein</vt:lpstr>
      <vt:lpstr>Slide 9</vt:lpstr>
      <vt:lpstr>D. Dinamika Relativistik</vt:lpstr>
      <vt:lpstr>Slide 11</vt:lpstr>
      <vt:lpstr>2. Kesetaraan massa dan energi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aprizal</cp:lastModifiedBy>
  <cp:revision>1</cp:revision>
  <dcterms:created xsi:type="dcterms:W3CDTF">2020-10-05T02:11:30Z</dcterms:created>
  <dcterms:modified xsi:type="dcterms:W3CDTF">2020-10-05T02:39:31Z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2013-10-19T00:00:00Z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2020-10-05T00:00:00Z</vt:filetime>
  </property>
</Properties>
</file>