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417" r:id="rId2"/>
    <p:sldId id="355" r:id="rId3"/>
    <p:sldId id="341" r:id="rId4"/>
    <p:sldId id="342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5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0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A260B15B-5F43-46C0-86DF-FD42123D5920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C0238-FBC7-49B5-8E50-2F6D9429E80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782762"/>
          </a:xfrm>
        </p:spPr>
        <p:txBody>
          <a:bodyPr>
            <a:normAutofit/>
          </a:bodyPr>
          <a:lstStyle/>
          <a:p>
            <a:pPr algn="ctr"/>
            <a:br>
              <a:rPr lang="en-ID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ID" b="1" dirty="0" err="1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Teori</a:t>
            </a:r>
            <a:r>
              <a:rPr lang="en-ID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ID" b="1" dirty="0" err="1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Pertumbuhan</a:t>
            </a:r>
            <a:r>
              <a:rPr lang="en-ID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ID" b="1" dirty="0" err="1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Ekonomi</a:t>
            </a:r>
            <a:r>
              <a:rPr lang="en-ID" b="1" dirty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5385137"/>
            <a:ext cx="762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gambaran</a:t>
            </a:r>
            <a:r>
              <a:rPr lang="en-US" sz="2000" dirty="0"/>
              <a:t> </a:t>
            </a:r>
            <a:r>
              <a:rPr lang="en-US" sz="2000" dirty="0" err="1"/>
              <a:t>umum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pertumbuhan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pembangunan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Indonesia?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strategi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meningkatkan</a:t>
            </a:r>
            <a:r>
              <a:rPr lang="en-US" sz="2000" dirty="0"/>
              <a:t> </a:t>
            </a:r>
            <a:r>
              <a:rPr lang="en-US" sz="2000" dirty="0" err="1"/>
              <a:t>pertumbuhan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pembangunan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di</a:t>
            </a:r>
            <a:r>
              <a:rPr lang="en-US" sz="2000" dirty="0"/>
              <a:t> Indonesia?</a:t>
            </a:r>
          </a:p>
        </p:txBody>
      </p:sp>
      <p:sp>
        <p:nvSpPr>
          <p:cNvPr id="27650" name="AutoShape 2" descr="Jembatan Holtekam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Jembatan Holtekam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Jembatan Holtekam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Jembatan di papu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9350" y="2209800"/>
            <a:ext cx="4318000" cy="2882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5951" y="533400"/>
            <a:ext cx="8305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457200">
              <a:buFont typeface="+mj-lt"/>
              <a:buAutoNum type="arabicParenR" startAt="2"/>
            </a:pP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Kerajinan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endParaRPr lang="en-US" sz="2400" dirty="0"/>
          </a:p>
          <a:p>
            <a:pPr marL="1371600" indent="-457200">
              <a:buFont typeface="+mj-lt"/>
              <a:buAutoNum type="arabicParenR" startAt="2"/>
            </a:pP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Kapitalis</a:t>
            </a:r>
            <a:r>
              <a:rPr lang="en-US" sz="2400" dirty="0"/>
              <a:t>,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lain: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kapitalis</a:t>
            </a:r>
            <a:r>
              <a:rPr lang="en-US" sz="2400" dirty="0"/>
              <a:t> </a:t>
            </a:r>
            <a:r>
              <a:rPr lang="en-US" sz="2400" dirty="0" err="1"/>
              <a:t>purba</a:t>
            </a:r>
            <a:r>
              <a:rPr lang="en-US" sz="2400" dirty="0"/>
              <a:t>,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kapitalis</a:t>
            </a:r>
            <a:r>
              <a:rPr lang="en-US" sz="2400" dirty="0"/>
              <a:t> </a:t>
            </a:r>
            <a:r>
              <a:rPr lang="en-US" sz="2400" dirty="0" err="1"/>
              <a:t>madya</a:t>
            </a:r>
            <a:r>
              <a:rPr lang="en-US" sz="2400" dirty="0"/>
              <a:t>,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kapitalis</a:t>
            </a:r>
            <a:r>
              <a:rPr lang="en-US" sz="2400" dirty="0"/>
              <a:t> </a:t>
            </a:r>
            <a:r>
              <a:rPr lang="en-US" sz="2400" dirty="0" err="1"/>
              <a:t>raya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kapitalis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.</a:t>
            </a:r>
          </a:p>
          <a:p>
            <a:pPr marL="914400" indent="-457200">
              <a:buFont typeface="+mj-lt"/>
              <a:buAutoNum type="alphaLcPeriod" startAt="5"/>
            </a:pPr>
            <a:r>
              <a:rPr lang="en-US" sz="2400" dirty="0"/>
              <a:t>Walt Whiteman </a:t>
            </a:r>
            <a:r>
              <a:rPr lang="en-US" sz="2400" dirty="0" err="1"/>
              <a:t>Rostow</a:t>
            </a:r>
            <a:endParaRPr lang="en-US" sz="2400" dirty="0"/>
          </a:p>
          <a:p>
            <a:pPr marL="1005840"/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Rostow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5 </a:t>
            </a:r>
            <a:r>
              <a:rPr lang="en-US" sz="2400" dirty="0" err="1"/>
              <a:t>tahap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r>
              <a:rPr lang="en-US" sz="2400" dirty="0"/>
              <a:t> (</a:t>
            </a:r>
            <a:r>
              <a:rPr lang="en-US" sz="2400" i="1" dirty="0"/>
              <a:t>The Traditional Society)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Prasyarat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Landas</a:t>
            </a:r>
            <a:r>
              <a:rPr lang="en-US" sz="2400" dirty="0"/>
              <a:t> (</a:t>
            </a:r>
            <a:r>
              <a:rPr lang="en-US" sz="2400" i="1" dirty="0"/>
              <a:t>The Preconditions for Take Off)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Tinggal</a:t>
            </a:r>
            <a:r>
              <a:rPr lang="en-US" sz="2400" dirty="0"/>
              <a:t> </a:t>
            </a:r>
            <a:r>
              <a:rPr lang="en-US" sz="2400" dirty="0" err="1"/>
              <a:t>Landas</a:t>
            </a:r>
            <a:r>
              <a:rPr lang="en-US" sz="2400" dirty="0"/>
              <a:t> (</a:t>
            </a:r>
            <a:r>
              <a:rPr lang="en-US" sz="2400" i="1" dirty="0"/>
              <a:t>The Take Off)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</a:t>
            </a:r>
            <a:r>
              <a:rPr lang="en-US" sz="2400" dirty="0" err="1"/>
              <a:t>Kedewasaan</a:t>
            </a:r>
            <a:r>
              <a:rPr lang="en-US" sz="2400" dirty="0"/>
              <a:t> (</a:t>
            </a:r>
            <a:r>
              <a:rPr lang="en-US" sz="2400" i="1" dirty="0"/>
              <a:t>The Drive to </a:t>
            </a:r>
            <a:r>
              <a:rPr lang="en-US" sz="2400" i="1" dirty="0" err="1"/>
              <a:t>Marity</a:t>
            </a:r>
            <a:r>
              <a:rPr lang="en-US" sz="2400" dirty="0"/>
              <a:t>)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(</a:t>
            </a:r>
            <a:r>
              <a:rPr lang="en-US" sz="2400" i="1" dirty="0"/>
              <a:t>The High Mass Consumption)</a:t>
            </a:r>
            <a:endParaRPr lang="en-US" sz="2400" dirty="0"/>
          </a:p>
          <a:p>
            <a:pPr marL="1463040" indent="-457200">
              <a:buFont typeface="+mj-lt"/>
              <a:buAutoNum type="arabicParenR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569177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05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 startAt="2"/>
            </a:pP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Klasik</a:t>
            </a:r>
            <a:endParaRPr lang="en-US" sz="2400" dirty="0"/>
          </a:p>
          <a:p>
            <a:pPr marL="457200"/>
            <a:r>
              <a:rPr lang="en-US" sz="2400" dirty="0" err="1"/>
              <a:t>Tokoh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Adam Smith </a:t>
            </a:r>
            <a:r>
              <a:rPr lang="en-US" sz="2400" dirty="0" err="1"/>
              <a:t>dan</a:t>
            </a:r>
            <a:r>
              <a:rPr lang="en-US" sz="2400" dirty="0"/>
              <a:t> David Ricardo.</a:t>
            </a:r>
          </a:p>
          <a:p>
            <a:pPr marL="914400" indent="-457200">
              <a:buFont typeface="+mj-lt"/>
              <a:buAutoNum type="alphaLcPeriod"/>
            </a:pPr>
            <a:r>
              <a:rPr lang="en-US" sz="2400" dirty="0" err="1"/>
              <a:t>Menurut</a:t>
            </a:r>
            <a:r>
              <a:rPr lang="en-US" sz="2400" dirty="0"/>
              <a:t> Adam Smith, </a:t>
            </a:r>
            <a:r>
              <a:rPr lang="en-US" sz="2400" dirty="0" err="1"/>
              <a:t>ada</a:t>
            </a:r>
            <a:r>
              <a:rPr lang="en-US" sz="2400" dirty="0"/>
              <a:t> 2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Pertumbuhan</a:t>
            </a:r>
            <a:r>
              <a:rPr lang="en-US" sz="2400" dirty="0"/>
              <a:t> Output Total,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unsur</a:t>
            </a:r>
            <a:r>
              <a:rPr lang="en-US" sz="2400" dirty="0"/>
              <a:t> </a:t>
            </a:r>
            <a:r>
              <a:rPr lang="en-US" sz="2400" dirty="0" err="1"/>
              <a:t>poko</a:t>
            </a:r>
            <a:r>
              <a:rPr lang="en-US" sz="2400" dirty="0"/>
              <a:t> </a:t>
            </a:r>
            <a:r>
              <a:rPr lang="en-US" sz="2400" dirty="0" err="1"/>
              <a:t>siste</a:t>
            </a:r>
            <a:r>
              <a:rPr lang="en-US" sz="2400" dirty="0"/>
              <a:t>,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lain: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alam</a:t>
            </a:r>
            <a:r>
              <a:rPr lang="en-US" sz="2400" dirty="0"/>
              <a:t> yang </a:t>
            </a:r>
            <a:r>
              <a:rPr lang="en-US" sz="2400" dirty="0" err="1"/>
              <a:t>tersedia</a:t>
            </a:r>
            <a:r>
              <a:rPr lang="en-US" sz="2400" dirty="0"/>
              <a:t> (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),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(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),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persediaan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modal.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endParaRPr lang="en-US" sz="2400" dirty="0"/>
          </a:p>
          <a:p>
            <a:pPr marL="1371600"/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meningkat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upah</a:t>
            </a:r>
            <a:r>
              <a:rPr lang="en-US" sz="2400" dirty="0"/>
              <a:t> yang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upah</a:t>
            </a:r>
            <a:r>
              <a:rPr lang="en-US" sz="2400" dirty="0"/>
              <a:t> </a:t>
            </a:r>
            <a:r>
              <a:rPr lang="en-US" sz="2400" dirty="0" err="1"/>
              <a:t>subsisten</a:t>
            </a:r>
            <a:r>
              <a:rPr lang="en-US" sz="2400" dirty="0"/>
              <a:t> (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upah</a:t>
            </a:r>
            <a:r>
              <a:rPr lang="en-US" sz="2400" dirty="0"/>
              <a:t> yang pas-</a:t>
            </a:r>
            <a:r>
              <a:rPr lang="en-US" sz="2400" dirty="0" err="1"/>
              <a:t>pasan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).</a:t>
            </a:r>
          </a:p>
          <a:p>
            <a:pPr marL="914400" indent="-457200">
              <a:buFont typeface="+mj-lt"/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816065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914400" indent="-457200">
              <a:buFont typeface="+mj-lt"/>
              <a:buAutoNum type="alphaLcPeriod" startAt="2"/>
            </a:pPr>
            <a:r>
              <a:rPr lang="en-US" sz="2400" dirty="0" err="1"/>
              <a:t>Menurut</a:t>
            </a:r>
            <a:r>
              <a:rPr lang="en-US" sz="2400" dirty="0"/>
              <a:t> David Ricardo </a:t>
            </a:r>
          </a:p>
          <a:p>
            <a:pPr marL="914400"/>
            <a:r>
              <a:rPr lang="en-US" sz="2400" dirty="0"/>
              <a:t>Proses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faktor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,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, </a:t>
            </a:r>
            <a:r>
              <a:rPr lang="en-US" sz="2400" dirty="0" err="1"/>
              <a:t>persediaan</a:t>
            </a:r>
            <a:r>
              <a:rPr lang="en-US" sz="2400" dirty="0"/>
              <a:t> </a:t>
            </a:r>
            <a:r>
              <a:rPr lang="en-US" sz="2400" dirty="0" err="1"/>
              <a:t>barang</a:t>
            </a:r>
            <a:r>
              <a:rPr lang="en-US" sz="2400" dirty="0"/>
              <a:t> modal,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Besarnya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: </a:t>
            </a:r>
            <a:r>
              <a:rPr lang="en-US" sz="2400" dirty="0" err="1"/>
              <a:t>upah</a:t>
            </a:r>
            <a:r>
              <a:rPr lang="en-US" sz="2400" dirty="0"/>
              <a:t>, </a:t>
            </a:r>
            <a:r>
              <a:rPr lang="en-US" sz="2400" dirty="0" err="1"/>
              <a:t>sewa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pengusaha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i="1" dirty="0"/>
              <a:t>Law of Diminishing Return.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/>
              <a:t>Tanah </a:t>
            </a:r>
            <a:r>
              <a:rPr lang="en-US" sz="2400" dirty="0" err="1"/>
              <a:t>pertanian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kondisi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pengusaha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aktor</a:t>
            </a:r>
            <a:r>
              <a:rPr lang="en-US" sz="2400" dirty="0"/>
              <a:t> </a:t>
            </a:r>
            <a:r>
              <a:rPr lang="en-US" sz="2400" dirty="0" err="1"/>
              <a:t>pembentukan</a:t>
            </a:r>
            <a:r>
              <a:rPr lang="en-US" sz="2400" dirty="0"/>
              <a:t> modal. </a:t>
            </a:r>
          </a:p>
          <a:p>
            <a:pPr marL="914400" indent="-457200">
              <a:buFont typeface="+mj-lt"/>
              <a:buAutoNum type="alphaL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7376733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04800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Neo </a:t>
            </a:r>
            <a:r>
              <a:rPr lang="en-US" sz="2400" dirty="0" err="1"/>
              <a:t>Klasik</a:t>
            </a:r>
            <a:endParaRPr lang="en-US" sz="2400" dirty="0"/>
          </a:p>
          <a:p>
            <a:pPr marL="914400" indent="-457200">
              <a:buFont typeface="+mj-lt"/>
              <a:buAutoNum type="alphaLcPeriod"/>
            </a:pPr>
            <a:r>
              <a:rPr lang="en-US" sz="2400" dirty="0" err="1"/>
              <a:t>Sollow</a:t>
            </a:r>
            <a:r>
              <a:rPr lang="en-US" sz="2400" dirty="0"/>
              <a:t> Swan</a:t>
            </a:r>
          </a:p>
          <a:p>
            <a:pPr marL="914400"/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dirty="0" err="1"/>
              <a:t>Sollow</a:t>
            </a:r>
            <a:r>
              <a:rPr lang="en-US" sz="2400" dirty="0"/>
              <a:t> Swan,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tergantung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pertambahan</a:t>
            </a:r>
            <a:r>
              <a:rPr lang="en-US" sz="2400" dirty="0"/>
              <a:t> </a:t>
            </a:r>
            <a:r>
              <a:rPr lang="en-US" sz="2400" dirty="0" err="1"/>
              <a:t>penyediaan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produksi</a:t>
            </a:r>
            <a:r>
              <a:rPr lang="en-US" sz="2400" dirty="0"/>
              <a:t> (</a:t>
            </a:r>
            <a:r>
              <a:rPr lang="en-US" sz="2400" dirty="0" err="1"/>
              <a:t>penduduk</a:t>
            </a:r>
            <a:r>
              <a:rPr lang="en-US" sz="2400" dirty="0"/>
              <a:t>,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, </a:t>
            </a:r>
            <a:r>
              <a:rPr lang="en-US" sz="2400" dirty="0" err="1"/>
              <a:t>akumulasi</a:t>
            </a:r>
            <a:r>
              <a:rPr lang="en-US" sz="2400" dirty="0"/>
              <a:t> modal)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.</a:t>
            </a:r>
          </a:p>
          <a:p>
            <a:pPr marL="914400" indent="-457200">
              <a:buFont typeface="+mj-lt"/>
              <a:buAutoNum type="alphaLcPeriod" startAt="2"/>
            </a:pPr>
            <a:r>
              <a:rPr lang="en-US" sz="2400" dirty="0"/>
              <a:t>Keynesian (</a:t>
            </a:r>
            <a:r>
              <a:rPr lang="en-US" sz="2400" dirty="0" err="1"/>
              <a:t>Harrod-Domar</a:t>
            </a:r>
            <a:r>
              <a:rPr lang="en-US" sz="2400" dirty="0"/>
              <a:t>)</a:t>
            </a:r>
          </a:p>
          <a:p>
            <a:pPr marL="914400"/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Keynes </a:t>
            </a:r>
            <a:r>
              <a:rPr lang="en-US" sz="2400" dirty="0" err="1"/>
              <a:t>mengenai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tenaga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.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berusaha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syarat</a:t>
            </a:r>
            <a:r>
              <a:rPr lang="en-US" sz="2400" dirty="0"/>
              <a:t> yang </a:t>
            </a:r>
            <a:r>
              <a:rPr lang="en-US" sz="2400" dirty="0" err="1"/>
              <a:t>dibutuhkan</a:t>
            </a:r>
            <a:r>
              <a:rPr lang="en-US" sz="2400" dirty="0"/>
              <a:t> agar </a:t>
            </a: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tumbuh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(</a:t>
            </a:r>
            <a:r>
              <a:rPr lang="en-US" sz="2400" i="1" dirty="0"/>
              <a:t>steady growth</a:t>
            </a:r>
            <a:r>
              <a:rPr lang="en-US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0299627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914400" indent="-457200">
              <a:buFont typeface="+mj-lt"/>
              <a:buAutoNum type="alphaLcPeriod" startAt="3"/>
            </a:pPr>
            <a:r>
              <a:rPr lang="en-US" sz="2400" dirty="0"/>
              <a:t>Schumpeter</a:t>
            </a:r>
          </a:p>
          <a:p>
            <a:pPr marL="914400"/>
            <a:r>
              <a:rPr lang="en-US" sz="2400" dirty="0" err="1"/>
              <a:t>Menurut</a:t>
            </a:r>
            <a:r>
              <a:rPr lang="en-US" sz="2400" dirty="0"/>
              <a:t> Schumpeter, </a:t>
            </a:r>
            <a:r>
              <a:rPr lang="en-US" sz="2400" dirty="0" err="1"/>
              <a:t>faktor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yang </a:t>
            </a:r>
            <a:r>
              <a:rPr lang="en-US" sz="2400" dirty="0" err="1"/>
              <a:t>menyebabkan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proses </a:t>
            </a:r>
            <a:r>
              <a:rPr lang="en-US" sz="2400" dirty="0" err="1"/>
              <a:t>inovasi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en-US" sz="2400" dirty="0" err="1"/>
              <a:t>inovator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wiraswasta</a:t>
            </a:r>
            <a:r>
              <a:rPr lang="en-US" sz="2400" dirty="0"/>
              <a:t> (</a:t>
            </a:r>
            <a:r>
              <a:rPr lang="en-US" sz="2400" i="1" dirty="0"/>
              <a:t>entrepreneur).</a:t>
            </a:r>
          </a:p>
          <a:p>
            <a:pPr marL="914400"/>
            <a:r>
              <a:rPr lang="en-US" sz="2400" dirty="0"/>
              <a:t>Ada 5 </a:t>
            </a:r>
            <a:r>
              <a:rPr lang="en-US" sz="2400" dirty="0" err="1"/>
              <a:t>macam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inovasi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berproduksi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industri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Penemuan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</a:t>
            </a:r>
            <a:r>
              <a:rPr lang="en-US" sz="2400" dirty="0" err="1"/>
              <a:t>mentah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Pembukaan</a:t>
            </a:r>
            <a:r>
              <a:rPr lang="en-US" sz="2400" dirty="0"/>
              <a:t> </a:t>
            </a:r>
            <a:r>
              <a:rPr lang="en-US" sz="2400" dirty="0" err="1"/>
              <a:t>pasar-pasar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136939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058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	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dikatakan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GDP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melihat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Pembangunan </a:t>
            </a:r>
            <a:r>
              <a:rPr lang="en-US" sz="2400" dirty="0" err="1"/>
              <a:t>Ekonomi</a:t>
            </a:r>
            <a:endParaRPr lang="en-US" sz="2400" dirty="0"/>
          </a:p>
          <a:p>
            <a:pPr marL="365760"/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yang </a:t>
            </a:r>
            <a:r>
              <a:rPr lang="en-US" sz="2400" dirty="0" err="1"/>
              <a:t>tinggi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tersedia</a:t>
            </a:r>
            <a:r>
              <a:rPr lang="en-US" sz="2400" dirty="0"/>
              <a:t>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penunjang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Faktor-faktor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  <a:r>
              <a:rPr lang="en-US" sz="2400" dirty="0" err="1"/>
              <a:t>akumulasi</a:t>
            </a:r>
            <a:r>
              <a:rPr lang="en-US" sz="2400" dirty="0"/>
              <a:t> modal,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investasi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berwujud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 (</a:t>
            </a:r>
            <a:r>
              <a:rPr lang="en-US" sz="2400" dirty="0" err="1"/>
              <a:t>lahan</a:t>
            </a:r>
            <a:r>
              <a:rPr lang="en-US" sz="2400" dirty="0"/>
              <a:t>), </a:t>
            </a:r>
            <a:r>
              <a:rPr lang="en-US" sz="2400" dirty="0" err="1"/>
              <a:t>peralatan</a:t>
            </a:r>
            <a:r>
              <a:rPr lang="en-US" sz="2400" dirty="0"/>
              <a:t> </a:t>
            </a:r>
            <a:r>
              <a:rPr lang="en-US" sz="2400" dirty="0" err="1"/>
              <a:t>fisik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.</a:t>
            </a:r>
          </a:p>
          <a:p>
            <a:pPr marL="365760"/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err="1"/>
              <a:t>Akumulasi</a:t>
            </a:r>
            <a:r>
              <a:rPr lang="en-US" sz="2400" dirty="0"/>
              <a:t> Modal</a:t>
            </a:r>
          </a:p>
          <a:p>
            <a:pPr marL="365760"/>
            <a:r>
              <a:rPr lang="en-US" sz="2400" dirty="0" err="1"/>
              <a:t>Akumulasi</a:t>
            </a:r>
            <a:r>
              <a:rPr lang="en-US" sz="2400" dirty="0"/>
              <a:t> modal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yang </a:t>
            </a:r>
            <a:r>
              <a:rPr lang="en-US" sz="2400" dirty="0" err="1"/>
              <a:t>disisihkan</a:t>
            </a:r>
            <a:r>
              <a:rPr lang="en-US" sz="2400" dirty="0"/>
              <a:t> 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dikonsumsi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ditabung</a:t>
            </a:r>
            <a:r>
              <a:rPr lang="en-US" sz="2400" dirty="0"/>
              <a:t> yang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diinvestasikan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memperbesar</a:t>
            </a:r>
            <a:r>
              <a:rPr lang="en-US" sz="2400" dirty="0"/>
              <a:t> output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masa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datang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756628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05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endParaRPr lang="en-US" sz="2400" dirty="0"/>
          </a:p>
          <a:p>
            <a:r>
              <a:rPr lang="en-US" sz="2400" dirty="0"/>
              <a:t>Amati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potensi</a:t>
            </a:r>
            <a:r>
              <a:rPr lang="en-US" sz="2400" dirty="0"/>
              <a:t> </a:t>
            </a:r>
            <a:r>
              <a:rPr lang="en-US" sz="2400" dirty="0" err="1"/>
              <a:t>pasar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 err="1"/>
              <a:t>Kemajuan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endParaRPr lang="en-US" sz="2400" dirty="0"/>
          </a:p>
          <a:p>
            <a:pPr marL="365760"/>
            <a:r>
              <a:rPr lang="en-US" sz="2000" dirty="0" err="1"/>
              <a:t>Kemajuan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faktor</a:t>
            </a:r>
            <a:r>
              <a:rPr lang="en-US" sz="2000" dirty="0"/>
              <a:t> yang paling </a:t>
            </a:r>
            <a:r>
              <a:rPr lang="en-US" sz="2000" dirty="0" err="1"/>
              <a:t>penting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pertumbuhan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. </a:t>
            </a:r>
            <a:r>
              <a:rPr lang="en-US" sz="2000" dirty="0" err="1"/>
              <a:t>Kemajuan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dikelompokkan</a:t>
            </a:r>
            <a:r>
              <a:rPr lang="en-US" sz="2000" dirty="0"/>
              <a:t> , </a:t>
            </a:r>
            <a:r>
              <a:rPr lang="en-US" sz="2000" dirty="0" err="1"/>
              <a:t>antara</a:t>
            </a:r>
            <a:r>
              <a:rPr lang="en-US" sz="2000" dirty="0"/>
              <a:t> lain: </a:t>
            </a:r>
            <a:r>
              <a:rPr lang="en-US" sz="2000" dirty="0" err="1"/>
              <a:t>netral</a:t>
            </a:r>
            <a:r>
              <a:rPr lang="en-US" sz="2000" dirty="0"/>
              <a:t>, </a:t>
            </a:r>
            <a:r>
              <a:rPr lang="en-US" sz="2000" dirty="0" err="1"/>
              <a:t>hemat</a:t>
            </a:r>
            <a:r>
              <a:rPr lang="en-US" sz="2000" dirty="0"/>
              <a:t> </a:t>
            </a:r>
            <a:r>
              <a:rPr lang="en-US" sz="2000" dirty="0" err="1"/>
              <a:t>tenaga</a:t>
            </a:r>
            <a:r>
              <a:rPr lang="en-US" sz="2000" dirty="0"/>
              <a:t> </a:t>
            </a:r>
            <a:r>
              <a:rPr lang="en-US" sz="2000" dirty="0" err="1"/>
              <a:t>kerja</a:t>
            </a:r>
            <a:r>
              <a:rPr lang="en-US" sz="2000" dirty="0"/>
              <a:t> (</a:t>
            </a:r>
            <a:r>
              <a:rPr lang="en-US" sz="2000" i="1" dirty="0"/>
              <a:t>labor saving</a:t>
            </a:r>
            <a:r>
              <a:rPr lang="en-US" sz="2000" dirty="0"/>
              <a:t>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hemat</a:t>
            </a:r>
            <a:r>
              <a:rPr lang="en-US" sz="2000" dirty="0"/>
              <a:t> modal (</a:t>
            </a:r>
            <a:r>
              <a:rPr lang="en-US" sz="2000" i="1" dirty="0"/>
              <a:t>capital saving</a:t>
            </a:r>
            <a:r>
              <a:rPr lang="en-US" sz="2000" dirty="0"/>
              <a:t>).</a:t>
            </a:r>
          </a:p>
          <a:p>
            <a:endParaRPr lang="en-US" sz="2400" dirty="0"/>
          </a:p>
        </p:txBody>
      </p:sp>
      <p:pic>
        <p:nvPicPr>
          <p:cNvPr id="7170" name="Picture 2" descr="D:\2014\Kelengkapan Buku\Ekonomi Kelas XI\penduduk-dun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21911"/>
            <a:ext cx="2743200" cy="1954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657600" y="1905000"/>
            <a:ext cx="419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err="1"/>
              <a:t>Sumber</a:t>
            </a:r>
            <a:r>
              <a:rPr lang="en-US" sz="1600" i="1" dirty="0"/>
              <a:t> </a:t>
            </a:r>
            <a:r>
              <a:rPr lang="en-US" sz="1600" i="1" dirty="0" err="1"/>
              <a:t>gambar:http</a:t>
            </a:r>
            <a:r>
              <a:rPr lang="en-US" sz="1600" i="1" dirty="0"/>
              <a:t>://2.bp.blogspot.com/-zLXZO66Pvbw/UMc3a4DbL-I/AAAAAAAAAEs/1YDleN0pdXE/s1600/penduduk-dunia.jpg</a:t>
            </a:r>
          </a:p>
          <a:p>
            <a:r>
              <a:rPr lang="en-US" sz="1600" i="1" dirty="0" err="1"/>
              <a:t>Diakses</a:t>
            </a:r>
            <a:r>
              <a:rPr lang="en-US" sz="1600" i="1" dirty="0"/>
              <a:t> 16/06/2014 </a:t>
            </a:r>
            <a:r>
              <a:rPr lang="en-US" sz="1600" i="1" dirty="0" err="1"/>
              <a:t>pukul</a:t>
            </a:r>
            <a:r>
              <a:rPr lang="en-US" sz="1600" i="1" dirty="0"/>
              <a:t> 15.56 WIB</a:t>
            </a:r>
          </a:p>
        </p:txBody>
      </p:sp>
    </p:spTree>
    <p:extLst>
      <p:ext uri="{BB962C8B-B14F-4D97-AF65-F5344CB8AC3E}">
        <p14:creationId xmlns:p14="http://schemas.microsoft.com/office/powerpoint/2010/main" val="241213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Perbedaan</a:t>
            </a:r>
            <a:r>
              <a:rPr lang="en-US" sz="3200" b="1" dirty="0"/>
              <a:t> </a:t>
            </a:r>
            <a:r>
              <a:rPr lang="en-US" sz="3200" b="1" dirty="0" err="1"/>
              <a:t>Pertumbuhan</a:t>
            </a:r>
            <a:r>
              <a:rPr lang="en-US" sz="3200" b="1" dirty="0"/>
              <a:t> </a:t>
            </a:r>
            <a:r>
              <a:rPr lang="en-US" sz="3200" b="1" dirty="0" err="1"/>
              <a:t>dan</a:t>
            </a:r>
            <a:r>
              <a:rPr lang="en-US" sz="3200" b="1" dirty="0"/>
              <a:t> Pembangunan </a:t>
            </a:r>
            <a:r>
              <a:rPr lang="en-US" sz="3200" b="1" dirty="0" err="1"/>
              <a:t>Ekonomi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0856" y="2025134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Pembangunan </a:t>
            </a:r>
            <a:r>
              <a:rPr lang="en-US" sz="2400" dirty="0" err="1"/>
              <a:t>Ekonomi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24296"/>
              </p:ext>
            </p:extLst>
          </p:nvPr>
        </p:nvGraphicFramePr>
        <p:xfrm>
          <a:off x="381000" y="2971800"/>
          <a:ext cx="8458200" cy="3291840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422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9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/>
                        <a:t>Pertumbuhan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Ekonomi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Pembangunan </a:t>
                      </a:r>
                      <a:r>
                        <a:rPr lang="en-US" sz="2400" b="1" dirty="0" err="1"/>
                        <a:t>Ekonomi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="1" dirty="0" err="1"/>
                        <a:t>Ditandai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dengan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kenaikan</a:t>
                      </a:r>
                      <a:r>
                        <a:rPr lang="en-US" sz="1800" b="1" baseline="0" dirty="0"/>
                        <a:t> GNP, </a:t>
                      </a:r>
                      <a:r>
                        <a:rPr lang="en-US" sz="1800" b="1" baseline="0" dirty="0" err="1"/>
                        <a:t>dan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tidak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disertai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dengan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perubahan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struktur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ekonomi</a:t>
                      </a:r>
                      <a:r>
                        <a:rPr lang="en-US" sz="1800" b="1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="1" baseline="0" dirty="0" err="1"/>
                        <a:t>Kenaikan</a:t>
                      </a:r>
                      <a:r>
                        <a:rPr lang="en-US" sz="1800" b="1" baseline="0" dirty="0"/>
                        <a:t> GNP </a:t>
                      </a:r>
                      <a:r>
                        <a:rPr lang="en-US" sz="1800" b="1" baseline="0" dirty="0" err="1"/>
                        <a:t>tidak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memperhatikan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tingkat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pemerataan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dan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kesejahteraan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masyarakat</a:t>
                      </a:r>
                      <a:r>
                        <a:rPr lang="en-US" sz="1800" b="1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="1" baseline="0" dirty="0" err="1"/>
                        <a:t>Kenaikan</a:t>
                      </a:r>
                      <a:r>
                        <a:rPr lang="en-US" sz="1800" b="1" baseline="0" dirty="0"/>
                        <a:t> GNP </a:t>
                      </a:r>
                      <a:r>
                        <a:rPr lang="en-US" sz="1800" b="1" baseline="0" dirty="0" err="1"/>
                        <a:t>tidak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disertai</a:t>
                      </a:r>
                      <a:r>
                        <a:rPr lang="en-US" sz="1800" b="1" baseline="0" dirty="0"/>
                        <a:t> IPTEK.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="1" dirty="0" err="1"/>
                        <a:t>Kenaikan</a:t>
                      </a:r>
                      <a:r>
                        <a:rPr lang="en-US" sz="1800" b="1" baseline="0" dirty="0"/>
                        <a:t> GNP </a:t>
                      </a:r>
                      <a:r>
                        <a:rPr lang="en-US" sz="1800" b="1" baseline="0" dirty="0" err="1"/>
                        <a:t>disertai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perubahan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struktur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ekonomi</a:t>
                      </a:r>
                      <a:r>
                        <a:rPr lang="en-US" sz="1800" b="1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sz="1800" b="1" baseline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="1" baseline="0" dirty="0" err="1"/>
                        <a:t>Memperhatikan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pemerataan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peningkatan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kesejahteraan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masyarakat</a:t>
                      </a:r>
                      <a:r>
                        <a:rPr lang="en-US" sz="1800" b="1" baseline="0" dirty="0"/>
                        <a:t>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sz="1800" b="1" baseline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1800" b="1" baseline="0" dirty="0" err="1"/>
                        <a:t>Ditandai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dengan</a:t>
                      </a:r>
                      <a:r>
                        <a:rPr lang="en-US" sz="1800" b="1" baseline="0" dirty="0"/>
                        <a:t> </a:t>
                      </a:r>
                      <a:r>
                        <a:rPr lang="en-US" sz="1800" b="1" baseline="0" dirty="0" err="1"/>
                        <a:t>perkembangan</a:t>
                      </a:r>
                      <a:r>
                        <a:rPr lang="en-US" sz="1800" b="1" baseline="0" dirty="0"/>
                        <a:t> IPTEK.</a:t>
                      </a:r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endParaRPr 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03052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Tolok</a:t>
            </a:r>
            <a:r>
              <a:rPr lang="en-US" sz="3200" b="1" dirty="0"/>
              <a:t> </a:t>
            </a:r>
            <a:r>
              <a:rPr lang="en-US" sz="3200" b="1" dirty="0" err="1"/>
              <a:t>Ukur</a:t>
            </a:r>
            <a:r>
              <a:rPr lang="en-US" sz="3200" b="1" dirty="0"/>
              <a:t> Negara yang </a:t>
            </a:r>
            <a:r>
              <a:rPr lang="en-US" sz="3200" b="1" dirty="0" err="1"/>
              <a:t>Mengalami</a:t>
            </a:r>
            <a:r>
              <a:rPr lang="en-US" sz="3200" b="1" dirty="0"/>
              <a:t> </a:t>
            </a:r>
            <a:r>
              <a:rPr lang="en-US" sz="3200" b="1" dirty="0" err="1"/>
              <a:t>Pertumbuhan</a:t>
            </a:r>
            <a:r>
              <a:rPr lang="en-US" sz="3200" b="1" dirty="0"/>
              <a:t> </a:t>
            </a:r>
            <a:r>
              <a:rPr lang="en-US" sz="3200" b="1" dirty="0" err="1"/>
              <a:t>Ekonomi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79686" y="2362200"/>
            <a:ext cx="8305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i="1" dirty="0"/>
              <a:t>Economic Commission for Asia and the Far East (ECAFE) </a:t>
            </a:r>
            <a:r>
              <a:rPr lang="en-US" sz="2400" dirty="0" err="1"/>
              <a:t>tolok</a:t>
            </a:r>
            <a:r>
              <a:rPr lang="en-US" sz="2400" dirty="0"/>
              <a:t> </a:t>
            </a:r>
            <a:r>
              <a:rPr lang="en-US" sz="2400" dirty="0" err="1"/>
              <a:t>ukur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ditemukan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073185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9686" y="493108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Menurut</a:t>
            </a:r>
            <a:r>
              <a:rPr lang="en-US" sz="2400" dirty="0"/>
              <a:t> </a:t>
            </a:r>
            <a:r>
              <a:rPr lang="en-US" sz="2400" i="1" dirty="0"/>
              <a:t>Economic Commission for Asia and the Far East (ECAFE) </a:t>
            </a:r>
            <a:r>
              <a:rPr lang="en-US" sz="2400" dirty="0" err="1"/>
              <a:t>tolok</a:t>
            </a:r>
            <a:r>
              <a:rPr lang="en-US" sz="2400" dirty="0"/>
              <a:t> </a:t>
            </a:r>
            <a:r>
              <a:rPr lang="en-US" sz="2400" dirty="0" err="1"/>
              <a:t>ukur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ditemukan</a:t>
            </a:r>
            <a:r>
              <a:rPr lang="en-US" sz="2400" dirty="0"/>
              <a:t> </a:t>
            </a:r>
            <a:r>
              <a:rPr lang="en-US" sz="2400" dirty="0" err="1"/>
              <a:t>sumber-sumber</a:t>
            </a:r>
            <a:r>
              <a:rPr lang="en-US" sz="2400" dirty="0"/>
              <a:t> </a:t>
            </a:r>
            <a:r>
              <a:rPr lang="en-US" sz="2400" dirty="0" err="1"/>
              <a:t>produktif</a:t>
            </a:r>
            <a:r>
              <a:rPr lang="en-US" sz="2400" dirty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?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400" dirty="0" err="1"/>
              <a:t>Apakah</a:t>
            </a:r>
            <a:r>
              <a:rPr lang="en-US" sz="2400" dirty="0"/>
              <a:t> di </a:t>
            </a:r>
            <a:r>
              <a:rPr lang="en-US" sz="2400" dirty="0" err="1"/>
              <a:t>negara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kenaikan</a:t>
            </a:r>
            <a:r>
              <a:rPr lang="en-US" sz="2400" dirty="0"/>
              <a:t> </a:t>
            </a:r>
            <a:r>
              <a:rPr lang="en-US" sz="2400" dirty="0" err="1"/>
              <a:t>konsumsi</a:t>
            </a:r>
            <a:r>
              <a:rPr lang="en-US" sz="2400" dirty="0"/>
              <a:t>?</a:t>
            </a:r>
          </a:p>
          <a:p>
            <a:endParaRPr lang="en-US" sz="2400" dirty="0"/>
          </a:p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endParaRPr lang="en-US" sz="2400" dirty="0"/>
          </a:p>
          <a:p>
            <a:pPr marL="342900" indent="-342900">
              <a:buFont typeface="Wingdings" pitchFamily="2" charset="2"/>
              <a:buChar char="v"/>
            </a:pP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8" t="47618" r="16819" b="28407"/>
          <a:stretch/>
        </p:blipFill>
        <p:spPr bwMode="auto">
          <a:xfrm>
            <a:off x="2057400" y="4800600"/>
            <a:ext cx="4724400" cy="1280546"/>
          </a:xfrm>
          <a:prstGeom prst="rect">
            <a:avLst/>
          </a:prstGeom>
          <a:ln w="88900" cap="sq" cmpd="thickThin">
            <a:solidFill>
              <a:schemeClr val="tx2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584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/>
              <a:t>Teori-Teori</a:t>
            </a:r>
            <a:r>
              <a:rPr lang="en-US" sz="3200" b="1" dirty="0"/>
              <a:t> </a:t>
            </a:r>
            <a:r>
              <a:rPr lang="en-US" sz="3200" b="1" dirty="0" err="1"/>
              <a:t>Pertumbuhan</a:t>
            </a:r>
            <a:r>
              <a:rPr lang="en-US" sz="3200" b="1" dirty="0"/>
              <a:t> </a:t>
            </a:r>
            <a:r>
              <a:rPr lang="en-US" sz="3200" b="1" dirty="0" err="1"/>
              <a:t>Ekonomi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600200"/>
            <a:ext cx="83058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Konsep</a:t>
            </a:r>
            <a:r>
              <a:rPr lang="en-US" sz="2400" dirty="0"/>
              <a:t> </a:t>
            </a: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tokoh</a:t>
            </a:r>
            <a:r>
              <a:rPr lang="en-US" sz="2400" dirty="0"/>
              <a:t>,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Teori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Historis</a:t>
            </a:r>
            <a:endParaRPr lang="en-US" sz="2400" dirty="0"/>
          </a:p>
          <a:p>
            <a:pPr marL="914400" indent="-457200">
              <a:buFont typeface="+mj-lt"/>
              <a:buAutoNum type="alphaLcPeriod"/>
            </a:pPr>
            <a:r>
              <a:rPr lang="en-US" sz="2400" dirty="0" err="1"/>
              <a:t>Friederich</a:t>
            </a:r>
            <a:r>
              <a:rPr lang="en-US" sz="2400" dirty="0"/>
              <a:t> List</a:t>
            </a:r>
          </a:p>
          <a:p>
            <a:pPr marL="1005840"/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tahapan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Berburu</a:t>
            </a:r>
            <a:r>
              <a:rPr lang="en-US" sz="2400" dirty="0"/>
              <a:t>/</a:t>
            </a:r>
            <a:r>
              <a:rPr lang="en-US" sz="2400" dirty="0" err="1"/>
              <a:t>Mengembara</a:t>
            </a:r>
            <a:endParaRPr lang="en-US" sz="2400" dirty="0"/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Beternak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Bertani</a:t>
            </a:r>
            <a:endParaRPr lang="en-US" sz="2400" dirty="0"/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Bertani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Kerajinan</a:t>
            </a:r>
            <a:endParaRPr lang="en-US" sz="2400" dirty="0"/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Kerajinan</a:t>
            </a:r>
            <a:r>
              <a:rPr lang="en-US" sz="2400" dirty="0"/>
              <a:t>, </a:t>
            </a:r>
            <a:r>
              <a:rPr lang="en-US" sz="2400" dirty="0" err="1"/>
              <a:t>Industri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Perdagangan</a:t>
            </a:r>
            <a:endParaRPr lang="en-US" sz="2400" dirty="0"/>
          </a:p>
          <a:p>
            <a:pPr marL="45720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4476690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5951" y="533400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457200">
              <a:buFont typeface="+mj-lt"/>
              <a:buAutoNum type="alphaLcPeriod" startAt="2"/>
            </a:pPr>
            <a:r>
              <a:rPr lang="en-US" sz="2400" dirty="0"/>
              <a:t>Bruno Hildebrand</a:t>
            </a:r>
          </a:p>
          <a:p>
            <a:pPr marL="1005840"/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i="1" dirty="0" err="1">
                <a:solidFill>
                  <a:schemeClr val="accent3"/>
                </a:solidFill>
              </a:rPr>
              <a:t>cara</a:t>
            </a:r>
            <a:r>
              <a:rPr lang="en-US" sz="2400" i="1" dirty="0">
                <a:solidFill>
                  <a:schemeClr val="accent3"/>
                </a:solidFill>
              </a:rPr>
              <a:t> </a:t>
            </a:r>
            <a:r>
              <a:rPr lang="en-US" sz="2400" i="1" dirty="0" err="1">
                <a:solidFill>
                  <a:schemeClr val="accent3"/>
                </a:solidFill>
              </a:rPr>
              <a:t>distribusi</a:t>
            </a:r>
            <a:r>
              <a:rPr lang="en-US" sz="2400" i="1" dirty="0">
                <a:solidFill>
                  <a:schemeClr val="accent3"/>
                </a:solidFill>
              </a:rPr>
              <a:t>. </a:t>
            </a:r>
            <a:r>
              <a:rPr lang="en-US" sz="2400" dirty="0"/>
              <a:t>Ada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distribusi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Perkonomian</a:t>
            </a:r>
            <a:r>
              <a:rPr lang="en-US" sz="2400" dirty="0"/>
              <a:t> Barter</a:t>
            </a:r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Uang</a:t>
            </a:r>
            <a:endParaRPr lang="en-US" sz="2400" dirty="0"/>
          </a:p>
          <a:p>
            <a:pPr marL="1463040" indent="-457200">
              <a:buFont typeface="+mj-lt"/>
              <a:buAutoNum type="arabicParenR"/>
            </a:pP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Kredit</a:t>
            </a:r>
            <a:r>
              <a:rPr lang="en-US" sz="2400" dirty="0"/>
              <a:t>.</a:t>
            </a:r>
          </a:p>
          <a:p>
            <a:pPr marL="457200"/>
            <a:endParaRPr lang="en-US" sz="2400" dirty="0"/>
          </a:p>
        </p:txBody>
      </p:sp>
      <p:pic>
        <p:nvPicPr>
          <p:cNvPr id="2050" name="Picture 2" descr="D:\2014\Buku Ekonomi Nurhadi XI\ekonomi editing\bab 1\hildebrandaq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455" y="3352800"/>
            <a:ext cx="243254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62400" y="4725650"/>
            <a:ext cx="419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Bruno Hildebrand</a:t>
            </a:r>
          </a:p>
          <a:p>
            <a:r>
              <a:rPr lang="en-US" sz="1600" i="1" dirty="0" err="1"/>
              <a:t>Sumber</a:t>
            </a:r>
            <a:r>
              <a:rPr lang="en-US" sz="1600" i="1" dirty="0"/>
              <a:t> </a:t>
            </a:r>
            <a:r>
              <a:rPr lang="en-US" sz="1600" i="1" dirty="0" err="1"/>
              <a:t>gambar</a:t>
            </a:r>
            <a:r>
              <a:rPr lang="en-US" sz="1600" i="1" dirty="0"/>
              <a:t>: Hildebrand </a:t>
            </a:r>
            <a:endParaRPr lang="en-US" sz="1600" dirty="0"/>
          </a:p>
          <a:p>
            <a:r>
              <a:rPr lang="en-US" sz="1600" i="1" dirty="0" err="1"/>
              <a:t>Sumber</a:t>
            </a:r>
            <a:r>
              <a:rPr lang="en-US" sz="1600" i="1" dirty="0"/>
              <a:t> </a:t>
            </a:r>
            <a:r>
              <a:rPr lang="en-US" sz="1600" i="1" dirty="0" err="1"/>
              <a:t>gambar</a:t>
            </a:r>
            <a:r>
              <a:rPr lang="en-US" sz="1600" i="1" dirty="0"/>
              <a:t>: http://img407.imageshack.us/ img407/2315/hildebrandaq7.gif </a:t>
            </a:r>
          </a:p>
        </p:txBody>
      </p:sp>
    </p:spTree>
    <p:extLst>
      <p:ext uri="{BB962C8B-B14F-4D97-AF65-F5344CB8AC3E}">
        <p14:creationId xmlns:p14="http://schemas.microsoft.com/office/powerpoint/2010/main" val="2229033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5951" y="533400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457200">
              <a:buFont typeface="+mj-lt"/>
              <a:buAutoNum type="alphaLcPeriod" startAt="3"/>
            </a:pPr>
            <a:r>
              <a:rPr lang="en-US" sz="2400" dirty="0"/>
              <a:t>Karl Bucher</a:t>
            </a:r>
          </a:p>
          <a:p>
            <a:pPr marL="914400"/>
            <a:r>
              <a:rPr lang="en-US" sz="2400" dirty="0"/>
              <a:t>Ada </a:t>
            </a:r>
            <a:r>
              <a:rPr lang="en-US" sz="2400" dirty="0" err="1"/>
              <a:t>empat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pertumbuhan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,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Tangga</a:t>
            </a:r>
            <a:r>
              <a:rPr lang="en-US" sz="2400" dirty="0"/>
              <a:t> </a:t>
            </a:r>
            <a:r>
              <a:rPr lang="en-US" sz="2400" dirty="0" err="1"/>
              <a:t>Tertutup</a:t>
            </a:r>
            <a:endParaRPr lang="en-US" sz="2400" dirty="0"/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Tangga</a:t>
            </a:r>
            <a:r>
              <a:rPr lang="en-US" sz="2400" dirty="0"/>
              <a:t> Kota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Tangga</a:t>
            </a:r>
            <a:r>
              <a:rPr lang="en-US" sz="2400" dirty="0"/>
              <a:t> </a:t>
            </a:r>
            <a:r>
              <a:rPr lang="en-US" sz="2400" dirty="0" err="1"/>
              <a:t>Bangsa</a:t>
            </a:r>
            <a:endParaRPr lang="en-US" sz="2400" dirty="0"/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Tangga</a:t>
            </a:r>
            <a:r>
              <a:rPr lang="en-US" sz="2400" dirty="0"/>
              <a:t> </a:t>
            </a:r>
            <a:r>
              <a:rPr lang="en-US" sz="2400" dirty="0" err="1"/>
              <a:t>Dunia</a:t>
            </a:r>
            <a:endParaRPr lang="en-US" sz="2400" dirty="0"/>
          </a:p>
          <a:p>
            <a:pPr marL="914400" indent="-457200">
              <a:buFont typeface="+mj-lt"/>
              <a:buAutoNum type="alphaLcPeriod" startAt="4"/>
            </a:pPr>
            <a:r>
              <a:rPr lang="en-US" sz="2400" dirty="0"/>
              <a:t>Werner </a:t>
            </a:r>
            <a:r>
              <a:rPr lang="en-US" sz="2400" dirty="0" err="1"/>
              <a:t>Sombart</a:t>
            </a:r>
            <a:endParaRPr lang="en-US" sz="2400" dirty="0"/>
          </a:p>
          <a:p>
            <a:pPr marL="914400"/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ekonomi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1371600" indent="-457200">
              <a:buFont typeface="+mj-lt"/>
              <a:buAutoNum type="arabicParenR"/>
            </a:pP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Tertutup</a:t>
            </a:r>
            <a:r>
              <a:rPr lang="en-US" sz="2400" dirty="0"/>
              <a:t>, </a:t>
            </a:r>
            <a:r>
              <a:rPr lang="en-US" sz="2400" dirty="0" err="1"/>
              <a:t>zaman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desa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perekonomian</a:t>
            </a:r>
            <a:r>
              <a:rPr lang="en-US" sz="2400" dirty="0"/>
              <a:t> </a:t>
            </a:r>
            <a:r>
              <a:rPr lang="en-US" sz="2400" dirty="0" err="1"/>
              <a:t>feodal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tuan</a:t>
            </a:r>
            <a:r>
              <a:rPr lang="en-US" sz="2400" dirty="0"/>
              <a:t> </a:t>
            </a:r>
            <a:r>
              <a:rPr lang="en-US" sz="2400" dirty="0" err="1"/>
              <a:t>tanah</a:t>
            </a:r>
            <a:r>
              <a:rPr lang="en-US" sz="2400" dirty="0"/>
              <a:t>.</a:t>
            </a:r>
          </a:p>
          <a:p>
            <a:pPr marL="914400" indent="-457200">
              <a:buFont typeface="+mj-lt"/>
              <a:buAutoNum type="alphaLcPeriod" startAt="3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165474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TC101859865[[fn=Kilter]]</Template>
  <TotalTime>1093</TotalTime>
  <Words>821</Words>
  <Application>Microsoft Office PowerPoint</Application>
  <PresentationFormat>On-screen Show (4:3)</PresentationFormat>
  <Paragraphs>111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Rockwell</vt:lpstr>
      <vt:lpstr>Wingdings</vt:lpstr>
      <vt:lpstr>Kilter</vt:lpstr>
      <vt:lpstr> Teori Pertumbuhan Ekonomi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Ragil</dc:creator>
  <cp:lastModifiedBy>user</cp:lastModifiedBy>
  <cp:revision>165</cp:revision>
  <dcterms:created xsi:type="dcterms:W3CDTF">2014-06-12T01:46:22Z</dcterms:created>
  <dcterms:modified xsi:type="dcterms:W3CDTF">2021-07-29T07:12:04Z</dcterms:modified>
</cp:coreProperties>
</file>