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0" r:id="rId2"/>
    <p:sldId id="257" r:id="rId3"/>
    <p:sldId id="311" r:id="rId4"/>
    <p:sldId id="259" r:id="rId5"/>
    <p:sldId id="260" r:id="rId6"/>
    <p:sldId id="301" r:id="rId7"/>
    <p:sldId id="302" r:id="rId8"/>
    <p:sldId id="312" r:id="rId9"/>
    <p:sldId id="313" r:id="rId10"/>
    <p:sldId id="314" r:id="rId11"/>
    <p:sldId id="303" r:id="rId12"/>
    <p:sldId id="315" r:id="rId13"/>
    <p:sldId id="316" r:id="rId14"/>
    <p:sldId id="317" r:id="rId15"/>
    <p:sldId id="318" r:id="rId16"/>
    <p:sldId id="319" r:id="rId17"/>
    <p:sldId id="305" r:id="rId18"/>
    <p:sldId id="320" r:id="rId19"/>
    <p:sldId id="306" r:id="rId20"/>
    <p:sldId id="307" r:id="rId21"/>
    <p:sldId id="322" r:id="rId22"/>
    <p:sldId id="308" r:id="rId23"/>
    <p:sldId id="309" r:id="rId24"/>
    <p:sldId id="32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962671"/>
            <a:ext cx="4114800" cy="1895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1563"/>
            <a:ext cx="3886200" cy="46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1251" y="4044288"/>
            <a:ext cx="1852749" cy="2166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4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-1215282" y="990389"/>
            <a:ext cx="7528773" cy="11161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TEORI EVOLUSI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77D37-E4A6-441B-A117-C80378199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Biogenesis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457200" algn="l"/>
              </a:tabLst>
            </a:pPr>
            <a:endParaRPr lang="en-US" sz="18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Francesco Redi (Italia, 1626-1799)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Lazzaro Spallanzani ( Italia, 1729-1799)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Louis Pasteur (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Prancis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1822-1895).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Walaupun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bertahan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ratusan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membenarkan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abiogenesis. Orang –orang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ragu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kebenaran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mengadakan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memecahkan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Orang-orang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puas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pandangan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 Francesco Redi (Italia, 1626-1799), dan Lazzaro Spallanzani ( Italia, 1729-1799), dan Louis Pasteur (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Prancis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1822-1895).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Beredasarkan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penelitian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tokoh-tokoh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akhirnya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/ generation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pudar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dipertanggungjawabkan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kebenarannya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2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7780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3600" b="1" i="1" dirty="0" err="1"/>
              <a:t>Percobaan</a:t>
            </a:r>
            <a:r>
              <a:rPr lang="en-US" sz="3600" b="1" i="1" dirty="0"/>
              <a:t> Francesco </a:t>
            </a:r>
            <a:r>
              <a:rPr lang="en-US" sz="3600" b="1" i="1" dirty="0" err="1"/>
              <a:t>Redi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EEC40E-36C7-4D29-B757-B83B9494BBEF}"/>
              </a:ext>
            </a:extLst>
          </p:cNvPr>
          <p:cNvSpPr txBox="1"/>
          <p:nvPr/>
        </p:nvSpPr>
        <p:spPr>
          <a:xfrm>
            <a:off x="381000" y="990601"/>
            <a:ext cx="8458200" cy="1062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Redi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Redi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selengkapnya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C1719F-80C6-44C8-8641-BA1C5AE70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63" y="2053201"/>
            <a:ext cx="8073737" cy="32045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02F8D6-3ABF-4296-94D5-9D35403729DD}"/>
              </a:ext>
            </a:extLst>
          </p:cNvPr>
          <p:cNvSpPr txBox="1"/>
          <p:nvPr/>
        </p:nvSpPr>
        <p:spPr>
          <a:xfrm rot="10800000" flipV="1">
            <a:off x="533399" y="5114757"/>
            <a:ext cx="80737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: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sekerat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ditutup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rapat-rapat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18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: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sekerat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dibiarkan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18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III :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sekerat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dibiarkan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59FA5-8B38-4F58-8F5C-E1D53C246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Selanjutnya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diletakkan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Setelah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ketiga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diamati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20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: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jentik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larva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lalat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: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tampak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didalamnya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larva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lalat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Francesco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menyimpulkan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arva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terdapat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dan III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terbentuk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lalat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ditinggal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ketika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lalat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disitu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apabila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melihat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stoples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II,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tertutup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kain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kain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penutupnya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relative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sedikit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96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6EBEF-11CF-43EC-BBE4-5C4BBA92A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096000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dirty="0">
                <a:solidFill>
                  <a:srgbClr val="7F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2400" b="1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400" b="1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Lazzaro Spallanzani ( 1729-1799)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Francesco Redi, Spallanzani juga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menyangsikan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kebenaran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abiogeensis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Oleh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mengadakan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pada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prinsipnya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Francesco Redi,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langkah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Spallanzani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sempurna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percobaannya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Spallanzani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rebusan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30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16497-7849-4381-B062-92C589256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Adapun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Spallanzani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selengkapnya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97A93B-177F-4334-8D20-6BC1CC624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0"/>
            <a:ext cx="8229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48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CD898-C66C-447A-AC86-5AA0E12E0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: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diisi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70 cc air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kemudian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dipanaskan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15oC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dibiarkan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·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: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diisi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70 cc air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ditutup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rapat-rapat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gabus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Pada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gabus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diolesi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paraffin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cair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agar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benar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Selanjutnya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dipanaskan.selanjutnay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dan II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didinginkan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dingin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keduanya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diletakkan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bebas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gangguan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hewan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orang. Setelah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diadakan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pengamatan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kedua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07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56593-A294-4F6C-8839-21EC77A5B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: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bertambah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keruh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baunya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Setelah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diteliti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ternyata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mengandung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: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jernih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semula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baunya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mengandung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apabila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dibiarkan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terbuka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lama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ternyata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mengandung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berubah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keruh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baunya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Lazzaro Spallanzani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menyimpulkan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didalam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diudara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Jadi,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pembusukan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kontaminasi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darimudara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20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Pendukung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menyatakan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keberatan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eksperimen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Lazzaro Spallanzani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M,enurut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mereka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terbentuknya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mikroba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diperlukan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udara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pengaruh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udara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generation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18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31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54000"/>
            <a:ext cx="51694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sz="3200" b="1" i="1" dirty="0" err="1"/>
              <a:t>Percobaan</a:t>
            </a:r>
            <a:r>
              <a:rPr lang="en-US" sz="3200" b="1" i="1" dirty="0"/>
              <a:t> Louis Pasteur</a:t>
            </a: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05" y="3105165"/>
            <a:ext cx="8318590" cy="345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467721-B8C5-42FD-B614-A99A754A5DF7}"/>
              </a:ext>
            </a:extLst>
          </p:cNvPr>
          <p:cNvSpPr txBox="1"/>
          <p:nvPr/>
        </p:nvSpPr>
        <p:spPr>
          <a:xfrm>
            <a:off x="457200" y="838775"/>
            <a:ext cx="8382000" cy="2266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menjawab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keraguannya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Pasteur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melaksanakan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menyempurnakan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Lazzaro Spallanzani.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Pasteur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kaldu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Langkah-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langkah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Pasteur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selengkapnya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87B3E-A717-4BAD-9BEA-A04FC4139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Pasteur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tumbanglah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Abiogenesis,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munculah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dikenal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Biogenesis. </a:t>
            </a:r>
            <a:br>
              <a:rPr lang="en-US" sz="20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7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Louis Pasteur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menyatakan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Omne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vivum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ovo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Omne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ovum ex vivo =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Omne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vivum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 vivo =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Walaupun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Louis Pasteur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percobaannya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menumbangkan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generation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sekaligus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mengukuhkan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Biogenesis,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berarti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terbentuknya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terjawab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20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7541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b="1" dirty="0"/>
              <a:t>4. Teori Evolusi Kimia (Teori </a:t>
            </a:r>
            <a:r>
              <a:rPr lang="en-US" sz="3200" b="1" dirty="0" err="1"/>
              <a:t>Biologi</a:t>
            </a:r>
            <a:r>
              <a:rPr lang="en-US" sz="3200" b="1" dirty="0"/>
              <a:t> Modern)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33400" y="1066800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lphaLcPeriod"/>
            </a:pPr>
            <a:r>
              <a:rPr lang="en-US" sz="2800" b="1" i="1" dirty="0"/>
              <a:t>A.I. </a:t>
            </a:r>
            <a:r>
              <a:rPr lang="en-US" sz="2800" b="1" i="1" dirty="0" err="1"/>
              <a:t>Oparin</a:t>
            </a:r>
            <a:r>
              <a:rPr lang="en-US" sz="2800" b="1" i="1" dirty="0"/>
              <a:t> </a:t>
            </a:r>
            <a:r>
              <a:rPr lang="en-US" sz="2800" b="1" dirty="0"/>
              <a:t>(</a:t>
            </a:r>
            <a:r>
              <a:rPr lang="en-US" sz="2800" b="1" i="1" dirty="0" err="1"/>
              <a:t>Rusia</a:t>
            </a:r>
            <a:r>
              <a:rPr lang="en-US" sz="2800" b="1" dirty="0"/>
              <a:t>)</a:t>
            </a:r>
          </a:p>
          <a:p>
            <a:pPr marL="514350" indent="1588">
              <a:spcBef>
                <a:spcPts val="1800"/>
              </a:spcBef>
            </a:pPr>
            <a:r>
              <a:rPr lang="en-US" sz="2800" dirty="0" err="1"/>
              <a:t>Evolusi</a:t>
            </a:r>
            <a:r>
              <a:rPr lang="en-US" sz="2800" dirty="0"/>
              <a:t> </a:t>
            </a:r>
            <a:r>
              <a:rPr lang="en-US" sz="2800" dirty="0" err="1"/>
              <a:t>zat</a:t>
            </a:r>
            <a:r>
              <a:rPr lang="en-US" sz="2800" dirty="0"/>
              <a:t> </a:t>
            </a:r>
            <a:r>
              <a:rPr lang="en-US" sz="2800" dirty="0" err="1"/>
              <a:t>zat</a:t>
            </a:r>
            <a:r>
              <a:rPr lang="en-US" sz="2800" dirty="0"/>
              <a:t> </a:t>
            </a:r>
            <a:r>
              <a:rPr lang="en-US" sz="2800" dirty="0" err="1"/>
              <a:t>kimia</a:t>
            </a:r>
            <a:r>
              <a:rPr lang="en-US" sz="2800" dirty="0"/>
              <a:t> </a:t>
            </a:r>
            <a:r>
              <a:rPr lang="en-US" sz="2800" dirty="0" err="1"/>
              <a:t>telah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. </a:t>
            </a:r>
          </a:p>
          <a:p>
            <a:pPr marL="514350" indent="1588">
              <a:spcBef>
                <a:spcPts val="1800"/>
              </a:spcBef>
            </a:pPr>
            <a:r>
              <a:rPr lang="en-US" sz="2800" i="1" dirty="0"/>
              <a:t>“The Origin of Life“, </a:t>
            </a:r>
            <a:r>
              <a:rPr lang="pt-BR" sz="2800" dirty="0"/>
              <a:t>dia mengemukakan bahwa asal mula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bersamaan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evolusi</a:t>
            </a:r>
            <a:r>
              <a:rPr lang="en-US" sz="2800" dirty="0"/>
              <a:t> </a:t>
            </a:r>
            <a:r>
              <a:rPr lang="en-US" sz="2800" dirty="0" err="1"/>
              <a:t>terbentuknya</a:t>
            </a:r>
            <a:r>
              <a:rPr lang="en-US" sz="2800" dirty="0"/>
              <a:t> </a:t>
            </a:r>
            <a:r>
              <a:rPr lang="en-US" sz="2800" dirty="0" err="1"/>
              <a:t>bumi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atmosfernya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Tujuan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Pembelajaran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64568"/>
            <a:ext cx="8229600" cy="44486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Setelah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mempelajari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bab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siswa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diharapakan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Menunjukkan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fakta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/>
              <a:t>yang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evolusi</a:t>
            </a:r>
            <a:r>
              <a:rPr lang="en-US" sz="2800" dirty="0"/>
              <a:t>.</a:t>
            </a:r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dirty="0" err="1"/>
              <a:t>Menjelaskan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asal</a:t>
            </a:r>
            <a:r>
              <a:rPr lang="en-US" sz="2800" dirty="0"/>
              <a:t>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di </a:t>
            </a:r>
            <a:r>
              <a:rPr lang="en-US" sz="2800" dirty="0" err="1"/>
              <a:t>bumi</a:t>
            </a:r>
            <a:r>
              <a:rPr lang="en-US" sz="2800" dirty="0"/>
              <a:t>.</a:t>
            </a:r>
          </a:p>
          <a:p>
            <a:pPr marL="339725" indent="-339725">
              <a:spcBef>
                <a:spcPts val="600"/>
              </a:spcBef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6130" y="435072"/>
            <a:ext cx="69317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lphaLcPeriod" startAt="2"/>
            </a:pPr>
            <a:r>
              <a:rPr lang="en-US" sz="2800" b="1" i="1" dirty="0"/>
              <a:t>Harold Urey</a:t>
            </a:r>
          </a:p>
          <a:p>
            <a:pPr marL="514350" indent="1588"/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organik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organisme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, yang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nb-NO" sz="2400" dirty="0"/>
              <a:t>mulanya dibentuk sebagai reaksi gas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bantuan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292556"/>
            <a:ext cx="6934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 err="1"/>
              <a:t>Dijabarkan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4 </a:t>
            </a:r>
            <a:r>
              <a:rPr lang="en-US" sz="2800" dirty="0" err="1"/>
              <a:t>fase</a:t>
            </a:r>
            <a:r>
              <a:rPr lang="en-US" sz="2800" dirty="0"/>
              <a:t>.</a:t>
            </a:r>
          </a:p>
          <a:p>
            <a:pPr marL="855663" indent="-855663">
              <a:spcBef>
                <a:spcPts val="600"/>
              </a:spcBef>
            </a:pPr>
            <a:r>
              <a:rPr lang="it-IT" sz="2400" dirty="0"/>
              <a:t>Fase 1. Tersedianya molekul metana, </a:t>
            </a:r>
            <a:r>
              <a:rPr lang="en-US" sz="2400" dirty="0" err="1"/>
              <a:t>amonia</a:t>
            </a:r>
            <a:r>
              <a:rPr lang="en-US" sz="2400" dirty="0"/>
              <a:t>, </a:t>
            </a:r>
            <a:r>
              <a:rPr lang="en-US" sz="2400" dirty="0" err="1"/>
              <a:t>hidrogen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uap</a:t>
            </a:r>
            <a:r>
              <a:rPr lang="en-US" sz="2400" dirty="0"/>
              <a:t> air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atmosfer</a:t>
            </a:r>
            <a:r>
              <a:rPr lang="en-US" sz="2400" dirty="0"/>
              <a:t>.</a:t>
            </a:r>
          </a:p>
          <a:p>
            <a:pPr marL="855663" indent="-855663">
              <a:spcBef>
                <a:spcPts val="600"/>
              </a:spcBef>
            </a:pPr>
            <a:r>
              <a:rPr lang="it-IT" sz="2400" dirty="0"/>
              <a:t>Fase 2. Energi yang timbul dari aliran </a:t>
            </a:r>
            <a:r>
              <a:rPr lang="en-US" sz="2400" dirty="0" err="1"/>
              <a:t>listrik</a:t>
            </a:r>
            <a:r>
              <a:rPr lang="en-US" sz="2400" dirty="0"/>
              <a:t>, </a:t>
            </a:r>
            <a:r>
              <a:rPr lang="en-US" sz="2400" dirty="0" err="1"/>
              <a:t>halilintar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radiasi</a:t>
            </a:r>
            <a:r>
              <a:rPr lang="en-US" sz="2400" dirty="0"/>
              <a:t> </a:t>
            </a:r>
            <a:r>
              <a:rPr lang="en-US" sz="2400" dirty="0" err="1"/>
              <a:t>sinar</a:t>
            </a:r>
            <a:r>
              <a:rPr lang="en-US" sz="2400" dirty="0"/>
              <a:t> </a:t>
            </a:r>
            <a:r>
              <a:rPr lang="en-US" sz="2400" dirty="0" err="1"/>
              <a:t>kosmis</a:t>
            </a:r>
            <a:endParaRPr lang="en-US" sz="2400" dirty="0"/>
          </a:p>
          <a:p>
            <a:pPr>
              <a:spcBef>
                <a:spcPts val="600"/>
              </a:spcBef>
            </a:pPr>
            <a:r>
              <a:rPr lang="en-US" sz="2400" dirty="0" err="1"/>
              <a:t>Fase</a:t>
            </a:r>
            <a:r>
              <a:rPr lang="en-US" sz="2400" dirty="0"/>
              <a:t> 3. </a:t>
            </a:r>
            <a:r>
              <a:rPr lang="en-US" sz="2400" dirty="0" err="1"/>
              <a:t>Terbentuknya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yang paling </a:t>
            </a:r>
            <a:r>
              <a:rPr lang="en-US" sz="2400" dirty="0" err="1"/>
              <a:t>sederhana</a:t>
            </a:r>
            <a:r>
              <a:rPr lang="en-US" sz="2400" dirty="0"/>
              <a:t>.</a:t>
            </a:r>
          </a:p>
          <a:p>
            <a:pPr marL="855663" indent="-855663">
              <a:spcBef>
                <a:spcPts val="600"/>
              </a:spcBef>
            </a:pPr>
            <a:r>
              <a:rPr lang="nl-NL" sz="2400" dirty="0"/>
              <a:t>Fase 4. Zat hidup yang terbentuk berkembang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jutaan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organisme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6DD42-CF40-4DCB-B690-8BEA39DE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3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Stanley Miller</a:t>
            </a:r>
            <a:br>
              <a:rPr lang="en-US" sz="18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4BED5-88EA-47B3-B567-26A7815CD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Miller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murid Harold Urey yang juga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tertarik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usul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Didasarkan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planet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awal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terbentuknya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yakni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keadaan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suhu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gas-gas yang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terdapat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atmosfer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mendesain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model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laboratorium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sederhana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membuktikan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hipotesis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Harold Urey.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Kedalam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Miller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memasukan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gas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Hidrogen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Metana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Amonia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Air.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juaga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dipanasi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seminggu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gas-gas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bercampur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didalamnya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pengganti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energi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aliran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listrik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halilintar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Miller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mengaliri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perangkat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loncatan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listrik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bertegangan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aliran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listrik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bertegangan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menyebabkan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gas-gas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Miller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bereaksi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membentuk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Kedalam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perangkat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pendingin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gas-gas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reaksi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mengembun</a:t>
            </a:r>
            <a:r>
              <a:rPr lang="en-US" sz="1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07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4CAC3E-41D2-4D20-8C6C-30FC5A8E5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153400" cy="56769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2296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lphaLcPeriod" startAt="4"/>
            </a:pPr>
            <a:r>
              <a:rPr lang="en-US" sz="3200" b="1" i="1" dirty="0"/>
              <a:t>Melvin Calvin</a:t>
            </a:r>
          </a:p>
          <a:p>
            <a:pPr marL="514350" indent="1588">
              <a:spcBef>
                <a:spcPts val="1800"/>
              </a:spcBef>
            </a:pP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radiasi</a:t>
            </a:r>
            <a:r>
              <a:rPr lang="en-US" sz="3200" dirty="0"/>
              <a:t> </a:t>
            </a:r>
            <a:r>
              <a:rPr lang="en-US" sz="3200" dirty="0" err="1"/>
              <a:t>sinar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mengubah</a:t>
            </a:r>
            <a:r>
              <a:rPr lang="en-US" sz="3200" dirty="0"/>
              <a:t> </a:t>
            </a:r>
            <a:r>
              <a:rPr lang="en-US" sz="3200" dirty="0" err="1"/>
              <a:t>metana</a:t>
            </a:r>
            <a:r>
              <a:rPr lang="en-US" sz="3200" dirty="0"/>
              <a:t>, </a:t>
            </a:r>
            <a:r>
              <a:rPr lang="en-US" sz="3200" dirty="0" err="1"/>
              <a:t>amonia</a:t>
            </a:r>
            <a:r>
              <a:rPr lang="en-US" sz="3200" dirty="0"/>
              <a:t>, </a:t>
            </a:r>
            <a:r>
              <a:rPr lang="en-US" sz="3200" dirty="0" err="1"/>
              <a:t>hidrogen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air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molekul-molekul</a:t>
            </a:r>
            <a:r>
              <a:rPr lang="en-US" sz="3200" dirty="0"/>
              <a:t> </a:t>
            </a:r>
            <a:r>
              <a:rPr lang="en-US" sz="3200" dirty="0" err="1"/>
              <a:t>gula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pt-BR" sz="3200" dirty="0"/>
              <a:t>asam amino, dan juga membentuk purin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pirimidin</a:t>
            </a:r>
            <a:r>
              <a:rPr lang="en-US" sz="3200" dirty="0"/>
              <a:t>, yang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zat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nl-NL" sz="3200" dirty="0"/>
              <a:t>pembentukan DNA, RNA, ATP, dan ADP. </a:t>
            </a:r>
          </a:p>
          <a:p>
            <a:pPr marL="514350" indent="1588">
              <a:spcBef>
                <a:spcPts val="1800"/>
              </a:spcBef>
            </a:pPr>
            <a:r>
              <a:rPr lang="en-US" sz="3200" dirty="0" err="1"/>
              <a:t>Senyawa</a:t>
            </a:r>
            <a:r>
              <a:rPr lang="en-US" sz="3200" dirty="0"/>
              <a:t> </a:t>
            </a:r>
            <a:r>
              <a:rPr lang="en-US" sz="3200" dirty="0" err="1"/>
              <a:t>organik</a:t>
            </a:r>
            <a:r>
              <a:rPr lang="en-US" sz="3200" dirty="0"/>
              <a:t> </a:t>
            </a:r>
            <a:r>
              <a:rPr lang="en-US" sz="3200" dirty="0" err="1"/>
              <a:t>itulah</a:t>
            </a:r>
            <a:r>
              <a:rPr lang="en-US" sz="3200" dirty="0"/>
              <a:t> yang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komponen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makhluk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E5ECD-4BF2-474E-B1B8-19F3FDB4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n-US" sz="3600" b="1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3600" b="1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Penciptaan</a:t>
            </a:r>
            <a:r>
              <a:rPr lang="en-US" sz="3600" b="1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Khusus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menyatakan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segala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sesuatu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segala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spesies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sekarang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sejak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dahulu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sendiri-sendiri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sebagaimana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ini.kelemahan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minimnya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dan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bukti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penciptaan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dibuat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eksperimentnya.tentunya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dianut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para orang-orang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beriman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sepertinya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sejalan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teori-teori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6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AD6D99-5261-4484-B6A5-336E1B45E18A}"/>
              </a:ext>
            </a:extLst>
          </p:cNvPr>
          <p:cNvSpPr txBox="1"/>
          <p:nvPr/>
        </p:nvSpPr>
        <p:spPr>
          <a:xfrm>
            <a:off x="457200" y="614512"/>
            <a:ext cx="8229600" cy="5821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Ilmiah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terus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diteliti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sekarang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Penelitian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diibaratkan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meneliti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duluan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Terlepas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dianut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agama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tertentu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ilmuwan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mencoba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memecahkan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misteri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diungkapkan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filsafat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ilmuwan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diungkapkan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2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20324"/>
            <a:ext cx="8001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2400" dirty="0"/>
              <a:t>Evolusi dalam biologi proses </a:t>
            </a:r>
            <a:r>
              <a:rPr lang="en-US" sz="2400" dirty="0" err="1"/>
              <a:t>kompleks</a:t>
            </a:r>
            <a:r>
              <a:rPr lang="en-US" sz="2400" dirty="0"/>
              <a:t> </a:t>
            </a:r>
            <a:r>
              <a:rPr lang="en-US" sz="2400" dirty="0" err="1"/>
              <a:t>pewarisan</a:t>
            </a:r>
            <a:r>
              <a:rPr lang="en-US" sz="2400" dirty="0"/>
              <a:t> </a:t>
            </a:r>
            <a:r>
              <a:rPr lang="en-US" sz="2400" dirty="0" err="1"/>
              <a:t>sifat</a:t>
            </a:r>
            <a:r>
              <a:rPr lang="en-US" sz="2400" dirty="0"/>
              <a:t> </a:t>
            </a:r>
            <a:r>
              <a:rPr lang="en-US" sz="2400" dirty="0" err="1"/>
              <a:t>organisme</a:t>
            </a:r>
            <a:r>
              <a:rPr lang="en-US" sz="2400" dirty="0"/>
              <a:t> yang </a:t>
            </a:r>
            <a:r>
              <a:rPr lang="it-IT" sz="2400" dirty="0"/>
              <a:t>berubah dari generasi ke generasi dalam </a:t>
            </a:r>
            <a:r>
              <a:rPr lang="en-US" sz="2400" dirty="0" err="1"/>
              <a:t>kurun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jutaan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.</a:t>
            </a:r>
          </a:p>
          <a:p>
            <a:pPr>
              <a:spcBef>
                <a:spcPts val="600"/>
              </a:spcBef>
            </a:pP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fondasi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evolusi</a:t>
            </a:r>
            <a:r>
              <a:rPr lang="en-US" sz="2400" dirty="0"/>
              <a:t>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400" i="1" dirty="0"/>
              <a:t>Anaximander (500 SM)</a:t>
            </a:r>
          </a:p>
          <a:p>
            <a:pPr indent="515938">
              <a:spcBef>
                <a:spcPts val="600"/>
              </a:spcBef>
            </a:pP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berevolusi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makhluk</a:t>
            </a:r>
            <a:r>
              <a:rPr lang="en-US" sz="2400" dirty="0"/>
              <a:t> </a:t>
            </a:r>
            <a:r>
              <a:rPr lang="en-US" sz="2400" dirty="0" err="1"/>
              <a:t>akuatik</a:t>
            </a:r>
            <a:r>
              <a:rPr lang="en-US" sz="2400" dirty="0"/>
              <a:t> </a:t>
            </a:r>
            <a:r>
              <a:rPr lang="en-US" sz="2400" dirty="0" err="1"/>
              <a:t>mirip</a:t>
            </a:r>
            <a:endParaRPr lang="en-US" sz="2400" dirty="0"/>
          </a:p>
          <a:p>
            <a:pPr marL="515938">
              <a:spcBef>
                <a:spcPts val="600"/>
              </a:spcBef>
            </a:pPr>
            <a:r>
              <a:rPr lang="en-US" sz="2400" dirty="0" err="1"/>
              <a:t>ikan</a:t>
            </a:r>
            <a:r>
              <a:rPr lang="en-US" sz="2400" dirty="0"/>
              <a:t> yang </a:t>
            </a:r>
            <a:r>
              <a:rPr lang="en-US" sz="2400" dirty="0" err="1"/>
              <a:t>pindah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darat</a:t>
            </a:r>
            <a:r>
              <a:rPr lang="en-US" sz="2400" dirty="0"/>
              <a:t>.</a:t>
            </a:r>
          </a:p>
          <a:p>
            <a:pPr marL="515938" indent="-515938">
              <a:spcBef>
                <a:spcPts val="600"/>
              </a:spcBef>
              <a:buAutoNum type="arabicPeriod" startAt="2"/>
            </a:pPr>
            <a:r>
              <a:rPr lang="en-US" sz="2400" i="1" dirty="0"/>
              <a:t>Empedocles (495− 435 SM)</a:t>
            </a:r>
          </a:p>
          <a:p>
            <a:pPr marL="515938">
              <a:spcBef>
                <a:spcPts val="600"/>
              </a:spcBef>
            </a:pP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fi-FI" sz="2400" dirty="0"/>
              <a:t>dari lumpur dan tumbuhan kemudian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hewan</a:t>
            </a:r>
            <a:r>
              <a:rPr lang="en-US" sz="2400" dirty="0"/>
              <a:t>.</a:t>
            </a:r>
            <a:endParaRPr lang="en-US" sz="2400" i="1" dirty="0"/>
          </a:p>
          <a:p>
            <a:pPr marL="515938" indent="-515938">
              <a:spcBef>
                <a:spcPts val="600"/>
              </a:spcBef>
              <a:buAutoNum type="arabicPeriod" startAt="3"/>
            </a:pPr>
            <a:r>
              <a:rPr lang="en-US" sz="2400" i="1" dirty="0"/>
              <a:t>Erasmus Darwin (1731− 1802)</a:t>
            </a:r>
          </a:p>
          <a:p>
            <a:pPr indent="515938">
              <a:spcBef>
                <a:spcPts val="600"/>
              </a:spcBef>
            </a:pP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berawal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asal</a:t>
            </a:r>
            <a:r>
              <a:rPr lang="en-US" sz="2400" dirty="0"/>
              <a:t> </a:t>
            </a:r>
            <a:r>
              <a:rPr lang="en-US" sz="2400" dirty="0" err="1"/>
              <a:t>mula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endParaRPr lang="en-US" sz="2400" dirty="0"/>
          </a:p>
          <a:p>
            <a:pPr indent="515938">
              <a:spcBef>
                <a:spcPts val="600"/>
              </a:spcBef>
            </a:pP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respons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endParaRPr lang="en-US" sz="2400" dirty="0"/>
          </a:p>
          <a:p>
            <a:pPr indent="515938">
              <a:spcBef>
                <a:spcPts val="600"/>
              </a:spcBef>
            </a:pPr>
            <a:r>
              <a:rPr lang="en-US" sz="2400" dirty="0" err="1"/>
              <a:t>diwariskan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keturunannya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9296"/>
            <a:ext cx="777240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indent="-515938">
              <a:spcBef>
                <a:spcPts val="600"/>
              </a:spcBef>
              <a:buAutoNum type="arabicPeriod" startAt="4"/>
              <a:tabLst>
                <a:tab pos="633413" algn="l"/>
              </a:tabLst>
            </a:pPr>
            <a:r>
              <a:rPr lang="fr-FR" sz="2400" i="1" dirty="0"/>
              <a:t>Sir Charles Lyell (1797− 1875)</a:t>
            </a:r>
          </a:p>
          <a:p>
            <a:pPr marL="514350" indent="1588">
              <a:spcBef>
                <a:spcPts val="600"/>
              </a:spcBef>
            </a:pPr>
            <a:r>
              <a:rPr lang="en-US" sz="2400" dirty="0" err="1"/>
              <a:t>Permukaan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proses</a:t>
            </a:r>
            <a:r>
              <a:rPr lang="en-US" sz="2400" dirty="0"/>
              <a:t> </a:t>
            </a:r>
            <a:r>
              <a:rPr lang="en-US" sz="2400" dirty="0" err="1"/>
              <a:t>bertahap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lama.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kebanyakan</a:t>
            </a:r>
            <a:r>
              <a:rPr lang="en-US" sz="2400" dirty="0"/>
              <a:t> yang </a:t>
            </a:r>
            <a:r>
              <a:rPr lang="en-US" sz="2400" dirty="0" err="1"/>
              <a:t>menganggap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berusia</a:t>
            </a:r>
            <a:r>
              <a:rPr lang="en-US" sz="2400" dirty="0"/>
              <a:t> </a:t>
            </a:r>
            <a:r>
              <a:rPr lang="en-US" sz="2400" dirty="0" err="1"/>
              <a:t>muda</a:t>
            </a:r>
            <a:r>
              <a:rPr lang="en-US" sz="2400" dirty="0"/>
              <a:t>.</a:t>
            </a:r>
          </a:p>
          <a:p>
            <a:pPr marL="515938" indent="-515938">
              <a:spcBef>
                <a:spcPts val="600"/>
              </a:spcBef>
              <a:buAutoNum type="arabicPeriod" startAt="5"/>
            </a:pPr>
            <a:r>
              <a:rPr lang="en-US" sz="2400" i="1" dirty="0"/>
              <a:t>Thomas Robert Malthus (1766− 1834)</a:t>
            </a:r>
          </a:p>
          <a:p>
            <a:pPr marL="515938">
              <a:spcBef>
                <a:spcPts val="600"/>
              </a:spcBef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keseimbangan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. </a:t>
            </a:r>
            <a:r>
              <a:rPr lang="en-US" sz="2400" dirty="0" err="1"/>
              <a:t>Selanjutnya</a:t>
            </a:r>
            <a:r>
              <a:rPr lang="en-US" sz="2400" dirty="0"/>
              <a:t>, </a:t>
            </a:r>
            <a:r>
              <a:rPr lang="en-US" sz="2400" dirty="0" err="1"/>
              <a:t>muncullah</a:t>
            </a:r>
            <a:r>
              <a:rPr lang="en-US" sz="2400" dirty="0"/>
              <a:t> </a:t>
            </a:r>
            <a:r>
              <a:rPr lang="en-US" sz="2400" dirty="0" err="1"/>
              <a:t>kata-kata</a:t>
            </a:r>
            <a:r>
              <a:rPr lang="en-US" sz="2400" dirty="0"/>
              <a:t> Darwin,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perjuangan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(</a:t>
            </a:r>
            <a:r>
              <a:rPr lang="en-US" sz="2400" i="1" dirty="0"/>
              <a:t>struggle for life).</a:t>
            </a:r>
          </a:p>
          <a:p>
            <a:pPr marL="515938" indent="-515938">
              <a:spcBef>
                <a:spcPts val="600"/>
              </a:spcBef>
              <a:buAutoNum type="arabicPeriod" startAt="6"/>
            </a:pPr>
            <a:r>
              <a:rPr lang="en-US" sz="2400" i="1" dirty="0"/>
              <a:t>George Cuvier (1769-1832)</a:t>
            </a:r>
          </a:p>
          <a:p>
            <a:pPr marL="515938">
              <a:spcBef>
                <a:spcPts val="600"/>
              </a:spcBef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diciptakan</a:t>
            </a:r>
            <a:r>
              <a:rPr lang="en-US" sz="2400" dirty="0"/>
              <a:t> </a:t>
            </a:r>
            <a:r>
              <a:rPr lang="en-US" sz="2400" dirty="0" err="1"/>
              <a:t>makhluk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i="1" dirty="0" err="1"/>
              <a:t>katastropisme</a:t>
            </a:r>
            <a:r>
              <a:rPr lang="en-US" sz="2400" i="1" dirty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6476" y="491604"/>
            <a:ext cx="81165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A. TEORI ASAL USUL KEHIDUPAN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3008" y="1472364"/>
            <a:ext cx="7737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b="1" dirty="0" err="1"/>
              <a:t>Teori</a:t>
            </a:r>
            <a:r>
              <a:rPr lang="en-US" sz="2800" b="1" dirty="0"/>
              <a:t> </a:t>
            </a:r>
            <a:r>
              <a:rPr lang="en-US" sz="2800" b="1" dirty="0" err="1"/>
              <a:t>Kosmozoa</a:t>
            </a:r>
            <a:endParaRPr lang="en-US" sz="2800" b="1" dirty="0"/>
          </a:p>
          <a:p>
            <a:pPr marL="515938">
              <a:spcBef>
                <a:spcPts val="1800"/>
              </a:spcBef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di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dibawa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lain di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semesta</a:t>
            </a:r>
            <a:r>
              <a:rPr lang="en-US" sz="2400" dirty="0"/>
              <a:t>. </a:t>
            </a:r>
          </a:p>
          <a:p>
            <a:pPr marL="515938">
              <a:spcBef>
                <a:spcPts val="1800"/>
              </a:spcBef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di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lingkup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.</a:t>
            </a:r>
          </a:p>
          <a:p>
            <a:pPr marL="515938">
              <a:spcBef>
                <a:spcPts val="1800"/>
              </a:spcBef>
            </a:pP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di </a:t>
            </a:r>
            <a:r>
              <a:rPr lang="en-US" sz="2400" dirty="0" err="1"/>
              <a:t>muka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diawali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meteorit</a:t>
            </a:r>
            <a:r>
              <a:rPr lang="en-US" sz="2400" dirty="0"/>
              <a:t> yang </a:t>
            </a:r>
            <a:r>
              <a:rPr lang="en-US" sz="2400" dirty="0" err="1"/>
              <a:t>jatuh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membawa</a:t>
            </a:r>
            <a:r>
              <a:rPr lang="en-US" sz="2400" dirty="0"/>
              <a:t> </a:t>
            </a:r>
            <a:r>
              <a:rPr lang="en-US" sz="2400" dirty="0" err="1"/>
              <a:t>molekul</a:t>
            </a:r>
            <a:r>
              <a:rPr lang="en-US" sz="2400" dirty="0"/>
              <a:t> </a:t>
            </a:r>
            <a:r>
              <a:rPr lang="en-US" sz="2400" dirty="0" err="1"/>
              <a:t>organik</a:t>
            </a:r>
            <a:r>
              <a:rPr lang="en-US" sz="2400" dirty="0"/>
              <a:t>. </a:t>
            </a:r>
          </a:p>
          <a:p>
            <a:pPr marL="515938">
              <a:spcBef>
                <a:spcPts val="1800"/>
              </a:spcBef>
            </a:pPr>
            <a:r>
              <a:rPr lang="en-US" sz="2400" dirty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fakta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meteorit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molekul</a:t>
            </a:r>
            <a:r>
              <a:rPr lang="en-US" sz="2400" dirty="0"/>
              <a:t> </a:t>
            </a:r>
            <a:r>
              <a:rPr lang="en-US" sz="2400" dirty="0" err="1"/>
              <a:t>molekul</a:t>
            </a:r>
            <a:r>
              <a:rPr lang="en-US" sz="2400" dirty="0"/>
              <a:t> </a:t>
            </a:r>
            <a:r>
              <a:rPr lang="en-US" sz="2400" dirty="0" err="1"/>
              <a:t>organik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8600"/>
            <a:ext cx="8305800" cy="6373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/>
              <a:t>2. </a:t>
            </a:r>
            <a:r>
              <a:rPr lang="en-US" sz="3200" b="1" dirty="0" err="1"/>
              <a:t>Teori</a:t>
            </a:r>
            <a:r>
              <a:rPr lang="en-US" sz="3200" b="1" dirty="0"/>
              <a:t> Abiogenesis (</a:t>
            </a:r>
            <a:r>
              <a:rPr lang="en-US" sz="3200" b="1" dirty="0" err="1"/>
              <a:t>Generatio</a:t>
            </a:r>
            <a:r>
              <a:rPr lang="en-US" sz="3200" b="1" dirty="0"/>
              <a:t> </a:t>
            </a:r>
            <a:r>
              <a:rPr lang="en-US" sz="3200" b="1" dirty="0" err="1"/>
              <a:t>Spontanea</a:t>
            </a:r>
            <a:r>
              <a:rPr lang="en-US" sz="3200" b="1" dirty="0"/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endParaRPr lang="en-US" sz="20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Aristoteles (384-322 SM).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Antonie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Leeuwenhoek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7F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Aristoteles (384-322 SM).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Aristoteles 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seorang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filosof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tokoh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ilmu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pengetahuan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Yunani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Kuno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menyatakan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menghuni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Sebenarnya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Aristoteles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mengetahui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telur-telur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ikan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apabila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menetas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ikan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sifatnya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induknya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Telur-telur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perkimpoian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induk-induk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ikan.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Walau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Aristoteles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berkeyakinan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ikan yang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Lumpur.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340BC-1818-47B1-81FB-6C12A263F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terbentuknya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Menurut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penganut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begitu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Oleh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sebab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generation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spontaneae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Jadi,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kalau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pengertian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dan generation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gabungkan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pendapat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makhluk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di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bumi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hidup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ikan dan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katak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Lumpur.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Cacing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tanah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Belatung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berasal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daging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membusuk</a:t>
            </a:r>
            <a:r>
              <a:rPr lang="en-US" sz="24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0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4ECBA-C753-4345-9607-72CD2C40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lama,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semenjak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zaman Yunani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Kuno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Ratusan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Masehi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pertengahan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abad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ke-17.</a:t>
            </a:r>
            <a:br>
              <a:rPr lang="en-US" sz="2800" dirty="0">
                <a:solidFill>
                  <a:srgbClr val="7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Pada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pertengahan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abad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ke-17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Antonie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Leeuwenhoek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menemukan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mikroskop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sederhana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mengamati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benda-benda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aneh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kecil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terdapat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setetes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air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rendaman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jerami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Oleh para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pendukung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paham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abiogenesis,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pengamatan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Antonie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Van Leeuwenhoek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seolah-olah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memperkuat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pendapat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mereka</a:t>
            </a:r>
            <a:r>
              <a:rPr lang="en-US" sz="2800" dirty="0">
                <a:solidFill>
                  <a:srgbClr val="7F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08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1822</Words>
  <Application>Microsoft Office PowerPoint</Application>
  <PresentationFormat>On-screen Show (4:3)</PresentationFormat>
  <Paragraphs>126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Symbol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C. Stanley Miller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69</cp:revision>
  <dcterms:created xsi:type="dcterms:W3CDTF">2012-02-20T08:11:19Z</dcterms:created>
  <dcterms:modified xsi:type="dcterms:W3CDTF">2021-01-07T16:04:52Z</dcterms:modified>
</cp:coreProperties>
</file>