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10" r:id="rId2"/>
    <p:sldId id="257" r:id="rId3"/>
    <p:sldId id="311" r:id="rId4"/>
    <p:sldId id="259" r:id="rId5"/>
    <p:sldId id="260" r:id="rId6"/>
    <p:sldId id="301" r:id="rId7"/>
    <p:sldId id="302" r:id="rId8"/>
    <p:sldId id="312" r:id="rId9"/>
    <p:sldId id="313" r:id="rId10"/>
    <p:sldId id="314" r:id="rId11"/>
    <p:sldId id="303" r:id="rId12"/>
    <p:sldId id="315" r:id="rId13"/>
    <p:sldId id="316" r:id="rId14"/>
    <p:sldId id="317" r:id="rId15"/>
    <p:sldId id="318" r:id="rId16"/>
    <p:sldId id="319" r:id="rId17"/>
    <p:sldId id="305" r:id="rId18"/>
    <p:sldId id="320" r:id="rId19"/>
    <p:sldId id="306" r:id="rId20"/>
    <p:sldId id="307" r:id="rId21"/>
    <p:sldId id="322" r:id="rId22"/>
    <p:sldId id="308" r:id="rId23"/>
    <p:sldId id="309" r:id="rId24"/>
    <p:sldId id="32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FE4C6-84A0-4805-88EB-2920CB90BAAC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0CB94-37DF-4D7D-9445-55F315700F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79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0CB94-37DF-4D7D-9445-55F315700FD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9FEB3-F87B-4F1B-966A-62DA4D6456F9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733184" y="0"/>
            <a:ext cx="410816" cy="30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962671"/>
            <a:ext cx="4114800" cy="1895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01563"/>
            <a:ext cx="3886200" cy="46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91251" y="4044288"/>
            <a:ext cx="1852749" cy="2166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Freeform 15"/>
          <p:cNvSpPr/>
          <p:nvPr/>
        </p:nvSpPr>
        <p:spPr>
          <a:xfrm rot="16200000" flipH="1" flipV="1">
            <a:off x="5820936" y="2310225"/>
            <a:ext cx="5664820" cy="981307"/>
          </a:xfrm>
          <a:custGeom>
            <a:avLst/>
            <a:gdLst>
              <a:gd name="connsiteX0" fmla="*/ 0 w 5664820"/>
              <a:gd name="connsiteY0" fmla="*/ 0 h 981307"/>
              <a:gd name="connsiteX1" fmla="*/ 5664820 w 5664820"/>
              <a:gd name="connsiteY1" fmla="*/ 0 h 981307"/>
              <a:gd name="connsiteX2" fmla="*/ 22303 w 5664820"/>
              <a:gd name="connsiteY2" fmla="*/ 981307 h 981307"/>
              <a:gd name="connsiteX3" fmla="*/ 0 w 5664820"/>
              <a:gd name="connsiteY3" fmla="*/ 0 h 981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4820" h="981307">
                <a:moveTo>
                  <a:pt x="0" y="0"/>
                </a:moveTo>
                <a:lnTo>
                  <a:pt x="5664820" y="0"/>
                </a:lnTo>
                <a:lnTo>
                  <a:pt x="22303" y="9813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6"/>
          <p:cNvGrpSpPr/>
          <p:nvPr/>
        </p:nvGrpSpPr>
        <p:grpSpPr>
          <a:xfrm>
            <a:off x="-22303" y="-1"/>
            <a:ext cx="9182069" cy="6873767"/>
            <a:chOff x="-22303" y="-1"/>
            <a:chExt cx="9182069" cy="6873767"/>
          </a:xfrm>
        </p:grpSpPr>
        <p:sp>
          <p:nvSpPr>
            <p:cNvPr id="2" name="Freeform 1"/>
            <p:cNvSpPr/>
            <p:nvPr/>
          </p:nvSpPr>
          <p:spPr>
            <a:xfrm>
              <a:off x="-22303" y="-1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 flipH="1" flipV="1">
              <a:off x="3494946" y="5872350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Freeform 5"/>
            <p:cNvSpPr/>
            <p:nvPr/>
          </p:nvSpPr>
          <p:spPr>
            <a:xfrm rot="16200000">
              <a:off x="-2344386" y="3550702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-304800" y="76200"/>
            <a:ext cx="2514600" cy="8683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BAB 4 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 rot="24735">
            <a:off x="-1215282" y="990389"/>
            <a:ext cx="7528773" cy="111614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800" b="1" dirty="0">
                <a:solidFill>
                  <a:srgbClr val="003300"/>
                </a:solidFill>
                <a:cs typeface="Aharoni" pitchFamily="2" charset="-79"/>
              </a:rPr>
              <a:t>TEORI EVOLUSI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77D37-E4A6-441B-A117-C80378199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en-US" b="1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Teori</a:t>
            </a:r>
            <a:r>
              <a:rPr lang="en-US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Biogenesis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None/>
              <a:tabLst>
                <a:tab pos="457200" algn="l"/>
              </a:tabLst>
            </a:pPr>
            <a:endParaRPr lang="en-US" sz="1800" dirty="0">
              <a:solidFill>
                <a:srgbClr val="7F00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None/>
              <a:tabLst>
                <a:tab pos="457200" algn="l"/>
              </a:tabLst>
            </a:pPr>
            <a:r>
              <a:rPr lang="en-US" sz="2000" dirty="0">
                <a:solidFill>
                  <a:srgbClr val="7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Francesco Redi (Italia, 1626-1799)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None/>
              <a:tabLst>
                <a:tab pos="457200" algn="l"/>
              </a:tabLst>
            </a:pP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Lazzaro Spallanzani ( Italia, 1729-1799)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None/>
              <a:tabLst>
                <a:tab pos="457200" algn="l"/>
              </a:tabLst>
            </a:pP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Louis Pasteur (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Prancis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1822-1895).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rgbClr val="7F00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Walaupun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telah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bertahan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selama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ratusan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tahun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semua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orang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membenarkan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paham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abiogenesis. Orang –orang yang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ragu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terhadap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kebenaran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paham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abiogenesis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tersebut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terus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mengadakan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penelitian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memecahkan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masalah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tentang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asal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usul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kehidupan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7F00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Orang-orang yang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puas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terhadap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pandangan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Abiogenesis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itu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antara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lain Francesco Redi (Italia, 1626-1799), dan Lazzaro Spallanzani ( Italia, 1729-1799), dan Louis Pasteur (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Prancis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1822-1895).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Beredasarkan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hasil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penelitian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tokoh-tokoh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akhirnya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paham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Abiogenesis / generation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spontanea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menjadi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pudar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karena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paham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tersebut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dipertanggungjawabkan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kebenarannya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321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77800"/>
            <a:ext cx="563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3600" b="1" i="1" dirty="0" err="1"/>
              <a:t>Percobaan</a:t>
            </a:r>
            <a:r>
              <a:rPr lang="en-US" sz="3600" b="1" i="1" dirty="0"/>
              <a:t> Francesco </a:t>
            </a:r>
            <a:r>
              <a:rPr lang="en-US" sz="3600" b="1" i="1" dirty="0" err="1"/>
              <a:t>Redi</a:t>
            </a:r>
            <a:endParaRPr 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EEC40E-36C7-4D29-B757-B83B9494BBEF}"/>
              </a:ext>
            </a:extLst>
          </p:cNvPr>
          <p:cNvSpPr txBox="1"/>
          <p:nvPr/>
        </p:nvSpPr>
        <p:spPr>
          <a:xfrm>
            <a:off x="381000" y="990601"/>
            <a:ext cx="8458200" cy="10625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Pada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percobaannya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Redi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menggunakan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bahan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tiga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kerat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daging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tiga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toples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Percobaan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Redi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selengkapnya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berikut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DC1719F-80C6-44C8-8641-BA1C5AE70D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63" y="2053201"/>
            <a:ext cx="8073737" cy="320459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D02F8D6-3ABF-4296-94D5-9D35403729DD}"/>
              </a:ext>
            </a:extLst>
          </p:cNvPr>
          <p:cNvSpPr txBox="1"/>
          <p:nvPr/>
        </p:nvSpPr>
        <p:spPr>
          <a:xfrm rot="10800000" flipV="1">
            <a:off x="533399" y="5114757"/>
            <a:ext cx="807373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800" dirty="0">
              <a:solidFill>
                <a:srgbClr val="7F00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Stoples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: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diisi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sekerat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daging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ditutup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rapat-rapat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sz="1800" dirty="0">
                <a:solidFill>
                  <a:srgbClr val="7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Stoples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II :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diisi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sekerat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daging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dan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dibiarkan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tetap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terbuka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sz="1800" dirty="0">
                <a:solidFill>
                  <a:srgbClr val="7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Stoples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III :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disi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sekerat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daging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dibiarkan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tetap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terbuka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59FA5-8B38-4F58-8F5C-E1D53C246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Selanjutnya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ketiga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stoples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tersebut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diletakkan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tempat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Setelah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beberapa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keadaan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daging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ketiga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stoples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tersebut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diamati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sz="2000" dirty="0">
                <a:solidFill>
                  <a:srgbClr val="7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hasilnya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berikut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Stoples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: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daging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busuk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pada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daging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ditemukan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jentik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 larva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belatung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lalat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Stoples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II :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daging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tampak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membusuk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didalamnya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ditemukan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banyak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larva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belatung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lalat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rgbClr val="7F00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Berdasarkan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hasil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percobaan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tersebut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Francesco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menyimpulkan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bahwa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tabLst>
                <a:tab pos="457200" algn="l"/>
              </a:tabLst>
            </a:pPr>
            <a:r>
              <a:rPr lang="en-US" sz="2000" dirty="0">
                <a:solidFill>
                  <a:srgbClr val="7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arva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belatung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terdapat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daging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busuk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stoples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II dan III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bukan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terbentuk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daging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membusuk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tetapi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berasal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telur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lalat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ditinggal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daging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ketika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lalat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tersebut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hinggap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disitu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tabLst>
                <a:tab pos="457200" algn="l"/>
              </a:tabLst>
            </a:pP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jelas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lagi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apabila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melihat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keadaan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stoples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II, yang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tertutup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kain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kasa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tabLst>
                <a:tab pos="457200" algn="l"/>
              </a:tabLst>
            </a:pP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Pada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kain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kasa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penutupnya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ditemukan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banyak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belatung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tetapi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dagingnya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membusuk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belatung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relative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sedikit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696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6EBEF-11CF-43EC-BBE4-5C4BBA92A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6096000"/>
          </a:xfrm>
        </p:spPr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None/>
              <a:tabLst>
                <a:tab pos="457200" algn="l"/>
              </a:tabLst>
            </a:pPr>
            <a:r>
              <a:rPr lang="en-US" sz="2400" b="1" dirty="0">
                <a:solidFill>
                  <a:srgbClr val="7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</a:t>
            </a:r>
            <a:r>
              <a:rPr lang="en-US" sz="2400" b="1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Percobaan</a:t>
            </a:r>
            <a:r>
              <a:rPr lang="en-US" sz="2400" b="1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Lazzaro Spallanzani ( 1729-1799)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None/>
              <a:tabLst>
                <a:tab pos="457200" algn="l"/>
              </a:tabLst>
            </a:pP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Seperti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halnya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Francesco Redi, Spallanzani juga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menyangsikan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kebenaran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paham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abiogeensis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Oleh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karena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itu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mengadakan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percobaan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pada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prinsipnya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percobaan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Francesco Redi,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tetapi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langkah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percobaan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Spallanzani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lebih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sempurna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Sebagai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bahan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percobaannya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Spallanzani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menggunakan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air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kaldu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air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rebusan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daging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buah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labu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3308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16497-7849-4381-B062-92C589256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Adapun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percoban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yang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dilakukan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Spallanzani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selengkapnya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sebagai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berikut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97A93B-177F-4334-8D20-6BC1CC6242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143000"/>
            <a:ext cx="82296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948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CD898-C66C-447A-AC86-5AA0E12E0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Labu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: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diisi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air 70 cc air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kaldu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kemudian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dipanaskan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15oC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selama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beberapa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menit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dibiarkan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tetap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terbuka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·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Labu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II :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diisi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70 cc air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kaldu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ditutup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rapat-rapat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sumbat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gabus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Pada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daerah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pertemuan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antara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gabus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mulut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labu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diolesi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paraffin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cair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agar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rapat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benar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Selanjutnya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labu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dipanaskan.selanjutnay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labu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dan II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didinginkan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Setelah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dingin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keduanya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diletakkan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tempat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terbuka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bebas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gangguan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hewan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orang. Setelah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lebih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kurang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satu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minggu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diadakan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pengamatan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terhadap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keadaan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air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kaldu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kedua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labu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tersebut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407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56593-A294-4F6C-8839-21EC77A5B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 fontScale="92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Hasil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percobaannya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berikut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tabLst>
                <a:tab pos="457200" algn="l"/>
              </a:tabLst>
            </a:pP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Labu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: air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kaldu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mengalami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perubahan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yaitu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airnya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menjadi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bertambah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keruh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baunya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menjadi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enak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Setelah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diteliti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ternyata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air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kaldu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labu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banyak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mengandung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mikroba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tabLst>
                <a:tab pos="457200" algn="l"/>
              </a:tabLst>
            </a:pP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Labu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II : air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kaldu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labu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mengalami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perubahan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artinya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tetap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jernih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seperti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semula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baunya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juga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tetap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serta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mengandung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mikroba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Tetapi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apabila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labu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dibiarkan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terbuka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lama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lagi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ternyata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juga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banyak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mengandung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mikroba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airnya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berubah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menjadi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keruh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serta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baunya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enak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busuk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Berdasarkan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hasil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percobaan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tersebut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Lazzaro Spallanzani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menyimpulkan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bahwa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mikroba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didalam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kaldu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tersebut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bukan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berasal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air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kaldu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benda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tetapi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berasal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kehidupan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diudara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Jadi,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adanya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pembusukan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karena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telah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terjadi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kontaminasi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mikroba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darimudara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air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kaldu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tersebut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sz="2000" dirty="0">
                <a:solidFill>
                  <a:srgbClr val="7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Pendukung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paham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Abiogenesis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menyatakan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keberatan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terhadap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hasil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eksperimen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Lazzaro Spallanzani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tersebut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M,enurut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mereka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terbentuknya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mikroba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makhluk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hidup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air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kaldu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diperlukan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udara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pengaruh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udara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tersebut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terjadilah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generation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spontanea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sz="1800" dirty="0">
                <a:solidFill>
                  <a:srgbClr val="7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031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54000"/>
            <a:ext cx="51694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lphaLcPeriod" startAt="3"/>
            </a:pPr>
            <a:r>
              <a:rPr lang="en-US" sz="3200" b="1" i="1" dirty="0" err="1"/>
              <a:t>Percobaan</a:t>
            </a:r>
            <a:r>
              <a:rPr lang="en-US" sz="3200" b="1" i="1" dirty="0"/>
              <a:t> Louis Pasteur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705" y="3105165"/>
            <a:ext cx="8318590" cy="345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467721-B8C5-42FD-B614-A99A754A5DF7}"/>
              </a:ext>
            </a:extLst>
          </p:cNvPr>
          <p:cNvSpPr txBox="1"/>
          <p:nvPr/>
        </p:nvSpPr>
        <p:spPr>
          <a:xfrm>
            <a:off x="457200" y="838775"/>
            <a:ext cx="8382000" cy="22663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menjawab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keraguannya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terhadap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paham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abiogenesis.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Pasteur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melaksanakan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percobaan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menyempurnakan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percobaan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Lazzaro Spallanzani.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percobaanya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Pasteur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menggunakan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bahan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air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kaldu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alat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labu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Langkah-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langkah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percobaan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Pasteur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selengkapnya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sebagai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berikut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87B3E-A717-4BAD-9BEA-A04FC4139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Berdasarkan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hasil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percobaan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Pasteur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itu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tumbanglah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paham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Abiogenesis, dan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munculah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paham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teori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tentang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asal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usul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makhluk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hidup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dikenal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teori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Biogenesis. </a:t>
            </a:r>
            <a:br>
              <a:rPr lang="en-US" sz="2000" dirty="0">
                <a:solidFill>
                  <a:srgbClr val="7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000" dirty="0">
              <a:solidFill>
                <a:srgbClr val="7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Teori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Louis Pasteur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itu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menyatakan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tabLst>
                <a:tab pos="457200" algn="l"/>
              </a:tabLst>
            </a:pP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Omne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vivum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ex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ovo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setiap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makkhluk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hidup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berasal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telur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tabLst>
                <a:tab pos="457200" algn="l"/>
              </a:tabLst>
            </a:pP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Omne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ovum ex vivo =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setiap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telur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berasal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makhluk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hidup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dan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tabLst>
                <a:tab pos="457200" algn="l"/>
              </a:tabLst>
            </a:pP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Omne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vivum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ex vivo =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setiap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makhluk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hidup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berasal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makhluk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hidup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sebelumnya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Walaupun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Louis Pasteur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percobaannya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telah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berhasil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menumbangkan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paham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Abiogenesis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generation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spontanea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sekaligus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mengukuhkan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paham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Biogenesis,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belum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berarti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bahwa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masalah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bagaimana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terbentuknya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makhluk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hidup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pertama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kali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terjawab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sz="2000" dirty="0">
                <a:solidFill>
                  <a:srgbClr val="7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75414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200" b="1" dirty="0"/>
              <a:t>4. Teori Evolusi Kimia (Teori </a:t>
            </a:r>
            <a:r>
              <a:rPr lang="en-US" sz="3200" b="1" dirty="0" err="1"/>
              <a:t>Biologi</a:t>
            </a:r>
            <a:r>
              <a:rPr lang="en-US" sz="3200" b="1" dirty="0"/>
              <a:t> Modern)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533400" y="1066800"/>
            <a:ext cx="8153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1800"/>
              </a:spcBef>
              <a:buFont typeface="+mj-lt"/>
              <a:buAutoNum type="alphaLcPeriod"/>
            </a:pPr>
            <a:r>
              <a:rPr lang="en-US" sz="2800" b="1" i="1" dirty="0"/>
              <a:t>A.I. </a:t>
            </a:r>
            <a:r>
              <a:rPr lang="en-US" sz="2800" b="1" i="1" dirty="0" err="1"/>
              <a:t>Oparin</a:t>
            </a:r>
            <a:r>
              <a:rPr lang="en-US" sz="2800" b="1" i="1" dirty="0"/>
              <a:t> </a:t>
            </a:r>
            <a:r>
              <a:rPr lang="en-US" sz="2800" b="1" dirty="0"/>
              <a:t>(</a:t>
            </a:r>
            <a:r>
              <a:rPr lang="en-US" sz="2800" b="1" i="1" dirty="0" err="1"/>
              <a:t>Rusia</a:t>
            </a:r>
            <a:r>
              <a:rPr lang="en-US" sz="2800" b="1" dirty="0"/>
              <a:t>)</a:t>
            </a:r>
          </a:p>
          <a:p>
            <a:pPr marL="514350" indent="1588">
              <a:spcBef>
                <a:spcPts val="1800"/>
              </a:spcBef>
            </a:pPr>
            <a:r>
              <a:rPr lang="en-US" sz="2800" dirty="0" err="1"/>
              <a:t>Evolusi</a:t>
            </a:r>
            <a:r>
              <a:rPr lang="en-US" sz="2800" dirty="0"/>
              <a:t> </a:t>
            </a:r>
            <a:r>
              <a:rPr lang="en-US" sz="2800" dirty="0" err="1"/>
              <a:t>zat</a:t>
            </a:r>
            <a:r>
              <a:rPr lang="en-US" sz="2800" dirty="0"/>
              <a:t> </a:t>
            </a:r>
            <a:r>
              <a:rPr lang="en-US" sz="2800" dirty="0" err="1"/>
              <a:t>zat</a:t>
            </a:r>
            <a:r>
              <a:rPr lang="en-US" sz="2800" dirty="0"/>
              <a:t> </a:t>
            </a:r>
            <a:r>
              <a:rPr lang="en-US" sz="2800" dirty="0" err="1"/>
              <a:t>kimia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sebelum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. </a:t>
            </a:r>
          </a:p>
          <a:p>
            <a:pPr marL="514350" indent="1588">
              <a:spcBef>
                <a:spcPts val="1800"/>
              </a:spcBef>
            </a:pPr>
            <a:r>
              <a:rPr lang="en-US" sz="2800" i="1" dirty="0"/>
              <a:t>“The Origin of Life“, </a:t>
            </a:r>
            <a:r>
              <a:rPr lang="pt-BR" sz="2800" dirty="0"/>
              <a:t>dia mengemukakan bahwa asal mula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bersamaan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evolusi</a:t>
            </a:r>
            <a:r>
              <a:rPr lang="en-US" sz="2800" dirty="0"/>
              <a:t> </a:t>
            </a:r>
            <a:r>
              <a:rPr lang="en-US" sz="2800" dirty="0" err="1"/>
              <a:t>terbentuknya</a:t>
            </a:r>
            <a:r>
              <a:rPr lang="en-US" sz="2800" dirty="0"/>
              <a:t> </a:t>
            </a:r>
            <a:r>
              <a:rPr lang="en-US" sz="2800" dirty="0" err="1"/>
              <a:t>bumi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atmosfernya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18080"/>
            <a:ext cx="8229600" cy="7725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Tujuan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Pembelajaran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64568"/>
            <a:ext cx="8229600" cy="444862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Setelah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mempelajari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bab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siswa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diharapakan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339725" indent="-339725">
              <a:spcBef>
                <a:spcPts val="600"/>
              </a:spcBef>
              <a:buFont typeface="Arial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Menunjukkan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fakta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fakta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/>
              <a:t>yang </a:t>
            </a:r>
            <a:r>
              <a:rPr lang="en-US" sz="2800" dirty="0" err="1"/>
              <a:t>mendukung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 </a:t>
            </a:r>
            <a:r>
              <a:rPr lang="en-US" sz="2800" dirty="0" err="1"/>
              <a:t>evolusi</a:t>
            </a:r>
            <a:r>
              <a:rPr lang="en-US" sz="2800" dirty="0"/>
              <a:t>.</a:t>
            </a:r>
          </a:p>
          <a:p>
            <a:pPr marL="339725" indent="-339725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err="1"/>
              <a:t>Menjelaskan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 </a:t>
            </a:r>
            <a:r>
              <a:rPr lang="en-US" sz="2800" dirty="0" err="1"/>
              <a:t>asal</a:t>
            </a:r>
            <a:r>
              <a:rPr lang="en-US" sz="2800" dirty="0"/>
              <a:t> </a:t>
            </a:r>
            <a:r>
              <a:rPr lang="en-US" sz="2800" dirty="0" err="1"/>
              <a:t>usul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di </a:t>
            </a:r>
            <a:r>
              <a:rPr lang="en-US" sz="2800" dirty="0" err="1"/>
              <a:t>bumi</a:t>
            </a:r>
            <a:r>
              <a:rPr lang="en-US" sz="2800" dirty="0"/>
              <a:t>.</a:t>
            </a:r>
          </a:p>
          <a:p>
            <a:pPr marL="339725" indent="-339725">
              <a:spcBef>
                <a:spcPts val="600"/>
              </a:spcBef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6130" y="435072"/>
            <a:ext cx="693174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lphaLcPeriod" startAt="2"/>
            </a:pPr>
            <a:r>
              <a:rPr lang="en-US" sz="2800" b="1" i="1" dirty="0"/>
              <a:t>Harold Urey</a:t>
            </a:r>
          </a:p>
          <a:p>
            <a:pPr marL="514350" indent="1588"/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organik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organisme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, yang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nb-NO" sz="2400" dirty="0"/>
              <a:t>mulanya dibentuk sebagai reaksi gas yang </a:t>
            </a:r>
            <a:r>
              <a:rPr lang="en-US" sz="2400" dirty="0" err="1"/>
              <a:t>ada</a:t>
            </a:r>
            <a:r>
              <a:rPr lang="en-US" sz="2400" dirty="0"/>
              <a:t> di </a:t>
            </a:r>
            <a:r>
              <a:rPr lang="en-US" sz="2400" dirty="0" err="1"/>
              <a:t>alam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bantuan</a:t>
            </a:r>
            <a:r>
              <a:rPr lang="en-US" sz="2400" dirty="0"/>
              <a:t> </a:t>
            </a:r>
            <a:r>
              <a:rPr lang="en-US" sz="2400" dirty="0" err="1"/>
              <a:t>energi</a:t>
            </a:r>
            <a:r>
              <a:rPr lang="en-US" sz="2400" dirty="0"/>
              <a:t>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143000" y="2292556"/>
            <a:ext cx="6934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dirty="0" err="1"/>
              <a:t>Dijabarkan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4 </a:t>
            </a:r>
            <a:r>
              <a:rPr lang="en-US" sz="2800" dirty="0" err="1"/>
              <a:t>fase</a:t>
            </a:r>
            <a:r>
              <a:rPr lang="en-US" sz="2800" dirty="0"/>
              <a:t>.</a:t>
            </a:r>
          </a:p>
          <a:p>
            <a:pPr marL="855663" indent="-855663">
              <a:spcBef>
                <a:spcPts val="600"/>
              </a:spcBef>
            </a:pPr>
            <a:r>
              <a:rPr lang="it-IT" sz="2400" dirty="0"/>
              <a:t>Fase 1. Tersedianya molekul metana, </a:t>
            </a:r>
            <a:r>
              <a:rPr lang="en-US" sz="2400" dirty="0" err="1"/>
              <a:t>amonia</a:t>
            </a:r>
            <a:r>
              <a:rPr lang="en-US" sz="2400" dirty="0"/>
              <a:t>, </a:t>
            </a:r>
            <a:r>
              <a:rPr lang="en-US" sz="2400" dirty="0" err="1"/>
              <a:t>hidrogen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uap</a:t>
            </a:r>
            <a:r>
              <a:rPr lang="en-US" sz="2400" dirty="0"/>
              <a:t> air yang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atmosfer</a:t>
            </a:r>
            <a:r>
              <a:rPr lang="en-US" sz="2400" dirty="0"/>
              <a:t>.</a:t>
            </a:r>
          </a:p>
          <a:p>
            <a:pPr marL="855663" indent="-855663">
              <a:spcBef>
                <a:spcPts val="600"/>
              </a:spcBef>
            </a:pPr>
            <a:r>
              <a:rPr lang="it-IT" sz="2400" dirty="0"/>
              <a:t>Fase 2. Energi yang timbul dari aliran </a:t>
            </a:r>
            <a:r>
              <a:rPr lang="en-US" sz="2400" dirty="0" err="1"/>
              <a:t>listrik</a:t>
            </a:r>
            <a:r>
              <a:rPr lang="en-US" sz="2400" dirty="0"/>
              <a:t>, </a:t>
            </a:r>
            <a:r>
              <a:rPr lang="en-US" sz="2400" dirty="0" err="1"/>
              <a:t>halilintar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radiasi</a:t>
            </a:r>
            <a:r>
              <a:rPr lang="en-US" sz="2400" dirty="0"/>
              <a:t> </a:t>
            </a:r>
            <a:r>
              <a:rPr lang="en-US" sz="2400" dirty="0" err="1"/>
              <a:t>sinar</a:t>
            </a:r>
            <a:r>
              <a:rPr lang="en-US" sz="2400" dirty="0"/>
              <a:t> </a:t>
            </a:r>
            <a:r>
              <a:rPr lang="en-US" sz="2400" dirty="0" err="1"/>
              <a:t>kosmis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 err="1"/>
              <a:t>Fase</a:t>
            </a:r>
            <a:r>
              <a:rPr lang="en-US" sz="2400" dirty="0"/>
              <a:t> 3. </a:t>
            </a:r>
            <a:r>
              <a:rPr lang="en-US" sz="2400" dirty="0" err="1"/>
              <a:t>Terbentuknya</a:t>
            </a:r>
            <a:r>
              <a:rPr lang="en-US" sz="2400" dirty="0"/>
              <a:t> </a:t>
            </a:r>
            <a:r>
              <a:rPr lang="en-US" sz="2400" dirty="0" err="1"/>
              <a:t>zat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yang paling </a:t>
            </a:r>
            <a:r>
              <a:rPr lang="en-US" sz="2400" dirty="0" err="1"/>
              <a:t>sederhana</a:t>
            </a:r>
            <a:r>
              <a:rPr lang="en-US" sz="2400" dirty="0"/>
              <a:t>.</a:t>
            </a:r>
          </a:p>
          <a:p>
            <a:pPr marL="855663" indent="-855663">
              <a:spcBef>
                <a:spcPts val="600"/>
              </a:spcBef>
            </a:pPr>
            <a:r>
              <a:rPr lang="nl-NL" sz="2400" dirty="0"/>
              <a:t>Fase 4. Zat hidup yang terbentuk berkembang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jutaan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sejenis</a:t>
            </a:r>
            <a:r>
              <a:rPr lang="en-US" sz="2400" dirty="0"/>
              <a:t> </a:t>
            </a:r>
            <a:r>
              <a:rPr lang="en-US" sz="2400" dirty="0" err="1"/>
              <a:t>organisme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kompleks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6DD42-CF40-4DCB-B690-8BEA39DEB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</a:t>
            </a:r>
            <a:r>
              <a:rPr lang="en-US" sz="36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Stanley Miller</a:t>
            </a:r>
            <a:br>
              <a:rPr lang="en-US" sz="1800" dirty="0">
                <a:solidFill>
                  <a:srgbClr val="7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4BED5-88EA-47B3-B567-26A7815CD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Miller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murid Harold Urey yang juga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tertarik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terhadap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masalah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asal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usul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kehidupan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Didasarkan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informasi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tentang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keadaan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planet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bumi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awal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terbentuknya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yakni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tentang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keadaan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suhu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gas-gas yang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terdapat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atmosfer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itu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mendesain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model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alat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laboratorium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sederhana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digunakan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membuktikan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hipotesis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Harold Urey.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Kedalam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alat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diciptakannya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Miller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memasukan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gas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Hidrogen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Metana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Amonia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dan Air.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Alat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tersebut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juaga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dipanasi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selama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seminggu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sehingga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gas-gas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tersebut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bercampur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didalamnya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Sebagai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pengganti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energi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aliran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listrik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halilintar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Miller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mengaliri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perangkat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alat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tersebut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loncatan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listrik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bertegangan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tinggi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Adanya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aliran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listrik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bertegangan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tinggi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tersebut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menyebabkan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gas-gas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alat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Miller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bereaksi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membentuk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suatu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zat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Kedalam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perangkat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juga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dilakukan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pendingin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sehingga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gas-gas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hasil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reaksi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mengembun</a:t>
            </a:r>
            <a:r>
              <a:rPr lang="en-US" sz="1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4077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94CAC3E-41D2-4D20-8C6C-30FC5A8E53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85800"/>
            <a:ext cx="8153400" cy="56769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2296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1800"/>
              </a:spcBef>
              <a:buFont typeface="+mj-lt"/>
              <a:buAutoNum type="alphaLcPeriod" startAt="4"/>
            </a:pPr>
            <a:r>
              <a:rPr lang="en-US" sz="3200" b="1" i="1" dirty="0"/>
              <a:t>Melvin Calvin</a:t>
            </a:r>
          </a:p>
          <a:p>
            <a:pPr marL="514350" indent="1588">
              <a:spcBef>
                <a:spcPts val="1800"/>
              </a:spcBef>
            </a:pPr>
            <a:r>
              <a:rPr lang="en-US" sz="3200" dirty="0" err="1"/>
              <a:t>Menunjukkan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radiasi</a:t>
            </a:r>
            <a:r>
              <a:rPr lang="en-US" sz="3200" dirty="0"/>
              <a:t> </a:t>
            </a:r>
            <a:r>
              <a:rPr lang="en-US" sz="3200" dirty="0" err="1"/>
              <a:t>sinar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mengubah</a:t>
            </a:r>
            <a:r>
              <a:rPr lang="en-US" sz="3200" dirty="0"/>
              <a:t> </a:t>
            </a:r>
            <a:r>
              <a:rPr lang="en-US" sz="3200" dirty="0" err="1"/>
              <a:t>metana</a:t>
            </a:r>
            <a:r>
              <a:rPr lang="en-US" sz="3200" dirty="0"/>
              <a:t>, </a:t>
            </a:r>
            <a:r>
              <a:rPr lang="en-US" sz="3200" dirty="0" err="1"/>
              <a:t>amonia</a:t>
            </a:r>
            <a:r>
              <a:rPr lang="en-US" sz="3200" dirty="0"/>
              <a:t>, </a:t>
            </a:r>
            <a:r>
              <a:rPr lang="en-US" sz="3200" dirty="0" err="1"/>
              <a:t>hidrogen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air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molekul-molekul</a:t>
            </a:r>
            <a:r>
              <a:rPr lang="en-US" sz="3200" dirty="0"/>
              <a:t> </a:t>
            </a:r>
            <a:r>
              <a:rPr lang="en-US" sz="3200" dirty="0" err="1"/>
              <a:t>gula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pt-BR" sz="3200" dirty="0"/>
              <a:t>asam amino, dan juga membentuk purin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pirimidin</a:t>
            </a:r>
            <a:r>
              <a:rPr lang="en-US" sz="3200" dirty="0"/>
              <a:t>, yang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zat</a:t>
            </a:r>
            <a:r>
              <a:rPr lang="en-US" sz="3200" dirty="0"/>
              <a:t> </a:t>
            </a:r>
            <a:r>
              <a:rPr lang="en-US" sz="3200" dirty="0" err="1"/>
              <a:t>dasar</a:t>
            </a:r>
            <a:r>
              <a:rPr lang="en-US" sz="3200" dirty="0"/>
              <a:t> </a:t>
            </a:r>
            <a:r>
              <a:rPr lang="nl-NL" sz="3200" dirty="0"/>
              <a:t>pembentukan DNA, RNA, ATP, dan ADP. </a:t>
            </a:r>
          </a:p>
          <a:p>
            <a:pPr marL="514350" indent="1588">
              <a:spcBef>
                <a:spcPts val="1800"/>
              </a:spcBef>
            </a:pPr>
            <a:r>
              <a:rPr lang="en-US" sz="3200" dirty="0" err="1"/>
              <a:t>Senyawa</a:t>
            </a:r>
            <a:r>
              <a:rPr lang="en-US" sz="3200" dirty="0"/>
              <a:t> </a:t>
            </a:r>
            <a:r>
              <a:rPr lang="en-US" sz="3200" dirty="0" err="1"/>
              <a:t>organik</a:t>
            </a:r>
            <a:r>
              <a:rPr lang="en-US" sz="3200" dirty="0"/>
              <a:t> </a:t>
            </a:r>
            <a:r>
              <a:rPr lang="en-US" sz="3200" dirty="0" err="1"/>
              <a:t>itulah</a:t>
            </a:r>
            <a:r>
              <a:rPr lang="en-US" sz="3200" dirty="0"/>
              <a:t> yang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komponen</a:t>
            </a:r>
            <a:r>
              <a:rPr lang="en-US" sz="3200" dirty="0"/>
              <a:t> </a:t>
            </a:r>
            <a:r>
              <a:rPr lang="en-US" sz="3200" dirty="0" err="1"/>
              <a:t>dasar</a:t>
            </a:r>
            <a:r>
              <a:rPr lang="en-US" sz="3200" dirty="0"/>
              <a:t> </a:t>
            </a:r>
            <a:r>
              <a:rPr lang="en-US" sz="3200" dirty="0" err="1"/>
              <a:t>makhluk</a:t>
            </a:r>
            <a:r>
              <a:rPr lang="en-US" sz="3200" dirty="0"/>
              <a:t> </a:t>
            </a:r>
            <a:r>
              <a:rPr lang="en-US" sz="3200" dirty="0" err="1"/>
              <a:t>hidup</a:t>
            </a:r>
            <a:r>
              <a:rPr lang="en-US" sz="3200" dirty="0"/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E5ECD-4BF2-474E-B1B8-19F3FDB41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en-US" sz="3600" b="1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Teori</a:t>
            </a:r>
            <a:r>
              <a:rPr lang="en-US" sz="3600" b="1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Penciptaan</a:t>
            </a:r>
            <a:r>
              <a:rPr lang="en-US" sz="3600" b="1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Khusus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dirty="0">
              <a:solidFill>
                <a:srgbClr val="7F00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Teori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menyatakan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bahwa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segala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sesuatu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diciptakan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oleh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Tuhan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segala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spesies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makhluk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hidup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yg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sekarang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sudah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sejak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dahulu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diciptakan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sendiri-sendiri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sebagaimana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adanya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ini.kelemahan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teori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minimnya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data dan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bukti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adanya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penciptaan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manusia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dibuat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eksperimentnya.tentunya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teori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dianut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oleh para orang-orang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yg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beriman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kepada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Tuhan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sepertinya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kurang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sejalan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teori-teori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yg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lain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066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AD6D99-5261-4484-B6A5-336E1B45E18A}"/>
              </a:ext>
            </a:extLst>
          </p:cNvPr>
          <p:cNvSpPr txBox="1"/>
          <p:nvPr/>
        </p:nvSpPr>
        <p:spPr>
          <a:xfrm>
            <a:off x="457200" y="614512"/>
            <a:ext cx="8229600" cy="5821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Beberapa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Teori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Ilmiah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Tentang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Asal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Usul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Kehidupan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Bumi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Asal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usul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adanya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kehidupan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bumi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masih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terus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diteliti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sampai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sekarang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Penelitian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itu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diibaratkan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meneliti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“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duluan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mana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telur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ayam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”.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Ayam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berasal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telur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telur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juga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berasal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ayam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Terlepas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paham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dianut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oleh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suatu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agama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tertentu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para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ilmuwan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mencoba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memecahkan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misteri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tersebut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Beberapa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teori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pun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diungkapkan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oleh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beberapa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tokoh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filsafat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ilmuwan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Berikut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beberapa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teori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diungkapkan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oleh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beberapa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tokoh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tersebut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524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20324"/>
            <a:ext cx="8001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it-IT" sz="2400" dirty="0"/>
              <a:t>Evolusi dalam biologi proses </a:t>
            </a:r>
            <a:r>
              <a:rPr lang="en-US" sz="2400" dirty="0" err="1"/>
              <a:t>kompleks</a:t>
            </a:r>
            <a:r>
              <a:rPr lang="en-US" sz="2400" dirty="0"/>
              <a:t> </a:t>
            </a:r>
            <a:r>
              <a:rPr lang="en-US" sz="2400" dirty="0" err="1"/>
              <a:t>pewarisan</a:t>
            </a:r>
            <a:r>
              <a:rPr lang="en-US" sz="2400" dirty="0"/>
              <a:t> </a:t>
            </a:r>
            <a:r>
              <a:rPr lang="en-US" sz="2400" dirty="0" err="1"/>
              <a:t>sifat</a:t>
            </a:r>
            <a:r>
              <a:rPr lang="en-US" sz="2400" dirty="0"/>
              <a:t> </a:t>
            </a:r>
            <a:r>
              <a:rPr lang="en-US" sz="2400" dirty="0" err="1"/>
              <a:t>organisme</a:t>
            </a:r>
            <a:r>
              <a:rPr lang="en-US" sz="2400" dirty="0"/>
              <a:t> yang </a:t>
            </a:r>
            <a:r>
              <a:rPr lang="it-IT" sz="2400" dirty="0"/>
              <a:t>berubah dari generasi ke generasi dalam </a:t>
            </a:r>
            <a:r>
              <a:rPr lang="en-US" sz="2400" dirty="0" err="1"/>
              <a:t>kurun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jutaan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.</a:t>
            </a:r>
          </a:p>
          <a:p>
            <a:pPr>
              <a:spcBef>
                <a:spcPts val="600"/>
              </a:spcBef>
            </a:pPr>
            <a:r>
              <a:rPr lang="en-US" sz="2400" dirty="0" err="1"/>
              <a:t>Pendapat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fondasi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evolusi</a:t>
            </a:r>
            <a:r>
              <a:rPr lang="en-US" sz="2400" dirty="0"/>
              <a:t>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400" i="1" dirty="0"/>
              <a:t>Anaximander (500 SM)</a:t>
            </a:r>
          </a:p>
          <a:p>
            <a:pPr indent="515938">
              <a:spcBef>
                <a:spcPts val="600"/>
              </a:spcBef>
            </a:pP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berevolusi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makhluk</a:t>
            </a:r>
            <a:r>
              <a:rPr lang="en-US" sz="2400" dirty="0"/>
              <a:t> </a:t>
            </a:r>
            <a:r>
              <a:rPr lang="en-US" sz="2400" dirty="0" err="1"/>
              <a:t>akuatik</a:t>
            </a:r>
            <a:r>
              <a:rPr lang="en-US" sz="2400" dirty="0"/>
              <a:t> </a:t>
            </a:r>
            <a:r>
              <a:rPr lang="en-US" sz="2400" dirty="0" err="1"/>
              <a:t>mirip</a:t>
            </a:r>
            <a:endParaRPr lang="en-US" sz="2400" dirty="0"/>
          </a:p>
          <a:p>
            <a:pPr marL="515938">
              <a:spcBef>
                <a:spcPts val="600"/>
              </a:spcBef>
            </a:pPr>
            <a:r>
              <a:rPr lang="en-US" sz="2400" dirty="0" err="1"/>
              <a:t>ikan</a:t>
            </a:r>
            <a:r>
              <a:rPr lang="en-US" sz="2400" dirty="0"/>
              <a:t> yang </a:t>
            </a:r>
            <a:r>
              <a:rPr lang="en-US" sz="2400" dirty="0" err="1"/>
              <a:t>pindah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darat</a:t>
            </a:r>
            <a:r>
              <a:rPr lang="en-US" sz="2400" dirty="0"/>
              <a:t>.</a:t>
            </a:r>
          </a:p>
          <a:p>
            <a:pPr marL="515938" indent="-515938">
              <a:spcBef>
                <a:spcPts val="600"/>
              </a:spcBef>
              <a:buAutoNum type="arabicPeriod" startAt="2"/>
            </a:pPr>
            <a:r>
              <a:rPr lang="en-US" sz="2400" i="1" dirty="0"/>
              <a:t>Empedocles (495− 435 SM)</a:t>
            </a:r>
          </a:p>
          <a:p>
            <a:pPr marL="515938">
              <a:spcBef>
                <a:spcPts val="600"/>
              </a:spcBef>
            </a:pP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muncul</a:t>
            </a:r>
            <a:r>
              <a:rPr lang="en-US" sz="2400" dirty="0"/>
              <a:t> </a:t>
            </a:r>
            <a:r>
              <a:rPr lang="fi-FI" sz="2400" dirty="0"/>
              <a:t>dari lumpur dan tumbuhan kemudian</a:t>
            </a:r>
            <a:r>
              <a:rPr lang="en-US" sz="2400" dirty="0"/>
              <a:t> </a:t>
            </a:r>
            <a:r>
              <a:rPr lang="en-US" sz="2400" dirty="0" err="1"/>
              <a:t>berubah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hewan</a:t>
            </a:r>
            <a:r>
              <a:rPr lang="en-US" sz="2400" dirty="0"/>
              <a:t>.</a:t>
            </a:r>
            <a:endParaRPr lang="en-US" sz="2400" i="1" dirty="0"/>
          </a:p>
          <a:p>
            <a:pPr marL="515938" indent="-515938">
              <a:spcBef>
                <a:spcPts val="600"/>
              </a:spcBef>
              <a:buAutoNum type="arabicPeriod" startAt="3"/>
            </a:pPr>
            <a:r>
              <a:rPr lang="en-US" sz="2400" i="1" dirty="0"/>
              <a:t>Erasmus Darwin (1731− 1802)</a:t>
            </a:r>
          </a:p>
          <a:p>
            <a:pPr indent="515938">
              <a:spcBef>
                <a:spcPts val="600"/>
              </a:spcBef>
            </a:pP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berawal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asal</a:t>
            </a:r>
            <a:r>
              <a:rPr lang="en-US" sz="2400" dirty="0"/>
              <a:t> </a:t>
            </a:r>
            <a:r>
              <a:rPr lang="en-US" sz="2400" dirty="0" err="1"/>
              <a:t>mula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endParaRPr lang="en-US" sz="2400" dirty="0"/>
          </a:p>
          <a:p>
            <a:pPr indent="515938">
              <a:spcBef>
                <a:spcPts val="600"/>
              </a:spcBef>
            </a:pP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respons</a:t>
            </a:r>
            <a:r>
              <a:rPr lang="en-US" sz="2400" dirty="0"/>
              <a:t> </a:t>
            </a:r>
            <a:r>
              <a:rPr lang="en-US" sz="2400" dirty="0" err="1"/>
              <a:t>fungsional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endParaRPr lang="en-US" sz="2400" dirty="0"/>
          </a:p>
          <a:p>
            <a:pPr indent="515938">
              <a:spcBef>
                <a:spcPts val="600"/>
              </a:spcBef>
            </a:pPr>
            <a:r>
              <a:rPr lang="en-US" sz="2400" dirty="0" err="1"/>
              <a:t>diwariskan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keturunannya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19296"/>
            <a:ext cx="7772400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5938" indent="-515938">
              <a:spcBef>
                <a:spcPts val="600"/>
              </a:spcBef>
              <a:buAutoNum type="arabicPeriod" startAt="4"/>
              <a:tabLst>
                <a:tab pos="633413" algn="l"/>
              </a:tabLst>
            </a:pPr>
            <a:r>
              <a:rPr lang="fr-FR" sz="2400" i="1" dirty="0"/>
              <a:t>Sir Charles Lyell (1797− 1875)</a:t>
            </a:r>
          </a:p>
          <a:p>
            <a:pPr marL="514350" indent="1588">
              <a:spcBef>
                <a:spcPts val="600"/>
              </a:spcBef>
            </a:pPr>
            <a:r>
              <a:rPr lang="en-US" sz="2400" dirty="0" err="1"/>
              <a:t>Permukaan</a:t>
            </a:r>
            <a:r>
              <a:rPr lang="en-US" sz="2400" dirty="0"/>
              <a:t> </a:t>
            </a:r>
            <a:r>
              <a:rPr lang="en-US" sz="2400" dirty="0" err="1"/>
              <a:t>bumi</a:t>
            </a:r>
            <a:r>
              <a:rPr lang="en-US" sz="2400" dirty="0"/>
              <a:t> </a:t>
            </a:r>
            <a:r>
              <a:rPr lang="en-US" sz="2400" dirty="0" err="1"/>
              <a:t>terbentuk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proses</a:t>
            </a:r>
            <a:r>
              <a:rPr lang="en-US" sz="2400" dirty="0"/>
              <a:t> </a:t>
            </a:r>
            <a:r>
              <a:rPr lang="en-US" sz="2400" dirty="0" err="1"/>
              <a:t>bertahap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yang lama. </a:t>
            </a:r>
            <a:r>
              <a:rPr lang="en-US" sz="2400" dirty="0" err="1"/>
              <a:t>Bertentangan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pendapat</a:t>
            </a:r>
            <a:r>
              <a:rPr lang="en-US" sz="2400" dirty="0"/>
              <a:t> </a:t>
            </a:r>
            <a:r>
              <a:rPr lang="en-US" sz="2400" dirty="0" err="1"/>
              <a:t>kebanyakan</a:t>
            </a:r>
            <a:r>
              <a:rPr lang="en-US" sz="2400" dirty="0"/>
              <a:t> yang </a:t>
            </a:r>
            <a:r>
              <a:rPr lang="en-US" sz="2400" dirty="0" err="1"/>
              <a:t>menganggap</a:t>
            </a:r>
            <a:r>
              <a:rPr lang="en-US" sz="2400" dirty="0"/>
              <a:t> </a:t>
            </a:r>
            <a:r>
              <a:rPr lang="en-US" sz="2400" dirty="0" err="1"/>
              <a:t>bumi</a:t>
            </a:r>
            <a:r>
              <a:rPr lang="en-US" sz="2400" dirty="0"/>
              <a:t>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berusia</a:t>
            </a:r>
            <a:r>
              <a:rPr lang="en-US" sz="2400" dirty="0"/>
              <a:t> </a:t>
            </a:r>
            <a:r>
              <a:rPr lang="en-US" sz="2400" dirty="0" err="1"/>
              <a:t>muda</a:t>
            </a:r>
            <a:r>
              <a:rPr lang="en-US" sz="2400" dirty="0"/>
              <a:t>.</a:t>
            </a:r>
          </a:p>
          <a:p>
            <a:pPr marL="515938" indent="-515938">
              <a:spcBef>
                <a:spcPts val="600"/>
              </a:spcBef>
              <a:buAutoNum type="arabicPeriod" startAt="5"/>
            </a:pPr>
            <a:r>
              <a:rPr lang="en-US" sz="2400" i="1" dirty="0"/>
              <a:t>Thomas Robert Malthus (1766− 1834)</a:t>
            </a:r>
          </a:p>
          <a:p>
            <a:pPr marL="515938">
              <a:spcBef>
                <a:spcPts val="600"/>
              </a:spcBef>
            </a:pP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keseimbangan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penduduk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makanan</a:t>
            </a:r>
            <a:r>
              <a:rPr lang="en-US" sz="2400" dirty="0"/>
              <a:t>. </a:t>
            </a:r>
            <a:r>
              <a:rPr lang="en-US" sz="2400" dirty="0" err="1"/>
              <a:t>Selanjutnya</a:t>
            </a:r>
            <a:r>
              <a:rPr lang="en-US" sz="2400" dirty="0"/>
              <a:t>, </a:t>
            </a:r>
            <a:r>
              <a:rPr lang="en-US" sz="2400" dirty="0" err="1"/>
              <a:t>muncullah</a:t>
            </a:r>
            <a:r>
              <a:rPr lang="en-US" sz="2400" dirty="0"/>
              <a:t> </a:t>
            </a:r>
            <a:r>
              <a:rPr lang="en-US" sz="2400" dirty="0" err="1"/>
              <a:t>kata-kata</a:t>
            </a:r>
            <a:r>
              <a:rPr lang="en-US" sz="2400" dirty="0"/>
              <a:t> Darwin,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perjuangan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(</a:t>
            </a:r>
            <a:r>
              <a:rPr lang="en-US" sz="2400" i="1" dirty="0"/>
              <a:t>struggle for life).</a:t>
            </a:r>
          </a:p>
          <a:p>
            <a:pPr marL="515938" indent="-515938">
              <a:spcBef>
                <a:spcPts val="600"/>
              </a:spcBef>
              <a:buAutoNum type="arabicPeriod" startAt="6"/>
            </a:pPr>
            <a:r>
              <a:rPr lang="en-US" sz="2400" i="1" dirty="0"/>
              <a:t>George Cuvier (1769-1832)</a:t>
            </a:r>
          </a:p>
          <a:p>
            <a:pPr marL="515938">
              <a:spcBef>
                <a:spcPts val="600"/>
              </a:spcBef>
            </a:pP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diciptakan</a:t>
            </a:r>
            <a:r>
              <a:rPr lang="en-US" sz="2400" dirty="0"/>
              <a:t> </a:t>
            </a:r>
            <a:r>
              <a:rPr lang="en-US" sz="2400" dirty="0" err="1"/>
              <a:t>makhluk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yang </a:t>
            </a:r>
            <a:r>
              <a:rPr lang="en-US" sz="2400" dirty="0" err="1"/>
              <a:t>berbeda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i="1" dirty="0" err="1"/>
              <a:t>katastropisme</a:t>
            </a:r>
            <a:r>
              <a:rPr lang="en-US" sz="2400" i="1" dirty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6476" y="491604"/>
            <a:ext cx="81165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A. TEORI ASAL USUL KEHIDUPAN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3008" y="1472364"/>
            <a:ext cx="77379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800" b="1" dirty="0" err="1"/>
              <a:t>Teori</a:t>
            </a:r>
            <a:r>
              <a:rPr lang="en-US" sz="2800" b="1" dirty="0"/>
              <a:t> </a:t>
            </a:r>
            <a:r>
              <a:rPr lang="en-US" sz="2800" b="1" dirty="0" err="1"/>
              <a:t>Kosmozoa</a:t>
            </a:r>
            <a:endParaRPr lang="en-US" sz="2800" b="1" dirty="0"/>
          </a:p>
          <a:p>
            <a:pPr marL="515938">
              <a:spcBef>
                <a:spcPts val="1800"/>
              </a:spcBef>
            </a:pP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menyebutkan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di </a:t>
            </a:r>
            <a:r>
              <a:rPr lang="en-US" sz="2400" dirty="0" err="1"/>
              <a:t>Bumi</a:t>
            </a:r>
            <a:r>
              <a:rPr lang="en-US" sz="2400" dirty="0"/>
              <a:t> </a:t>
            </a:r>
            <a:r>
              <a:rPr lang="en-US" sz="2400" dirty="0" err="1"/>
              <a:t>dibawa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lain di </a:t>
            </a:r>
            <a:r>
              <a:rPr lang="en-US" sz="2400" dirty="0" err="1"/>
              <a:t>alam</a:t>
            </a:r>
            <a:r>
              <a:rPr lang="en-US" sz="2400" dirty="0"/>
              <a:t> </a:t>
            </a:r>
            <a:r>
              <a:rPr lang="en-US" sz="2400" dirty="0" err="1"/>
              <a:t>semesta</a:t>
            </a:r>
            <a:r>
              <a:rPr lang="en-US" sz="2400" dirty="0"/>
              <a:t>. </a:t>
            </a:r>
          </a:p>
          <a:p>
            <a:pPr marL="515938">
              <a:spcBef>
                <a:spcPts val="1800"/>
              </a:spcBef>
            </a:pP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di </a:t>
            </a:r>
            <a:r>
              <a:rPr lang="en-US" sz="2400" dirty="0" err="1"/>
              <a:t>luar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lingkup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.</a:t>
            </a:r>
          </a:p>
          <a:p>
            <a:pPr marL="515938">
              <a:spcBef>
                <a:spcPts val="1800"/>
              </a:spcBef>
            </a:pP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di </a:t>
            </a:r>
            <a:r>
              <a:rPr lang="en-US" sz="2400" dirty="0" err="1"/>
              <a:t>muka</a:t>
            </a:r>
            <a:r>
              <a:rPr lang="en-US" sz="2400" dirty="0"/>
              <a:t> </a:t>
            </a:r>
            <a:r>
              <a:rPr lang="en-US" sz="2400" dirty="0" err="1"/>
              <a:t>bumi</a:t>
            </a:r>
            <a:r>
              <a:rPr lang="en-US" sz="2400" dirty="0"/>
              <a:t> </a:t>
            </a:r>
            <a:r>
              <a:rPr lang="en-US" sz="2400" dirty="0" err="1"/>
              <a:t>diawali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meteorit</a:t>
            </a:r>
            <a:r>
              <a:rPr lang="en-US" sz="2400" dirty="0"/>
              <a:t> yang </a:t>
            </a:r>
            <a:r>
              <a:rPr lang="en-US" sz="2400" dirty="0" err="1"/>
              <a:t>jatuh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Bumi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membawa</a:t>
            </a:r>
            <a:r>
              <a:rPr lang="en-US" sz="2400" dirty="0"/>
              <a:t> </a:t>
            </a:r>
            <a:r>
              <a:rPr lang="en-US" sz="2400" dirty="0" err="1"/>
              <a:t>molekul</a:t>
            </a:r>
            <a:r>
              <a:rPr lang="en-US" sz="2400" dirty="0"/>
              <a:t> </a:t>
            </a:r>
            <a:r>
              <a:rPr lang="en-US" sz="2400" dirty="0" err="1"/>
              <a:t>organik</a:t>
            </a:r>
            <a:r>
              <a:rPr lang="en-US" sz="2400" dirty="0"/>
              <a:t>. </a:t>
            </a:r>
          </a:p>
          <a:p>
            <a:pPr marL="515938">
              <a:spcBef>
                <a:spcPts val="1800"/>
              </a:spcBef>
            </a:pPr>
            <a:r>
              <a:rPr lang="en-US" sz="2400" dirty="0"/>
              <a:t>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didasarkan</a:t>
            </a:r>
            <a:r>
              <a:rPr lang="en-US" sz="2400" dirty="0"/>
              <a:t> pada </a:t>
            </a:r>
            <a:r>
              <a:rPr lang="en-US" sz="2400" dirty="0" err="1"/>
              <a:t>fakta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meteorit</a:t>
            </a:r>
            <a:r>
              <a:rPr lang="en-US" sz="2400" dirty="0"/>
              <a:t> </a:t>
            </a:r>
            <a:r>
              <a:rPr lang="en-US" sz="2400" dirty="0" err="1"/>
              <a:t>memang</a:t>
            </a:r>
            <a:r>
              <a:rPr lang="en-US" sz="2400" dirty="0"/>
              <a:t> </a:t>
            </a:r>
            <a:r>
              <a:rPr lang="en-US" sz="2400" dirty="0" err="1"/>
              <a:t>mengandung</a:t>
            </a:r>
            <a:r>
              <a:rPr lang="en-US" sz="2400" dirty="0"/>
              <a:t> </a:t>
            </a:r>
            <a:r>
              <a:rPr lang="en-US" sz="2400" dirty="0" err="1"/>
              <a:t>molekul</a:t>
            </a:r>
            <a:r>
              <a:rPr lang="en-US" sz="2400" dirty="0"/>
              <a:t> </a:t>
            </a:r>
            <a:r>
              <a:rPr lang="en-US" sz="2400" dirty="0" err="1"/>
              <a:t>molekul</a:t>
            </a:r>
            <a:r>
              <a:rPr lang="en-US" sz="2400" dirty="0"/>
              <a:t> </a:t>
            </a:r>
            <a:r>
              <a:rPr lang="en-US" sz="2400" dirty="0" err="1"/>
              <a:t>organik</a:t>
            </a:r>
            <a:r>
              <a:rPr lang="en-US" sz="2400" dirty="0"/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28600"/>
            <a:ext cx="8305800" cy="6373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3200" b="1" dirty="0"/>
              <a:t>2. </a:t>
            </a:r>
            <a:r>
              <a:rPr lang="en-US" sz="3200" b="1" dirty="0" err="1"/>
              <a:t>Teori</a:t>
            </a:r>
            <a:r>
              <a:rPr lang="en-US" sz="3200" b="1" dirty="0"/>
              <a:t> Abiogenesis (</a:t>
            </a:r>
            <a:r>
              <a:rPr lang="en-US" sz="3200" b="1" dirty="0" err="1"/>
              <a:t>Generatio</a:t>
            </a:r>
            <a:r>
              <a:rPr lang="en-US" sz="3200" b="1" dirty="0"/>
              <a:t> </a:t>
            </a:r>
            <a:r>
              <a:rPr lang="en-US" sz="3200" b="1" dirty="0" err="1"/>
              <a:t>Spontanea</a:t>
            </a:r>
            <a:r>
              <a:rPr lang="en-US" sz="3200" b="1" dirty="0"/>
              <a:t>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tabLst>
                <a:tab pos="457200" algn="l"/>
              </a:tabLst>
            </a:pPr>
            <a:endParaRPr lang="en-US" sz="2000" dirty="0">
              <a:solidFill>
                <a:srgbClr val="7F00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tabLst>
                <a:tab pos="457200" algn="l"/>
              </a:tabLst>
            </a:pP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Aristoteles (384-322 SM).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tabLst>
                <a:tab pos="457200" algn="l"/>
              </a:tabLst>
            </a:pP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Antonie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Van Leeuwenhoek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7F00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Tokoh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teori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Abiogenesis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Aristoteles (384-322 SM).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Aristoteles 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seorang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filosof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tokoh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ilmu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pengetahuan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Yunani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Kuno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Teori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Abiogenesis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menyatakan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bahwa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makhluk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hidup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pertama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kali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menghuni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bumi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berasal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benda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Sebenarnya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Aristoteles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mengetahui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bahwa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telur-telur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ikan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apabila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menetas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menjadi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ikan yang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sifatnya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seperti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induknya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Telur-telur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tersebut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merupakan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hasil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perkimpoian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induk-induk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ikan.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Walau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demikian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Aristoteles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berkeyakinan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bahwa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ikan yang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berasal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Lumpur.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340BC-1818-47B1-81FB-6C12A263F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Bagaimana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terbentuknya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makhluk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tersebut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Menurut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penganut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paham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abiogenesis,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makhluk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hidup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tersebut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terjadi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begitu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saja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secara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spontan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Oleh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sebab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itu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paham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teori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abiogenesis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disebut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juga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paham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generation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spontaneae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Jadi,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kalau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pengertian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abiogenesis dan generation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spontanea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kita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gabungkan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pendapat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paham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tersebut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makhluk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hidup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pertama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kali di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bumi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tersebut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benda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mati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hidup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terjadinya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secara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spontan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misalnya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tabLst>
                <a:tab pos="457200" algn="l"/>
              </a:tabLst>
            </a:pP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ikan dan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katak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berasal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Lumpur.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tabLst>
                <a:tab pos="457200" algn="l"/>
              </a:tabLst>
            </a:pP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Cacing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berasal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tanah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tabLst>
                <a:tab pos="457200" algn="l"/>
              </a:tabLst>
            </a:pP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Belatung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berasal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daging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membusuk</a:t>
            </a:r>
            <a:r>
              <a:rPr lang="en-US" sz="24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007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4ECBA-C753-4345-9607-72CD2C40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Paham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abiogenesis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bertahan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cukup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lama,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yaitu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semenjak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zaman Yunani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Kuno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Ratusan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Tahun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Sebelum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Masehi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hingga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pertengahan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abad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ke-17.</a:t>
            </a:r>
            <a:br>
              <a:rPr lang="en-US" sz="2800" dirty="0">
                <a:solidFill>
                  <a:srgbClr val="7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Pada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pertengahan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abad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ke-17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Antonie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Van Leeuwenhoek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menemukan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mikroskop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sederhana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digunakan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mengamati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benda-benda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aneh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amat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kecil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terdapat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setetes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air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rendaman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jerami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Oleh para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pendukung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paham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abiogenesis,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hasil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pengamatan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Antonie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Van Leeuwenhoek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seolah-olah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memperkuat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pendapat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mereka</a:t>
            </a:r>
            <a:r>
              <a:rPr lang="en-US" sz="2800" dirty="0">
                <a:solidFill>
                  <a:srgbClr val="7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108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1822</Words>
  <Application>Microsoft Office PowerPoint</Application>
  <PresentationFormat>On-screen Show (4:3)</PresentationFormat>
  <Paragraphs>126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Symbol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C. Stanley Miller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Bambang</dc:creator>
  <cp:lastModifiedBy>SMA CERDAS BANGSA</cp:lastModifiedBy>
  <cp:revision>69</cp:revision>
  <dcterms:created xsi:type="dcterms:W3CDTF">2012-02-20T08:11:19Z</dcterms:created>
  <dcterms:modified xsi:type="dcterms:W3CDTF">2021-01-07T16:04:52Z</dcterms:modified>
</cp:coreProperties>
</file>