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8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A3E8F6-9698-43C1-A309-475A29224CBD}" type="datetimeFigureOut">
              <a:rPr lang="id-ID" smtClean="0"/>
              <a:pPr/>
              <a:t>31/07/2021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9D954E-B68E-4A25-BB27-147682E07F3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8143932" cy="2357454"/>
          </a:xfrm>
        </p:spPr>
        <p:txBody>
          <a:bodyPr anchor="t">
            <a:normAutofit/>
          </a:bodyPr>
          <a:lstStyle/>
          <a:p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Tata Bahasa</a:t>
            </a:r>
            <a:b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zh-CN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语 法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ǔ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fǎ</a:t>
            </a:r>
            <a:endParaRPr lang="id-ID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929066"/>
            <a:ext cx="6843738" cy="757246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Kiki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Rizky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662051"/>
          </a:xfrm>
        </p:spPr>
        <p:txBody>
          <a:bodyPr>
            <a:noAutofit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zh-CN" altLang="en-US" sz="4000" b="1" dirty="0" smtClean="0"/>
              <a:t>很</a:t>
            </a:r>
            <a:r>
              <a:rPr lang="zh-CN" altLang="en-US" sz="4000" dirty="0" smtClean="0"/>
              <a:t>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ěn (sangat) adalah kata sifat yang berfungsi untuk menjelaskan tingkat perasaan pembicara terhadap kata kerja yang ia ucapkan.</a:t>
            </a:r>
            <a:endParaRPr lang="id-ID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Jenis-jenis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Pembanding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1376168"/>
          </a:xfrm>
        </p:spPr>
        <p:txBody>
          <a:bodyPr/>
          <a:lstStyle/>
          <a:p>
            <a:pPr>
              <a:buNone/>
            </a:pPr>
            <a:r>
              <a:rPr lang="id-ID" sz="3200" b="1" dirty="0" smtClean="0"/>
              <a:t>Subjek + </a:t>
            </a:r>
            <a:r>
              <a:rPr lang="zh-CN" altLang="en-US" sz="3500" b="1" dirty="0" smtClean="0"/>
              <a:t>很</a:t>
            </a:r>
            <a:r>
              <a:rPr lang="zh-CN" altLang="en-US" sz="3200" b="1" dirty="0" smtClean="0"/>
              <a:t> </a:t>
            </a:r>
            <a:r>
              <a:rPr lang="en-US" altLang="zh-CN" sz="3200" dirty="0" smtClean="0"/>
              <a:t>h</a:t>
            </a:r>
            <a:r>
              <a:rPr lang="id-ID" sz="3200" dirty="0" smtClean="0"/>
              <a:t>ěn</a:t>
            </a:r>
            <a:r>
              <a:rPr lang="id-ID" sz="3200" b="1" dirty="0" smtClean="0"/>
              <a:t> + Kata kerja/Kata sifat</a:t>
            </a: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			 </a:t>
            </a:r>
            <a:r>
              <a:rPr lang="en-US" sz="3200" b="1" dirty="0" err="1" smtClean="0"/>
              <a:t>sangat</a:t>
            </a:r>
            <a:endParaRPr lang="id-ID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Rumus</a:t>
            </a:r>
            <a:r>
              <a:rPr lang="en-US" dirty="0" smtClean="0"/>
              <a:t> :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lt"/>
              <a:buAutoNum type="arabicPeriod"/>
            </a:pPr>
            <a:r>
              <a:rPr lang="en-US" dirty="0" smtClean="0"/>
              <a:t>w</a:t>
            </a:r>
            <a:r>
              <a:rPr lang="id-ID" dirty="0" smtClean="0"/>
              <a:t>ǒ hěn xǐ</a:t>
            </a:r>
            <a:r>
              <a:rPr lang="en-US" dirty="0" smtClean="0"/>
              <a:t> </a:t>
            </a:r>
            <a:r>
              <a:rPr lang="id-ID" dirty="0" smtClean="0"/>
              <a:t>hu</a:t>
            </a:r>
            <a:r>
              <a:rPr lang="en-US" dirty="0" smtClean="0"/>
              <a:t>a</a:t>
            </a:r>
            <a:r>
              <a:rPr lang="id-ID" dirty="0" smtClean="0"/>
              <a:t>n chī</a:t>
            </a:r>
            <a:r>
              <a:rPr lang="en-US" dirty="0" smtClean="0"/>
              <a:t> </a:t>
            </a:r>
            <a:r>
              <a:rPr lang="id-ID" dirty="0" smtClean="0"/>
              <a:t>fàn</a:t>
            </a:r>
            <a:endParaRPr lang="en-US" dirty="0" smtClean="0"/>
          </a:p>
          <a:p>
            <a:pPr marL="539750" indent="-539750">
              <a:buNone/>
            </a:pPr>
            <a:r>
              <a:rPr lang="en-US" altLang="zh-CN" dirty="0" smtClean="0"/>
              <a:t>	</a:t>
            </a:r>
            <a:r>
              <a:rPr lang="zh-CN" altLang="en-US" sz="4000" b="1" dirty="0" smtClean="0"/>
              <a:t>我 很 喜 欢 吃 饭。</a:t>
            </a:r>
            <a:endParaRPr lang="id-ID" sz="4000" b="1" dirty="0" smtClean="0"/>
          </a:p>
          <a:p>
            <a:pPr marL="0" indent="539750">
              <a:buNone/>
            </a:pPr>
            <a:r>
              <a:rPr lang="id-ID" dirty="0" smtClean="0"/>
              <a:t>Saya sangat suka makan.</a:t>
            </a:r>
          </a:p>
          <a:p>
            <a:pPr marL="539750" indent="-539750">
              <a:buFont typeface="+mj-lt"/>
              <a:buAutoNum type="arabicPeriod" startAt="2"/>
            </a:pPr>
            <a:r>
              <a:rPr lang="en-US" dirty="0" smtClean="0"/>
              <a:t>w</a:t>
            </a:r>
            <a:r>
              <a:rPr lang="id-ID" dirty="0" smtClean="0"/>
              <a:t>ǒ de dì</a:t>
            </a:r>
            <a:r>
              <a:rPr lang="en-US" dirty="0" smtClean="0"/>
              <a:t> </a:t>
            </a:r>
            <a:r>
              <a:rPr lang="id-ID" dirty="0" smtClean="0"/>
              <a:t>d</a:t>
            </a:r>
            <a:r>
              <a:rPr lang="en-US" dirty="0" err="1" smtClean="0"/>
              <a:t>i</a:t>
            </a:r>
            <a:r>
              <a:rPr lang="id-ID" dirty="0" smtClean="0"/>
              <a:t> hěn kě</a:t>
            </a:r>
            <a:r>
              <a:rPr lang="en-US" dirty="0" smtClean="0"/>
              <a:t> </a:t>
            </a:r>
            <a:r>
              <a:rPr lang="id-ID" dirty="0" smtClean="0"/>
              <a:t>ài </a:t>
            </a:r>
            <a:endParaRPr lang="en-US" dirty="0" smtClean="0"/>
          </a:p>
          <a:p>
            <a:pPr marL="539750" indent="-430213">
              <a:buNone/>
            </a:pPr>
            <a:r>
              <a:rPr lang="en-US" altLang="zh-CN" dirty="0" smtClean="0"/>
              <a:t>	</a:t>
            </a:r>
            <a:r>
              <a:rPr lang="zh-CN" altLang="en-US" sz="4000" b="1" dirty="0" smtClean="0"/>
              <a:t>我 的 弟 弟 很 可 爱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39750" indent="-430213">
              <a:buNone/>
            </a:pPr>
            <a:r>
              <a:rPr lang="en-US" dirty="0" smtClean="0"/>
              <a:t>	</a:t>
            </a:r>
            <a:r>
              <a:rPr lang="id-ID" dirty="0" smtClean="0"/>
              <a:t>Adik laki-laki saya sangat imut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1503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zh-CN" altLang="en-US" sz="4000" b="1" dirty="0" smtClean="0"/>
              <a:t>更</a:t>
            </a:r>
            <a:r>
              <a:rPr lang="zh-CN" altLang="en-US" sz="4000" dirty="0" smtClean="0"/>
              <a:t>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id-ID" sz="4000" dirty="0" smtClean="0">
                <a:latin typeface="Times New Roman" pitchFamily="18" charset="0"/>
                <a:cs typeface="Times New Roman" pitchFamily="18" charset="0"/>
              </a:rPr>
              <a:t>èng (lebih) digunakan untuk menyatakan perbandingan.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900" dirty="0" err="1" smtClean="0"/>
              <a:t>Contoh</a:t>
            </a:r>
            <a:r>
              <a:rPr lang="en-US" sz="2900" dirty="0" smtClean="0"/>
              <a:t> :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2900" dirty="0" smtClean="0">
                <a:latin typeface="Times New Roman" pitchFamily="18" charset="0"/>
                <a:cs typeface="Times New Roman" pitchFamily="18" charset="0"/>
              </a:rPr>
              <a:t>ǒ de zhōng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900" dirty="0" smtClean="0">
                <a:latin typeface="Times New Roman" pitchFamily="18" charset="0"/>
                <a:cs typeface="Times New Roman" pitchFamily="18" charset="0"/>
              </a:rPr>
              <a:t>wén hěn hǎo, tā de zhōng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900" dirty="0" smtClean="0">
                <a:latin typeface="Times New Roman" pitchFamily="18" charset="0"/>
                <a:cs typeface="Times New Roman" pitchFamily="18" charset="0"/>
              </a:rPr>
              <a:t>wén gèng hǎo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630238">
              <a:buNone/>
            </a:pPr>
            <a:r>
              <a:rPr lang="zh-CN" altLang="en-US" sz="3500" b="1" dirty="0" smtClean="0"/>
              <a:t>我 的 中 文 很 好</a:t>
            </a:r>
            <a:r>
              <a:rPr lang="en-US" altLang="zh-CN" sz="3500" b="1" dirty="0" smtClean="0"/>
              <a:t>, </a:t>
            </a:r>
            <a:r>
              <a:rPr lang="zh-CN" altLang="en-US" sz="3500" b="1" dirty="0" smtClean="0"/>
              <a:t>他 的 中 文 更 好。</a:t>
            </a:r>
            <a:endParaRPr lang="id-ID" sz="3500" b="1" dirty="0" smtClean="0"/>
          </a:p>
          <a:p>
            <a:pPr marL="539750" indent="0">
              <a:buNone/>
            </a:pPr>
            <a:r>
              <a:rPr lang="id-ID" sz="2900" dirty="0" smtClean="0">
                <a:latin typeface="Times New Roman" pitchFamily="18" charset="0"/>
                <a:cs typeface="Times New Roman" pitchFamily="18" charset="0"/>
              </a:rPr>
              <a:t>Bahasa mandarin saya sangat bagus, bahasa Mandarinnya lebih bagus.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29353"/>
          </a:xfrm>
        </p:spPr>
        <p:txBody>
          <a:bodyPr>
            <a:normAutofit/>
          </a:bodyPr>
          <a:lstStyle/>
          <a:p>
            <a:pPr marL="539750" indent="-539750">
              <a:buFont typeface="+mj-lt"/>
              <a:buAutoNum type="arabicPeriod" startAt="2"/>
            </a:pPr>
            <a:r>
              <a:rPr lang="id-ID" dirty="0" smtClean="0"/>
              <a:t>Toni hěn nǔ</a:t>
            </a:r>
            <a:r>
              <a:rPr lang="en-US" dirty="0" smtClean="0"/>
              <a:t> </a:t>
            </a:r>
            <a:r>
              <a:rPr lang="id-ID" dirty="0" smtClean="0"/>
              <a:t>lì,</a:t>
            </a:r>
            <a:r>
              <a:rPr lang="en-US" dirty="0" smtClean="0"/>
              <a:t> </a:t>
            </a:r>
            <a:r>
              <a:rPr lang="id-ID" dirty="0" smtClean="0"/>
              <a:t>Doni gèng nǔ</a:t>
            </a:r>
            <a:r>
              <a:rPr lang="en-US" dirty="0" smtClean="0"/>
              <a:t> </a:t>
            </a:r>
            <a:r>
              <a:rPr lang="id-ID" dirty="0" smtClean="0"/>
              <a:t>lì	</a:t>
            </a:r>
            <a:endParaRPr lang="en-US" dirty="0" smtClean="0"/>
          </a:p>
          <a:p>
            <a:pPr marL="539750" indent="-539750">
              <a:buNone/>
            </a:pPr>
            <a:r>
              <a:rPr lang="en-US" dirty="0" smtClean="0"/>
              <a:t>	</a:t>
            </a:r>
            <a:r>
              <a:rPr lang="id-ID" sz="3500" b="1" dirty="0" smtClean="0">
                <a:solidFill>
                  <a:srgbClr val="FF0000"/>
                </a:solidFill>
              </a:rPr>
              <a:t>Toni</a:t>
            </a:r>
            <a:r>
              <a:rPr lang="en-US" sz="3500" b="1" dirty="0" smtClean="0"/>
              <a:t> </a:t>
            </a:r>
            <a:r>
              <a:rPr lang="zh-CN" altLang="en-US" sz="3500" b="1" dirty="0" smtClean="0">
                <a:solidFill>
                  <a:srgbClr val="7030A0"/>
                </a:solidFill>
              </a:rPr>
              <a:t>很</a:t>
            </a:r>
            <a:r>
              <a:rPr lang="zh-CN" altLang="en-US" sz="3500" b="1" dirty="0" smtClean="0"/>
              <a:t> 努 力，</a:t>
            </a:r>
            <a:r>
              <a:rPr lang="id-ID" sz="3500" b="1" dirty="0" smtClean="0">
                <a:solidFill>
                  <a:srgbClr val="FF0000"/>
                </a:solidFill>
              </a:rPr>
              <a:t>Doni</a:t>
            </a:r>
            <a:r>
              <a:rPr lang="id-ID" sz="3500" b="1" dirty="0" smtClean="0"/>
              <a:t> </a:t>
            </a:r>
            <a:r>
              <a:rPr lang="zh-CN" altLang="en-US" sz="3500" b="1" dirty="0" smtClean="0">
                <a:solidFill>
                  <a:srgbClr val="7030A0"/>
                </a:solidFill>
              </a:rPr>
              <a:t>更</a:t>
            </a:r>
            <a:r>
              <a:rPr lang="zh-CN" altLang="en-US" sz="3500" b="1" dirty="0" smtClean="0"/>
              <a:t> 努 力。</a:t>
            </a:r>
            <a:endParaRPr lang="en-US" altLang="zh-CN" sz="3500" b="1" dirty="0" smtClean="0"/>
          </a:p>
          <a:p>
            <a:pPr marL="539750" indent="-539750">
              <a:buNone/>
            </a:pPr>
            <a:r>
              <a:rPr lang="en-US" dirty="0" smtClean="0"/>
              <a:t>	</a:t>
            </a:r>
            <a:r>
              <a:rPr lang="id-ID" dirty="0" smtClean="0"/>
              <a:t>Toni sangat rajin, Doni lebih rajin</a:t>
            </a:r>
            <a:r>
              <a:rPr lang="en-US" dirty="0" smtClean="0"/>
              <a:t>.</a:t>
            </a:r>
            <a:endParaRPr lang="id-ID" dirty="0" smtClean="0"/>
          </a:p>
          <a:p>
            <a:pPr marL="539750" indent="-539750">
              <a:buNone/>
            </a:pPr>
            <a:endParaRPr lang="id-ID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539750" indent="-539750">
              <a:buNone/>
            </a:pPr>
            <a:endParaRPr lang="id-ID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793001"/>
          </a:xfrm>
        </p:spPr>
        <p:txBody>
          <a:bodyPr>
            <a:normAutofit/>
          </a:bodyPr>
          <a:lstStyle/>
          <a:p>
            <a:pPr marL="624078" lvl="0" indent="-514350">
              <a:buFont typeface="+mj-lt"/>
              <a:buAutoNum type="arabicPeriod" startAt="3"/>
            </a:pPr>
            <a:r>
              <a:rPr lang="zh-CN" altLang="en-US" sz="3500" b="1" dirty="0" smtClean="0"/>
              <a:t>比 较</a:t>
            </a:r>
            <a:r>
              <a:rPr lang="zh-CN" altLang="en-US" dirty="0" smtClean="0"/>
              <a:t> </a:t>
            </a:r>
            <a:r>
              <a:rPr lang="en-US" altLang="zh-CN" dirty="0" smtClean="0"/>
              <a:t>b</a:t>
            </a:r>
            <a:r>
              <a:rPr lang="id-ID" dirty="0" smtClean="0"/>
              <a:t>ǐ</a:t>
            </a:r>
            <a:r>
              <a:rPr lang="en-US" dirty="0" smtClean="0"/>
              <a:t> </a:t>
            </a:r>
            <a:r>
              <a:rPr lang="id-ID" dirty="0" smtClean="0"/>
              <a:t>jiào (agak, lebih)</a:t>
            </a:r>
            <a:endParaRPr lang="en-US" dirty="0" smtClean="0"/>
          </a:p>
          <a:p>
            <a:pPr marL="624078" lvl="0" indent="-514350"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Contoh : 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</a:t>
            </a:r>
            <a:r>
              <a:rPr lang="id-ID" dirty="0" smtClean="0"/>
              <a:t>ǒ de jiě</a:t>
            </a:r>
            <a:r>
              <a:rPr lang="en-US" dirty="0" smtClean="0"/>
              <a:t> </a:t>
            </a:r>
            <a:r>
              <a:rPr lang="id-ID" dirty="0" smtClean="0"/>
              <a:t>ji</a:t>
            </a:r>
            <a:r>
              <a:rPr lang="en-US" dirty="0" smtClean="0"/>
              <a:t>e</a:t>
            </a:r>
            <a:r>
              <a:rPr lang="id-ID" dirty="0" smtClean="0"/>
              <a:t> bǐ</a:t>
            </a:r>
            <a:r>
              <a:rPr lang="en-US" dirty="0" smtClean="0"/>
              <a:t> </a:t>
            </a:r>
            <a:r>
              <a:rPr lang="id-ID" dirty="0" smtClean="0"/>
              <a:t>jiào ǎi</a:t>
            </a:r>
            <a:r>
              <a:rPr lang="en-US" dirty="0" smtClean="0"/>
              <a:t>.</a:t>
            </a:r>
          </a:p>
          <a:p>
            <a:pPr marL="624078" indent="-514350">
              <a:buNone/>
            </a:pPr>
            <a:r>
              <a:rPr lang="en-US" altLang="zh-CN" dirty="0" smtClean="0"/>
              <a:t>	</a:t>
            </a:r>
            <a:r>
              <a:rPr lang="zh-CN" altLang="en-US" sz="3500" b="1" dirty="0" smtClean="0"/>
              <a:t>我 的 姐 姐 比 较 矮。</a:t>
            </a:r>
            <a:endParaRPr lang="id-ID" sz="3500" b="1" dirty="0" smtClean="0"/>
          </a:p>
          <a:p>
            <a:pPr marL="90488" indent="539750">
              <a:buNone/>
            </a:pPr>
            <a:r>
              <a:rPr lang="id-ID" dirty="0" smtClean="0"/>
              <a:t>Kakak perempuan saya agak pendek.</a:t>
            </a:r>
          </a:p>
          <a:p>
            <a:pPr marL="630238" lvl="0" indent="-520700">
              <a:buFont typeface="+mj-lt"/>
              <a:buAutoNum type="arabicPeriod" startAt="2"/>
            </a:pPr>
            <a:r>
              <a:rPr lang="en-US" dirty="0" smtClean="0"/>
              <a:t>t</a:t>
            </a:r>
            <a:r>
              <a:rPr lang="id-ID" dirty="0" smtClean="0"/>
              <a:t>ā bǐ</a:t>
            </a:r>
            <a:r>
              <a:rPr lang="en-US" dirty="0" smtClean="0"/>
              <a:t> </a:t>
            </a:r>
            <a:r>
              <a:rPr lang="id-ID" dirty="0" smtClean="0"/>
              <a:t>jiào xǐ</a:t>
            </a:r>
            <a:r>
              <a:rPr lang="en-US" dirty="0" smtClean="0"/>
              <a:t> </a:t>
            </a:r>
            <a:r>
              <a:rPr lang="id-ID" dirty="0" smtClean="0"/>
              <a:t>hu</a:t>
            </a:r>
            <a:r>
              <a:rPr lang="en-US" dirty="0" smtClean="0"/>
              <a:t>a</a:t>
            </a:r>
            <a:r>
              <a:rPr lang="id-ID" dirty="0" smtClean="0"/>
              <a:t>n dǎ pái</a:t>
            </a:r>
            <a:r>
              <a:rPr lang="en-US" dirty="0" smtClean="0"/>
              <a:t> </a:t>
            </a:r>
            <a:r>
              <a:rPr lang="id-ID" dirty="0" smtClean="0"/>
              <a:t>qiú</a:t>
            </a:r>
            <a:r>
              <a:rPr lang="en-US" dirty="0" smtClean="0"/>
              <a:t>.</a:t>
            </a:r>
          </a:p>
          <a:p>
            <a:pPr marL="630238" lvl="0" indent="-520700">
              <a:buNone/>
            </a:pPr>
            <a:r>
              <a:rPr lang="en-US" altLang="zh-CN" dirty="0" smtClean="0"/>
              <a:t>	</a:t>
            </a:r>
            <a:r>
              <a:rPr lang="zh-CN" altLang="en-US" sz="3500" b="1" dirty="0" smtClean="0"/>
              <a:t>他 比 较 喜 欢 打 排 球。</a:t>
            </a:r>
            <a:endParaRPr lang="en-US" altLang="zh-CN" sz="3500" b="1" dirty="0" smtClean="0"/>
          </a:p>
          <a:p>
            <a:pPr marL="630238" lvl="0" indent="-520700">
              <a:buNone/>
            </a:pPr>
            <a:r>
              <a:rPr lang="en-US" dirty="0" smtClean="0"/>
              <a:t>	</a:t>
            </a:r>
            <a:r>
              <a:rPr lang="id-ID" dirty="0" smtClean="0"/>
              <a:t>Dia lebih suka bermain bola voli</a:t>
            </a:r>
            <a:r>
              <a:rPr lang="id-ID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pPr marL="624078" lvl="0" indent="-514350">
              <a:buFont typeface="+mj-lt"/>
              <a:buAutoNum type="arabicPeriod" startAt="4"/>
            </a:pPr>
            <a:r>
              <a:rPr lang="zh-CN" altLang="en-US" sz="4000" b="1" dirty="0" smtClean="0"/>
              <a:t>最</a:t>
            </a:r>
            <a:r>
              <a:rPr lang="en-US" altLang="zh-CN" sz="3000" dirty="0" smtClean="0"/>
              <a:t>z</a:t>
            </a:r>
            <a:r>
              <a:rPr lang="id-ID" sz="3000" dirty="0" smtClean="0"/>
              <a:t>uì (paling)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id-ID" sz="3000" dirty="0" smtClean="0"/>
              <a:t>Contoh :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sz="3000" dirty="0" smtClean="0"/>
              <a:t>w</a:t>
            </a:r>
            <a:r>
              <a:rPr lang="id-ID" sz="3000" dirty="0" smtClean="0"/>
              <a:t>ǒ zuì </a:t>
            </a:r>
            <a:r>
              <a:rPr lang="id-ID" sz="3000" dirty="0" smtClean="0"/>
              <a:t>xǐ huan </a:t>
            </a:r>
            <a:r>
              <a:rPr lang="id-ID" sz="3000" dirty="0" smtClean="0"/>
              <a:t>kàn </a:t>
            </a:r>
            <a:r>
              <a:rPr lang="id-ID" sz="3000" dirty="0" smtClean="0"/>
              <a:t>xiǎo shuō</a:t>
            </a:r>
            <a:endParaRPr lang="en-US" sz="3000" dirty="0" smtClean="0"/>
          </a:p>
          <a:p>
            <a:pPr marL="623888" lvl="0" indent="6350">
              <a:buNone/>
            </a:pPr>
            <a:r>
              <a:rPr lang="zh-CN" altLang="en-US" sz="3800" b="1" dirty="0" smtClean="0"/>
              <a:t>我 最 喜 欢 看 小 说。</a:t>
            </a:r>
            <a:endParaRPr lang="en-US" altLang="zh-CN" sz="3800" b="1" dirty="0" smtClean="0"/>
          </a:p>
          <a:p>
            <a:pPr marL="623888" lvl="0" indent="6350">
              <a:buNone/>
            </a:pPr>
            <a:r>
              <a:rPr lang="id-ID" sz="3000" dirty="0" smtClean="0"/>
              <a:t>Saya paling suka membaca novel.</a:t>
            </a:r>
            <a:endParaRPr lang="en-US" sz="3000" dirty="0" smtClean="0"/>
          </a:p>
          <a:p>
            <a:pPr marL="624078" indent="-514350">
              <a:buFont typeface="+mj-lt"/>
              <a:buAutoNum type="arabicPeriod" startAt="2"/>
            </a:pPr>
            <a:r>
              <a:rPr lang="id-ID" sz="3000" dirty="0" smtClean="0"/>
              <a:t>Rido zuì</a:t>
            </a:r>
            <a:r>
              <a:rPr lang="en-US" sz="3000" dirty="0" smtClean="0"/>
              <a:t> </a:t>
            </a:r>
            <a:r>
              <a:rPr lang="id-ID" sz="3000" dirty="0" smtClean="0"/>
              <a:t>gāo </a:t>
            </a:r>
            <a:endParaRPr lang="en-US" sz="3000" dirty="0" smtClean="0"/>
          </a:p>
          <a:p>
            <a:pPr marL="623888" indent="6350">
              <a:buNone/>
            </a:pPr>
            <a:r>
              <a:rPr lang="id-ID" sz="3500" b="1" dirty="0" smtClean="0"/>
              <a:t>Rido </a:t>
            </a:r>
            <a:r>
              <a:rPr lang="zh-CN" altLang="en-US" sz="3500" b="1" dirty="0" smtClean="0"/>
              <a:t>最 高。</a:t>
            </a:r>
            <a:endParaRPr lang="id-ID" sz="3500" b="1" dirty="0" smtClean="0"/>
          </a:p>
          <a:p>
            <a:pPr marL="179388" indent="450850">
              <a:buNone/>
            </a:pPr>
            <a:r>
              <a:rPr lang="id-ID" sz="3000" dirty="0" smtClean="0"/>
              <a:t>Rido paling tinggi</a:t>
            </a:r>
            <a:r>
              <a:rPr lang="id-ID" sz="3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622</TotalTime>
  <Words>180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Tata Bahasa 语 法 yǔ fǎ</vt:lpstr>
      <vt:lpstr>Jenis-jenis Kata Pembanding </vt:lpstr>
      <vt:lpstr>Rumus :</vt:lpstr>
      <vt:lpstr>Contoh :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Mendengarkan dan Berbicara 听与说</dc:title>
  <dc:creator>ASUS</dc:creator>
  <cp:lastModifiedBy>ASUS</cp:lastModifiedBy>
  <cp:revision>37</cp:revision>
  <dcterms:created xsi:type="dcterms:W3CDTF">2020-07-28T03:43:09Z</dcterms:created>
  <dcterms:modified xsi:type="dcterms:W3CDTF">2021-07-31T03:41:38Z</dcterms:modified>
</cp:coreProperties>
</file>