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A96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0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22/10/2020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22/10/2020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22/10/2020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22/10/2020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22/10/2020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22/10/2020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22/10/2020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3310F4-C63B-4207-8288-C95A9211A256}" type="datetimeFigureOut">
              <a:rPr lang="id-ID" smtClean="0"/>
              <a:pPr/>
              <a:t>22/10/2020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8A96D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928670"/>
            <a:ext cx="7851648" cy="2071702"/>
          </a:xfrm>
        </p:spPr>
        <p:txBody>
          <a:bodyPr>
            <a:noAutofit/>
          </a:bodyPr>
          <a:lstStyle/>
          <a:p>
            <a:pPr algn="l"/>
            <a:r>
              <a:rPr lang="en-US" sz="4500" dirty="0" err="1" smtClean="0"/>
              <a:t>Bahasa</a:t>
            </a:r>
            <a:r>
              <a:rPr lang="en-US" sz="4500" dirty="0" smtClean="0"/>
              <a:t> Mandarin </a:t>
            </a:r>
            <a:br>
              <a:rPr lang="en-US" sz="4500" dirty="0" smtClean="0"/>
            </a:br>
            <a:r>
              <a:rPr lang="zh-CN" altLang="en-US" sz="4500" dirty="0" smtClean="0"/>
              <a:t>中文</a:t>
            </a:r>
            <a:r>
              <a:rPr lang="en-US" altLang="zh-CN" sz="4500" dirty="0" smtClean="0"/>
              <a:t/>
            </a:r>
            <a:br>
              <a:rPr lang="en-US" altLang="zh-CN" sz="4500" dirty="0" smtClean="0"/>
            </a:br>
            <a:r>
              <a:rPr lang="en-US" altLang="zh-CN" sz="4500" dirty="0" err="1" smtClean="0"/>
              <a:t>zhōng</a:t>
            </a:r>
            <a:r>
              <a:rPr lang="en-US" altLang="zh-CN" sz="4500" dirty="0" smtClean="0"/>
              <a:t> </a:t>
            </a:r>
            <a:r>
              <a:rPr lang="en-US" altLang="zh-CN" sz="4500" dirty="0" err="1" smtClean="0"/>
              <a:t>wén</a:t>
            </a:r>
            <a:endParaRPr lang="id-ID" sz="4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429000"/>
            <a:ext cx="7854696" cy="1752600"/>
          </a:xfrm>
        </p:spPr>
        <p:txBody>
          <a:bodyPr>
            <a:normAutofit fontScale="92500"/>
          </a:bodyPr>
          <a:lstStyle/>
          <a:p>
            <a:pPr algn="ctr"/>
            <a:r>
              <a:rPr lang="en-US" sz="5000" b="1" dirty="0" err="1" smtClean="0"/>
              <a:t>Perbedaan</a:t>
            </a:r>
            <a:r>
              <a:rPr lang="en-US" sz="5000" b="1" dirty="0" smtClean="0"/>
              <a:t> </a:t>
            </a:r>
            <a:r>
              <a:rPr lang="en-US" sz="5000" b="1" dirty="0" err="1" smtClean="0"/>
              <a:t>Penggunaan</a:t>
            </a:r>
            <a:r>
              <a:rPr lang="en-US" sz="5000" b="1" dirty="0" smtClean="0"/>
              <a:t> de  </a:t>
            </a:r>
          </a:p>
          <a:p>
            <a:pPr algn="ctr"/>
            <a:r>
              <a:rPr lang="zh-CN" altLang="en-US" sz="5000" b="1" dirty="0" smtClean="0"/>
              <a:t>的</a:t>
            </a:r>
            <a:r>
              <a:rPr lang="en-US" altLang="zh-CN" sz="5000" b="1" dirty="0" smtClean="0"/>
              <a:t>, </a:t>
            </a:r>
            <a:r>
              <a:rPr lang="zh-CN" altLang="en-US" sz="5000" b="1" dirty="0" smtClean="0"/>
              <a:t>得</a:t>
            </a:r>
            <a:r>
              <a:rPr lang="en-US" altLang="zh-CN" sz="5000" b="1" dirty="0" smtClean="0"/>
              <a:t>, </a:t>
            </a:r>
            <a:r>
              <a:rPr lang="zh-CN" altLang="en-US" sz="5000" b="1" dirty="0" smtClean="0"/>
              <a:t>地</a:t>
            </a:r>
            <a:endParaRPr lang="en-US" altLang="zh-CN" sz="50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571472" y="5643578"/>
            <a:ext cx="8143932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Kiki </a:t>
            </a:r>
            <a:r>
              <a:rPr lang="en-US" sz="5000" b="1" dirty="0" err="1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Rizky</a:t>
            </a:r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H, S.S</a:t>
            </a:r>
            <a:endParaRPr lang="id-ID" sz="5000" b="1" dirty="0">
              <a:ln>
                <a:solidFill>
                  <a:srgbClr val="7030A0"/>
                </a:solidFill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86478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sz="4000" dirty="0" err="1" smtClean="0"/>
              <a:t>Berlari</a:t>
            </a:r>
            <a:r>
              <a:rPr lang="en-US" sz="4000" dirty="0" smtClean="0"/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dengan</a:t>
            </a:r>
            <a:r>
              <a:rPr lang="en-US" sz="4000" dirty="0" smtClean="0"/>
              <a:t> </a:t>
            </a:r>
            <a:r>
              <a:rPr lang="en-US" sz="4000" dirty="0" err="1" smtClean="0"/>
              <a:t>cepat</a:t>
            </a:r>
            <a:r>
              <a:rPr lang="en-US" sz="4000" dirty="0" smtClean="0"/>
              <a:t>. (</a:t>
            </a:r>
            <a:r>
              <a:rPr lang="en-US" sz="4000" dirty="0" err="1" smtClean="0"/>
              <a:t>Lari</a:t>
            </a:r>
            <a:r>
              <a:rPr lang="en-US" sz="4000" b="1" dirty="0" err="1" smtClean="0">
                <a:solidFill>
                  <a:srgbClr val="C00000"/>
                </a:solidFill>
              </a:rPr>
              <a:t>nya</a:t>
            </a:r>
            <a:r>
              <a:rPr lang="en-US" sz="4000" dirty="0" smtClean="0"/>
              <a:t> </a:t>
            </a:r>
            <a:r>
              <a:rPr lang="en-US" sz="4000" dirty="0" err="1" smtClean="0"/>
              <a:t>cepat</a:t>
            </a:r>
            <a:r>
              <a:rPr lang="en-US" sz="4000" dirty="0" smtClean="0"/>
              <a:t>.)</a:t>
            </a:r>
          </a:p>
          <a:p>
            <a:pPr marL="514350" indent="15875">
              <a:buNone/>
            </a:pPr>
            <a:r>
              <a:rPr lang="zh-CN" altLang="en-US" sz="4000" dirty="0" smtClean="0"/>
              <a:t>跑 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得</a:t>
            </a:r>
            <a:r>
              <a:rPr lang="zh-CN" altLang="en-US" sz="4000" dirty="0" smtClean="0"/>
              <a:t> 快。</a:t>
            </a:r>
            <a:endParaRPr lang="en-US" altLang="zh-CN" sz="4000" dirty="0" smtClean="0"/>
          </a:p>
          <a:p>
            <a:pPr marL="514350" indent="15875">
              <a:buNone/>
            </a:pPr>
            <a:r>
              <a:rPr lang="en-US" sz="4000" dirty="0" smtClean="0"/>
              <a:t>p</a:t>
            </a:r>
            <a:r>
              <a:rPr lang="id-ID" sz="4000" dirty="0" smtClean="0"/>
              <a:t>ǎo </a:t>
            </a:r>
            <a:r>
              <a:rPr lang="id-ID" sz="4000" b="1" dirty="0" smtClean="0">
                <a:solidFill>
                  <a:srgbClr val="C00000"/>
                </a:solidFill>
              </a:rPr>
              <a:t>d</a:t>
            </a:r>
            <a:r>
              <a:rPr lang="en-US" sz="4000" b="1" dirty="0" smtClean="0">
                <a:solidFill>
                  <a:srgbClr val="C00000"/>
                </a:solidFill>
              </a:rPr>
              <a:t>e</a:t>
            </a:r>
            <a:r>
              <a:rPr lang="id-ID" sz="4000" dirty="0" smtClean="0"/>
              <a:t> kuài</a:t>
            </a:r>
            <a:r>
              <a:rPr lang="id-ID" sz="4000" dirty="0" smtClean="0"/>
              <a:t>.</a:t>
            </a:r>
            <a:endParaRPr lang="en-US" sz="4000" dirty="0" smtClean="0"/>
          </a:p>
          <a:p>
            <a:pPr marL="514350" indent="15875"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775542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地 </a:t>
            </a:r>
            <a:r>
              <a:rPr lang="en-US" altLang="zh-CN" dirty="0" smtClean="0"/>
              <a:t>de </a:t>
            </a:r>
            <a:r>
              <a:rPr lang="zh-CN" altLang="en-US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643050"/>
            <a:ext cx="8786874" cy="50006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 smtClean="0"/>
              <a:t>Kata</a:t>
            </a:r>
            <a:r>
              <a:rPr lang="en-US" sz="4000" dirty="0" smtClean="0"/>
              <a:t> bantu de </a:t>
            </a:r>
            <a:r>
              <a:rPr lang="zh-CN" altLang="en-US" sz="4000" dirty="0" smtClean="0"/>
              <a:t>地 </a:t>
            </a:r>
            <a:r>
              <a:rPr lang="en-US" altLang="zh-CN" sz="4000" dirty="0" err="1" smtClean="0"/>
              <a:t>digunakan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untuk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menunjukkan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kelangsungan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proses</a:t>
            </a:r>
            <a:r>
              <a:rPr lang="en-US" altLang="zh-CN" sz="4000" dirty="0" smtClean="0"/>
              <a:t>. </a:t>
            </a:r>
            <a:r>
              <a:rPr lang="en-US" altLang="zh-CN" sz="4000" dirty="0" err="1" smtClean="0"/>
              <a:t>Kata</a:t>
            </a:r>
            <a:r>
              <a:rPr lang="en-US" altLang="zh-CN" sz="4000" dirty="0" smtClean="0"/>
              <a:t> bantu </a:t>
            </a:r>
            <a:r>
              <a:rPr lang="en-US" altLang="zh-CN" sz="4000" dirty="0" err="1" smtClean="0"/>
              <a:t>ini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berfungsi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untuk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mengubah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kata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sifat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menjadi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keterangan</a:t>
            </a:r>
            <a:r>
              <a:rPr lang="en-US" altLang="zh-CN" sz="4000" dirty="0" smtClean="0"/>
              <a:t>. </a:t>
            </a:r>
            <a:r>
              <a:rPr lang="zh-CN" altLang="en-US" sz="4000" dirty="0" smtClean="0"/>
              <a:t>地 </a:t>
            </a:r>
            <a:r>
              <a:rPr lang="en-US" altLang="zh-CN" sz="4000" dirty="0" smtClean="0"/>
              <a:t>de </a:t>
            </a:r>
            <a:r>
              <a:rPr lang="en-US" altLang="zh-CN" sz="4000" dirty="0" err="1" smtClean="0"/>
              <a:t>memiliki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arti</a:t>
            </a:r>
            <a:r>
              <a:rPr lang="en-US" altLang="zh-CN" sz="4000" dirty="0" smtClean="0"/>
              <a:t> </a:t>
            </a:r>
            <a:r>
              <a:rPr lang="en-US" altLang="zh-CN" sz="4000" b="1" dirty="0" smtClean="0">
                <a:solidFill>
                  <a:srgbClr val="C00000"/>
                </a:solidFill>
              </a:rPr>
              <a:t>‘</a:t>
            </a:r>
            <a:r>
              <a:rPr lang="en-US" altLang="zh-CN" sz="4000" b="1" dirty="0" err="1" smtClean="0">
                <a:solidFill>
                  <a:srgbClr val="C00000"/>
                </a:solidFill>
              </a:rPr>
              <a:t>dengan</a:t>
            </a:r>
            <a:r>
              <a:rPr lang="en-US" altLang="zh-CN" sz="4000" b="1" dirty="0" smtClean="0">
                <a:solidFill>
                  <a:srgbClr val="C00000"/>
                </a:solidFill>
              </a:rPr>
              <a:t>’.</a:t>
            </a:r>
            <a:endParaRPr lang="id-ID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704104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Rumus</a:t>
            </a:r>
            <a:r>
              <a:rPr lang="en-US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571612"/>
            <a:ext cx="8786874" cy="5143536"/>
          </a:xfrm>
        </p:spPr>
        <p:txBody>
          <a:bodyPr/>
          <a:lstStyle/>
          <a:p>
            <a:pPr>
              <a:buNone/>
            </a:pPr>
            <a:r>
              <a:rPr lang="en-US" sz="5000" dirty="0" err="1" smtClean="0"/>
              <a:t>K.Sifat</a:t>
            </a:r>
            <a:r>
              <a:rPr lang="en-US" sz="5000" dirty="0" smtClean="0"/>
              <a:t> + de </a:t>
            </a:r>
            <a:r>
              <a:rPr lang="zh-CN" altLang="en-US" sz="5000" dirty="0" smtClean="0"/>
              <a:t>地 </a:t>
            </a:r>
            <a:r>
              <a:rPr lang="en-US" altLang="zh-CN" sz="5000" dirty="0" smtClean="0"/>
              <a:t>+ K. </a:t>
            </a:r>
            <a:r>
              <a:rPr lang="en-US" altLang="zh-CN" sz="5000" dirty="0" err="1" smtClean="0"/>
              <a:t>Kerja</a:t>
            </a:r>
            <a:r>
              <a:rPr lang="en-US" altLang="zh-CN" dirty="0" smtClean="0"/>
              <a:t> </a:t>
            </a:r>
          </a:p>
          <a:p>
            <a:pPr>
              <a:buNone/>
            </a:pPr>
            <a:r>
              <a:rPr lang="en-US" dirty="0" smtClean="0"/>
              <a:t>			        </a:t>
            </a:r>
            <a:r>
              <a:rPr lang="en-US" sz="3000" b="1" dirty="0" smtClean="0">
                <a:solidFill>
                  <a:srgbClr val="C00000"/>
                </a:solidFill>
              </a:rPr>
              <a:t>(</a:t>
            </a:r>
            <a:r>
              <a:rPr lang="en-US" sz="3000" b="1" dirty="0" err="1" smtClean="0">
                <a:solidFill>
                  <a:srgbClr val="C00000"/>
                </a:solidFill>
              </a:rPr>
              <a:t>dengan</a:t>
            </a:r>
            <a:r>
              <a:rPr lang="en-US" sz="3000" b="1" dirty="0" smtClean="0">
                <a:solidFill>
                  <a:srgbClr val="C00000"/>
                </a:solidFill>
              </a:rPr>
              <a:t> )</a:t>
            </a:r>
          </a:p>
          <a:p>
            <a:pPr>
              <a:buNone/>
            </a:pPr>
            <a:endParaRPr lang="en-US" sz="30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3500" dirty="0" err="1" smtClean="0"/>
              <a:t>Contoh</a:t>
            </a:r>
            <a:r>
              <a:rPr lang="en-US" sz="3500" dirty="0" smtClean="0"/>
              <a:t> </a:t>
            </a:r>
            <a:r>
              <a:rPr lang="zh-CN" altLang="en-US" sz="3500" dirty="0" smtClean="0"/>
              <a:t>例 如 </a:t>
            </a:r>
            <a:r>
              <a:rPr lang="en-US" altLang="zh-CN" sz="3500" dirty="0" err="1" smtClean="0"/>
              <a:t>lì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rú</a:t>
            </a:r>
            <a:r>
              <a:rPr lang="en-US" altLang="zh-CN" sz="3500" dirty="0" smtClean="0"/>
              <a:t> </a:t>
            </a:r>
            <a:r>
              <a:rPr lang="en-US" sz="3500" dirty="0" smtClean="0"/>
              <a:t>:</a:t>
            </a:r>
            <a:endParaRPr lang="en-US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err="1" smtClean="0"/>
              <a:t>Menulis</a:t>
            </a:r>
            <a:r>
              <a:rPr lang="en-US" sz="4000" dirty="0" smtClean="0"/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dengan</a:t>
            </a:r>
            <a:r>
              <a:rPr lang="en-US" sz="4000" dirty="0" smtClean="0"/>
              <a:t> </a:t>
            </a:r>
            <a:r>
              <a:rPr lang="en-US" sz="4000" dirty="0" err="1" smtClean="0"/>
              <a:t>serius</a:t>
            </a:r>
            <a:r>
              <a:rPr lang="en-US" sz="4000" dirty="0" smtClean="0"/>
              <a:t>.</a:t>
            </a:r>
          </a:p>
          <a:p>
            <a:pPr marL="514350" indent="15875">
              <a:buNone/>
            </a:pPr>
            <a:r>
              <a:rPr lang="zh-CN" altLang="en-US" sz="4000" dirty="0" smtClean="0"/>
              <a:t>认 真 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地 </a:t>
            </a:r>
            <a:r>
              <a:rPr lang="zh-CN" altLang="en-US" sz="4000" dirty="0" smtClean="0"/>
              <a:t>写。</a:t>
            </a:r>
            <a:endParaRPr lang="en-US" altLang="zh-CN" sz="4000" dirty="0" smtClean="0"/>
          </a:p>
          <a:p>
            <a:pPr marL="514350" indent="15875">
              <a:buNone/>
            </a:pPr>
            <a:r>
              <a:rPr lang="en-US" sz="4000" dirty="0" smtClean="0"/>
              <a:t>r</a:t>
            </a:r>
            <a:r>
              <a:rPr lang="id-ID" sz="4000" dirty="0" smtClean="0"/>
              <a:t>èn</a:t>
            </a:r>
            <a:r>
              <a:rPr lang="en-US" sz="4000" dirty="0" smtClean="0"/>
              <a:t> </a:t>
            </a:r>
            <a:r>
              <a:rPr lang="id-ID" sz="4000" dirty="0" smtClean="0"/>
              <a:t>zhēn </a:t>
            </a:r>
            <a:r>
              <a:rPr lang="id-ID" sz="4000" b="1" dirty="0" smtClean="0">
                <a:solidFill>
                  <a:srgbClr val="C00000"/>
                </a:solidFill>
              </a:rPr>
              <a:t>d</a:t>
            </a:r>
            <a:r>
              <a:rPr lang="en-US" sz="4000" b="1" dirty="0" smtClean="0">
                <a:solidFill>
                  <a:srgbClr val="C00000"/>
                </a:solidFill>
              </a:rPr>
              <a:t>e</a:t>
            </a:r>
            <a:r>
              <a:rPr lang="id-ID" sz="4000" dirty="0" smtClean="0"/>
              <a:t> xiě</a:t>
            </a:r>
            <a:r>
              <a:rPr lang="en-US" sz="4000" dirty="0" smtClean="0"/>
              <a:t>.</a:t>
            </a:r>
            <a:endParaRPr lang="id-ID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6436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4000" dirty="0" err="1" smtClean="0"/>
              <a:t>Belajar</a:t>
            </a:r>
            <a:r>
              <a:rPr lang="en-US" sz="4000" dirty="0" smtClean="0"/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dengan</a:t>
            </a:r>
            <a:r>
              <a:rPr lang="en-US" sz="4000" dirty="0" smtClean="0"/>
              <a:t> </a:t>
            </a:r>
            <a:r>
              <a:rPr lang="en-US" sz="4000" dirty="0" err="1" smtClean="0"/>
              <a:t>rajin</a:t>
            </a:r>
            <a:r>
              <a:rPr lang="en-US" sz="4000" dirty="0" smtClean="0"/>
              <a:t>/</a:t>
            </a:r>
            <a:r>
              <a:rPr lang="en-US" sz="4000" dirty="0" err="1" smtClean="0"/>
              <a:t>giat</a:t>
            </a:r>
            <a:r>
              <a:rPr lang="en-US" sz="4000" dirty="0" smtClean="0"/>
              <a:t>.</a:t>
            </a:r>
          </a:p>
          <a:p>
            <a:pPr marL="514350" indent="15875">
              <a:buNone/>
            </a:pPr>
            <a:r>
              <a:rPr lang="zh-CN" altLang="en-US" sz="4000" dirty="0" smtClean="0"/>
              <a:t>努 力 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地 </a:t>
            </a:r>
            <a:r>
              <a:rPr lang="zh-CN" altLang="en-US" sz="4000" dirty="0" smtClean="0"/>
              <a:t>学 习。</a:t>
            </a:r>
            <a:endParaRPr lang="en-US" altLang="zh-CN" sz="4000" dirty="0" smtClean="0"/>
          </a:p>
          <a:p>
            <a:pPr marL="514350" indent="15875">
              <a:buNone/>
            </a:pPr>
            <a:r>
              <a:rPr lang="en-US" sz="4000" dirty="0" smtClean="0"/>
              <a:t>n</a:t>
            </a:r>
            <a:r>
              <a:rPr lang="id-ID" sz="4000" dirty="0" smtClean="0"/>
              <a:t>ǔ</a:t>
            </a:r>
            <a:r>
              <a:rPr lang="en-US" sz="4000" dirty="0" smtClean="0"/>
              <a:t> </a:t>
            </a:r>
            <a:r>
              <a:rPr lang="id-ID" sz="4000" dirty="0" smtClean="0"/>
              <a:t>lì </a:t>
            </a:r>
            <a:r>
              <a:rPr lang="id-ID" sz="4000" b="1" dirty="0" smtClean="0">
                <a:solidFill>
                  <a:srgbClr val="C00000"/>
                </a:solidFill>
              </a:rPr>
              <a:t>d</a:t>
            </a:r>
            <a:r>
              <a:rPr lang="en-US" sz="4000" b="1" dirty="0" smtClean="0">
                <a:solidFill>
                  <a:srgbClr val="C00000"/>
                </a:solidFill>
              </a:rPr>
              <a:t>e</a:t>
            </a:r>
            <a:r>
              <a:rPr lang="id-ID" sz="4000" dirty="0" smtClean="0"/>
              <a:t> xué</a:t>
            </a:r>
            <a:r>
              <a:rPr lang="en-US" sz="4000" dirty="0" smtClean="0"/>
              <a:t> </a:t>
            </a:r>
            <a:r>
              <a:rPr lang="id-ID" sz="4000" dirty="0" smtClean="0"/>
              <a:t>xí</a:t>
            </a:r>
            <a:r>
              <a:rPr lang="en-US" sz="4000" dirty="0" smtClean="0"/>
              <a:t>.</a:t>
            </a:r>
            <a:r>
              <a:rPr lang="id-ID" sz="4000" dirty="0" smtClean="0"/>
              <a:t> </a:t>
            </a:r>
            <a:endParaRPr lang="en-US" sz="4000" dirty="0" smtClean="0"/>
          </a:p>
          <a:p>
            <a:pPr marL="514350" indent="15875">
              <a:buNone/>
            </a:pPr>
            <a:endParaRPr lang="en-US" sz="4000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US" sz="4000" dirty="0" smtClean="0"/>
              <a:t>Bella </a:t>
            </a:r>
            <a:r>
              <a:rPr lang="en-US" sz="4000" dirty="0" err="1" smtClean="0"/>
              <a:t>menari</a:t>
            </a:r>
            <a:r>
              <a:rPr lang="en-US" sz="4000" dirty="0" smtClean="0"/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dengan</a:t>
            </a:r>
            <a:r>
              <a:rPr lang="en-US" sz="4000" dirty="0" smtClean="0"/>
              <a:t> </a:t>
            </a:r>
            <a:r>
              <a:rPr lang="en-US" sz="4000" dirty="0" err="1" smtClean="0"/>
              <a:t>baik</a:t>
            </a:r>
            <a:r>
              <a:rPr lang="en-US" sz="4000" dirty="0" smtClean="0"/>
              <a:t>. </a:t>
            </a:r>
            <a:endParaRPr lang="en-US" sz="4000" dirty="0" smtClean="0"/>
          </a:p>
          <a:p>
            <a:pPr marL="514350" indent="-514350">
              <a:buNone/>
            </a:pPr>
            <a:r>
              <a:rPr lang="en-US" sz="4000" dirty="0" smtClean="0"/>
              <a:t>	Bella </a:t>
            </a:r>
            <a:r>
              <a:rPr lang="zh-CN" altLang="en-US" sz="4000" dirty="0" smtClean="0"/>
              <a:t>好 好 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地 </a:t>
            </a:r>
            <a:r>
              <a:rPr lang="zh-CN" altLang="en-US" sz="4000" dirty="0" smtClean="0"/>
              <a:t>跳 舞。</a:t>
            </a:r>
            <a:endParaRPr lang="en-US" altLang="zh-CN" sz="4000" dirty="0" smtClean="0"/>
          </a:p>
          <a:p>
            <a:pPr marL="514350" indent="15875">
              <a:buNone/>
            </a:pPr>
            <a:r>
              <a:rPr lang="id-ID" sz="4000" dirty="0" smtClean="0"/>
              <a:t>Bella hǎo</a:t>
            </a:r>
            <a:r>
              <a:rPr lang="en-US" sz="4000" dirty="0" smtClean="0"/>
              <a:t> </a:t>
            </a:r>
            <a:r>
              <a:rPr lang="id-ID" sz="4000" dirty="0" smtClean="0"/>
              <a:t>hǎo </a:t>
            </a:r>
            <a:r>
              <a:rPr lang="id-ID" sz="4000" b="1" dirty="0" smtClean="0">
                <a:solidFill>
                  <a:srgbClr val="C00000"/>
                </a:solidFill>
              </a:rPr>
              <a:t>de</a:t>
            </a:r>
            <a:r>
              <a:rPr lang="id-ID" sz="4000" dirty="0" smtClean="0"/>
              <a:t> tiào</a:t>
            </a:r>
            <a:r>
              <a:rPr lang="en-US" sz="4000" dirty="0" smtClean="0"/>
              <a:t> </a:t>
            </a:r>
            <a:r>
              <a:rPr lang="id-ID" sz="4000" dirty="0" smtClean="0"/>
              <a:t>wǔ.</a:t>
            </a:r>
            <a:endParaRPr lang="en-US" altLang="zh-CN" sz="40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775542"/>
          </a:xfrm>
        </p:spPr>
        <p:txBody>
          <a:bodyPr>
            <a:normAutofit fontScale="90000"/>
          </a:bodyPr>
          <a:lstStyle/>
          <a:p>
            <a:r>
              <a:rPr lang="en-US" sz="5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Kosakata</a:t>
            </a:r>
            <a:r>
              <a:rPr lang="en-US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Daring </a:t>
            </a:r>
            <a:r>
              <a:rPr lang="id-ID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5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714488"/>
            <a:ext cx="8715436" cy="4929222"/>
          </a:xfrm>
        </p:spPr>
        <p:txBody>
          <a:bodyPr/>
          <a:lstStyle/>
          <a:p>
            <a:pPr marL="722313" indent="-722313">
              <a:buFont typeface="+mj-lt"/>
              <a:buAutoNum type="arabicPeriod"/>
            </a:pPr>
            <a:r>
              <a:rPr lang="id-ID" sz="5000" b="1" dirty="0" smtClean="0">
                <a:latin typeface="Microsoft JhengHei" pitchFamily="34" charset="-120"/>
                <a:ea typeface="Microsoft JhengHei" pitchFamily="34" charset="-120"/>
                <a:cs typeface="Times New Roman" pitchFamily="18" charset="0"/>
              </a:rPr>
              <a:t>Kenyang </a:t>
            </a:r>
            <a:r>
              <a:rPr lang="zh-CN" altLang="en-US" sz="5000" b="1" dirty="0" smtClean="0">
                <a:latin typeface="Microsoft JhengHei" pitchFamily="34" charset="-120"/>
                <a:ea typeface="Microsoft JhengHei" pitchFamily="34" charset="-120"/>
                <a:cs typeface="Times New Roman" pitchFamily="18" charset="0"/>
              </a:rPr>
              <a:t>饱 </a:t>
            </a:r>
            <a:r>
              <a:rPr lang="it-IT" altLang="zh-CN" sz="5000" b="1" dirty="0" smtClean="0">
                <a:latin typeface="Microsoft JhengHei" pitchFamily="34" charset="-120"/>
                <a:ea typeface="Microsoft JhengHei" pitchFamily="34" charset="-120"/>
                <a:cs typeface="Times New Roman" pitchFamily="18" charset="0"/>
              </a:rPr>
              <a:t>b</a:t>
            </a:r>
            <a:r>
              <a:rPr lang="it-IT" sz="5000" dirty="0" smtClean="0"/>
              <a:t>ǎo</a:t>
            </a:r>
            <a:endParaRPr lang="en-US" altLang="zh-CN" sz="5000" b="1" dirty="0" smtClean="0">
              <a:latin typeface="Microsoft JhengHei" pitchFamily="34" charset="-120"/>
              <a:ea typeface="Microsoft JhengHei" pitchFamily="34" charset="-120"/>
              <a:cs typeface="Times New Roman" pitchFamily="18" charset="0"/>
            </a:endParaRPr>
          </a:p>
          <a:p>
            <a:pPr marL="722313" indent="-722313">
              <a:buFont typeface="+mj-lt"/>
              <a:buAutoNum type="arabicPeriod"/>
            </a:pPr>
            <a:r>
              <a:rPr lang="en-US" sz="5000" b="1" dirty="0" err="1" smtClean="0">
                <a:latin typeface="Microsoft JhengHei" pitchFamily="34" charset="-120"/>
                <a:ea typeface="Microsoft JhengHei" pitchFamily="34" charset="-120"/>
                <a:cs typeface="Times New Roman" pitchFamily="18" charset="0"/>
              </a:rPr>
              <a:t>Lapar</a:t>
            </a:r>
            <a:r>
              <a:rPr lang="en-US" sz="5000" b="1" dirty="0" smtClean="0">
                <a:latin typeface="Microsoft JhengHei" pitchFamily="34" charset="-120"/>
                <a:ea typeface="Microsoft JhengHei" pitchFamily="34" charset="-12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latin typeface="Microsoft JhengHei" pitchFamily="34" charset="-120"/>
                <a:ea typeface="Microsoft JhengHei" pitchFamily="34" charset="-120"/>
                <a:cs typeface="Times New Roman" pitchFamily="18" charset="0"/>
              </a:rPr>
              <a:t>饿 </a:t>
            </a:r>
            <a:r>
              <a:rPr lang="it-IT" sz="5000" dirty="0" smtClean="0"/>
              <a:t>è</a:t>
            </a:r>
            <a:endParaRPr lang="en-US" altLang="zh-CN" sz="5000" b="1" dirty="0" smtClean="0">
              <a:latin typeface="Microsoft JhengHei" pitchFamily="34" charset="-120"/>
              <a:ea typeface="Microsoft JhengHei" pitchFamily="34" charset="-120"/>
              <a:cs typeface="Times New Roman" pitchFamily="18" charset="0"/>
            </a:endParaRPr>
          </a:p>
          <a:p>
            <a:pPr marL="722313" indent="-722313">
              <a:buFont typeface="+mj-lt"/>
              <a:buAutoNum type="arabicPeriod"/>
            </a:pPr>
            <a:r>
              <a:rPr lang="en-US" sz="5000" b="1" dirty="0" err="1" smtClean="0">
                <a:latin typeface="Microsoft JhengHei" pitchFamily="34" charset="-120"/>
                <a:ea typeface="Microsoft JhengHei" pitchFamily="34" charset="-120"/>
                <a:cs typeface="Times New Roman" pitchFamily="18" charset="0"/>
              </a:rPr>
              <a:t>Haus</a:t>
            </a:r>
            <a:r>
              <a:rPr lang="en-US" sz="5000" b="1" dirty="0" smtClean="0">
                <a:latin typeface="Microsoft JhengHei" pitchFamily="34" charset="-120"/>
                <a:ea typeface="Microsoft JhengHei" pitchFamily="34" charset="-12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latin typeface="Microsoft JhengHei" pitchFamily="34" charset="-120"/>
                <a:ea typeface="Microsoft JhengHei" pitchFamily="34" charset="-120"/>
                <a:cs typeface="Times New Roman" pitchFamily="18" charset="0"/>
              </a:rPr>
              <a:t>渴 </a:t>
            </a:r>
            <a:r>
              <a:rPr lang="it-IT" sz="5000" dirty="0" smtClean="0"/>
              <a:t>kě</a:t>
            </a:r>
            <a:endParaRPr lang="en-US" altLang="zh-CN" sz="5000" b="1" dirty="0" smtClean="0">
              <a:latin typeface="Microsoft JhengHei" pitchFamily="34" charset="-120"/>
              <a:ea typeface="Microsoft JhengHei" pitchFamily="34" charset="-120"/>
              <a:cs typeface="Times New Roman" pitchFamily="18" charset="0"/>
            </a:endParaRPr>
          </a:p>
          <a:p>
            <a:pPr marL="722313" indent="-722313">
              <a:buFont typeface="+mj-lt"/>
              <a:buAutoNum type="arabicPeriod"/>
            </a:pPr>
            <a:r>
              <a:rPr lang="en-US" sz="5000" b="1" dirty="0" err="1" smtClean="0">
                <a:latin typeface="Microsoft JhengHei" pitchFamily="34" charset="-120"/>
                <a:ea typeface="Microsoft JhengHei" pitchFamily="34" charset="-120"/>
                <a:cs typeface="Times New Roman" pitchFamily="18" charset="0"/>
              </a:rPr>
              <a:t>Lelah</a:t>
            </a:r>
            <a:r>
              <a:rPr lang="en-US" sz="5000" b="1" dirty="0" smtClean="0">
                <a:latin typeface="Microsoft JhengHei" pitchFamily="34" charset="-120"/>
                <a:ea typeface="Microsoft JhengHei" pitchFamily="34" charset="-12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latin typeface="Microsoft JhengHei" pitchFamily="34" charset="-120"/>
                <a:ea typeface="Microsoft JhengHei" pitchFamily="34" charset="-120"/>
                <a:cs typeface="Times New Roman" pitchFamily="18" charset="0"/>
              </a:rPr>
              <a:t>累 </a:t>
            </a:r>
            <a:r>
              <a:rPr lang="it-IT" sz="5000" dirty="0" smtClean="0"/>
              <a:t>lèi</a:t>
            </a:r>
            <a:endParaRPr lang="en-US" altLang="zh-CN" sz="5000" b="1" dirty="0" smtClean="0">
              <a:latin typeface="Microsoft JhengHei" pitchFamily="34" charset="-120"/>
              <a:ea typeface="Microsoft JhengHei" pitchFamily="34" charset="-120"/>
              <a:cs typeface="Times New Roman" pitchFamily="18" charset="0"/>
            </a:endParaRPr>
          </a:p>
          <a:p>
            <a:pPr marL="722313" indent="-722313">
              <a:buFont typeface="+mj-lt"/>
              <a:buAutoNum type="arabicPeriod"/>
            </a:pPr>
            <a:r>
              <a:rPr lang="en-US" sz="5000" b="1" dirty="0" err="1" smtClean="0">
                <a:latin typeface="Microsoft JhengHei" pitchFamily="34" charset="-120"/>
                <a:ea typeface="Microsoft JhengHei" pitchFamily="34" charset="-120"/>
                <a:cs typeface="Times New Roman" pitchFamily="18" charset="0"/>
              </a:rPr>
              <a:t>Ngantuk</a:t>
            </a:r>
            <a:r>
              <a:rPr lang="en-US" sz="5000" b="1" dirty="0" smtClean="0">
                <a:latin typeface="Microsoft JhengHei" pitchFamily="34" charset="-120"/>
                <a:ea typeface="Microsoft JhengHei" pitchFamily="34" charset="-12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latin typeface="Microsoft JhengHei" pitchFamily="34" charset="-120"/>
                <a:ea typeface="Microsoft JhengHei" pitchFamily="34" charset="-120"/>
                <a:cs typeface="Times New Roman" pitchFamily="18" charset="0"/>
              </a:rPr>
              <a:t>困 </a:t>
            </a:r>
            <a:r>
              <a:rPr lang="it-IT" sz="5000" dirty="0" smtClean="0"/>
              <a:t>kùn</a:t>
            </a:r>
            <a:endParaRPr lang="en-US" sz="5000" b="1" dirty="0" smtClean="0">
              <a:latin typeface="Microsoft JhengHei" pitchFamily="34" charset="-120"/>
              <a:ea typeface="Microsoft JhengHei" pitchFamily="34" charset="-120"/>
              <a:cs typeface="Times New Roman" pitchFamily="18" charset="0"/>
            </a:endParaRP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zh-CN" altLang="en-US" b="1" dirty="0" smtClean="0"/>
              <a:t>的 </a:t>
            </a:r>
            <a:r>
              <a:rPr lang="en-US" altLang="zh-CN" b="1" dirty="0" smtClean="0"/>
              <a:t>de 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214974"/>
          </a:xfrm>
        </p:spPr>
        <p:txBody>
          <a:bodyPr/>
          <a:lstStyle/>
          <a:p>
            <a:pPr>
              <a:buNone/>
            </a:pPr>
            <a:r>
              <a:rPr lang="en-US" altLang="zh-CN" sz="4000" dirty="0" err="1" smtClean="0"/>
              <a:t>Partikel</a:t>
            </a:r>
            <a:r>
              <a:rPr lang="en-US" altLang="zh-CN" sz="4000" dirty="0" smtClean="0"/>
              <a:t> </a:t>
            </a:r>
            <a:r>
              <a:rPr lang="zh-CN" altLang="en-US" sz="4000" dirty="0" smtClean="0"/>
              <a:t>的 </a:t>
            </a:r>
            <a:r>
              <a:rPr lang="en-US" altLang="zh-CN" sz="4000" dirty="0" smtClean="0"/>
              <a:t>d</a:t>
            </a:r>
            <a:r>
              <a:rPr lang="en-US" sz="4000" dirty="0" smtClean="0"/>
              <a:t>e </a:t>
            </a:r>
            <a:r>
              <a:rPr lang="en-US" sz="4000" dirty="0" err="1" smtClean="0"/>
              <a:t>memiliki</a:t>
            </a:r>
            <a:r>
              <a:rPr lang="en-US" sz="4000" dirty="0" smtClean="0"/>
              <a:t> 2 </a:t>
            </a:r>
            <a:r>
              <a:rPr lang="en-US" sz="4000" dirty="0" err="1" smtClean="0"/>
              <a:t>fungsi</a:t>
            </a:r>
            <a:r>
              <a:rPr lang="en-US" sz="4000" dirty="0" smtClean="0"/>
              <a:t> </a:t>
            </a:r>
            <a:r>
              <a:rPr lang="en-US" sz="4000" dirty="0" err="1" smtClean="0"/>
              <a:t>yaitu</a:t>
            </a:r>
            <a:r>
              <a:rPr lang="en-US" sz="4000" dirty="0" smtClean="0"/>
              <a:t> :</a:t>
            </a:r>
          </a:p>
          <a:p>
            <a:pPr marL="514350" indent="-514350">
              <a:buAutoNum type="arabicPeriod"/>
            </a:pPr>
            <a:r>
              <a:rPr lang="en-US" sz="4000" dirty="0" err="1" smtClean="0"/>
              <a:t>Kepunyaan</a:t>
            </a:r>
            <a:r>
              <a:rPr lang="en-US" sz="4000" dirty="0" smtClean="0"/>
              <a:t> : </a:t>
            </a:r>
            <a:r>
              <a:rPr lang="en-US" sz="4000" dirty="0" err="1" smtClean="0"/>
              <a:t>dapat</a:t>
            </a:r>
            <a:r>
              <a:rPr lang="en-US" sz="4000" dirty="0" smtClean="0"/>
              <a:t> </a:t>
            </a:r>
            <a:r>
              <a:rPr lang="en-US" sz="4000" dirty="0" err="1" smtClean="0"/>
              <a:t>diartikan</a:t>
            </a:r>
            <a:r>
              <a:rPr lang="en-US" sz="4000" dirty="0" smtClean="0"/>
              <a:t> </a:t>
            </a:r>
            <a:r>
              <a:rPr lang="en-US" sz="4000" dirty="0" err="1" smtClean="0"/>
              <a:t>sebagai</a:t>
            </a:r>
            <a:r>
              <a:rPr lang="en-US" sz="4000" dirty="0" smtClean="0"/>
              <a:t> </a:t>
            </a:r>
            <a:r>
              <a:rPr lang="en-US" sz="4000" b="1" dirty="0" smtClean="0">
                <a:solidFill>
                  <a:srgbClr val="C00000"/>
                </a:solidFill>
              </a:rPr>
              <a:t>‘</a:t>
            </a:r>
            <a:r>
              <a:rPr lang="en-US" sz="4000" b="1" dirty="0" err="1" smtClean="0">
                <a:solidFill>
                  <a:srgbClr val="C00000"/>
                </a:solidFill>
              </a:rPr>
              <a:t>milik</a:t>
            </a:r>
            <a:r>
              <a:rPr lang="en-US" sz="4000" b="1" dirty="0" smtClean="0">
                <a:solidFill>
                  <a:srgbClr val="C00000"/>
                </a:solidFill>
              </a:rPr>
              <a:t>/</a:t>
            </a:r>
            <a:r>
              <a:rPr lang="en-US" sz="4000" b="1" dirty="0" err="1" smtClean="0">
                <a:solidFill>
                  <a:srgbClr val="C00000"/>
                </a:solidFill>
              </a:rPr>
              <a:t>punya</a:t>
            </a:r>
            <a:r>
              <a:rPr lang="en-US" sz="4000" b="1" dirty="0" smtClean="0">
                <a:solidFill>
                  <a:srgbClr val="C00000"/>
                </a:solidFill>
              </a:rPr>
              <a:t>’</a:t>
            </a:r>
          </a:p>
          <a:p>
            <a:pPr marL="514350" indent="-514350">
              <a:buNone/>
            </a:pPr>
            <a:endParaRPr lang="en-US" sz="4000" dirty="0" smtClean="0"/>
          </a:p>
          <a:p>
            <a:pPr marL="530225" indent="-530225">
              <a:buFont typeface="+mj-lt"/>
              <a:buAutoNum type="arabicPeriod" startAt="2"/>
            </a:pPr>
            <a:r>
              <a:rPr lang="en-US" sz="4000" dirty="0" err="1" smtClean="0"/>
              <a:t>Karakteristik</a:t>
            </a:r>
            <a:r>
              <a:rPr lang="en-US" sz="4000" dirty="0" smtClean="0"/>
              <a:t> : </a:t>
            </a:r>
            <a:r>
              <a:rPr lang="en-US" sz="4000" dirty="0" err="1" smtClean="0"/>
              <a:t>dapat</a:t>
            </a:r>
            <a:r>
              <a:rPr lang="en-US" sz="4000" dirty="0" smtClean="0"/>
              <a:t> </a:t>
            </a:r>
            <a:r>
              <a:rPr lang="en-US" sz="4000" dirty="0" err="1" smtClean="0"/>
              <a:t>diartikan</a:t>
            </a:r>
            <a:r>
              <a:rPr lang="en-US" sz="4000" dirty="0" smtClean="0"/>
              <a:t> </a:t>
            </a:r>
            <a:r>
              <a:rPr lang="en-US" sz="4000" dirty="0" err="1" smtClean="0"/>
              <a:t>sebagai</a:t>
            </a:r>
            <a:r>
              <a:rPr lang="en-US" sz="4000" dirty="0" smtClean="0"/>
              <a:t> </a:t>
            </a:r>
            <a:r>
              <a:rPr lang="en-US" sz="4000" b="1" dirty="0" smtClean="0">
                <a:solidFill>
                  <a:srgbClr val="C00000"/>
                </a:solidFill>
              </a:rPr>
              <a:t>‘yang’</a:t>
            </a:r>
          </a:p>
          <a:p>
            <a:pPr marL="514350" indent="-514350"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zh-CN" altLang="en-US" b="1" dirty="0" smtClean="0"/>
              <a:t>的 </a:t>
            </a:r>
            <a:r>
              <a:rPr lang="en-US" altLang="zh-CN" b="1" dirty="0" smtClean="0"/>
              <a:t>de </a:t>
            </a:r>
            <a:r>
              <a:rPr lang="en-US" altLang="zh-CN" b="1" dirty="0" err="1" smtClean="0"/>
              <a:t>sebagai</a:t>
            </a:r>
            <a:r>
              <a:rPr lang="en-US" altLang="zh-CN" b="1" dirty="0" smtClean="0"/>
              <a:t> ‘</a:t>
            </a:r>
            <a:r>
              <a:rPr lang="en-US" altLang="zh-CN" b="1" dirty="0" err="1" smtClean="0"/>
              <a:t>Kepunyaan</a:t>
            </a:r>
            <a:r>
              <a:rPr lang="en-US" altLang="zh-CN" b="1" dirty="0" smtClean="0"/>
              <a:t>’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err="1" smtClean="0"/>
              <a:t>Rumus</a:t>
            </a:r>
            <a:r>
              <a:rPr lang="en-US" sz="4000" dirty="0" smtClean="0"/>
              <a:t> :</a:t>
            </a:r>
          </a:p>
          <a:p>
            <a:pPr>
              <a:buNone/>
            </a:pPr>
            <a:r>
              <a:rPr lang="en-US" sz="5000" dirty="0" err="1" smtClean="0"/>
              <a:t>Pemilik</a:t>
            </a:r>
            <a:r>
              <a:rPr lang="en-US" sz="5000" dirty="0" smtClean="0"/>
              <a:t>   +  </a:t>
            </a:r>
            <a:r>
              <a:rPr lang="zh-CN" altLang="en-US" sz="5000" dirty="0" smtClean="0"/>
              <a:t>的 </a:t>
            </a:r>
            <a:r>
              <a:rPr lang="en-US" altLang="zh-CN" sz="5000" dirty="0" smtClean="0"/>
              <a:t>de</a:t>
            </a:r>
            <a:r>
              <a:rPr lang="zh-CN" altLang="en-US" sz="5000" dirty="0" smtClean="0"/>
              <a:t>  </a:t>
            </a:r>
            <a:r>
              <a:rPr lang="en-US" altLang="zh-CN" sz="5000" dirty="0" smtClean="0"/>
              <a:t>+ 	   O</a:t>
            </a:r>
          </a:p>
          <a:p>
            <a:pPr>
              <a:buNone/>
            </a:pPr>
            <a:r>
              <a:rPr lang="en-US" dirty="0" smtClean="0"/>
              <a:t>(KB/KG) 	          (</a:t>
            </a:r>
            <a:r>
              <a:rPr lang="en-US" b="1" dirty="0" err="1" smtClean="0">
                <a:solidFill>
                  <a:srgbClr val="C00000"/>
                </a:solidFill>
              </a:rPr>
              <a:t>milik</a:t>
            </a:r>
            <a:r>
              <a:rPr lang="en-US" b="1" dirty="0" smtClean="0">
                <a:solidFill>
                  <a:srgbClr val="C00000"/>
                </a:solidFill>
              </a:rPr>
              <a:t>/</a:t>
            </a:r>
            <a:r>
              <a:rPr lang="en-US" b="1" dirty="0" err="1" smtClean="0">
                <a:solidFill>
                  <a:srgbClr val="C00000"/>
                </a:solidFill>
              </a:rPr>
              <a:t>punya</a:t>
            </a:r>
            <a:r>
              <a:rPr lang="en-US" dirty="0" smtClean="0"/>
              <a:t>)	 (KB/KG/KS)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500" dirty="0" err="1" smtClean="0"/>
              <a:t>Keterangan</a:t>
            </a:r>
            <a:r>
              <a:rPr lang="zh-CN" altLang="en-US" sz="3500" dirty="0" smtClean="0"/>
              <a:t>：</a:t>
            </a:r>
            <a:endParaRPr lang="en-US" altLang="zh-CN" sz="3500" dirty="0" smtClean="0"/>
          </a:p>
          <a:p>
            <a:pPr>
              <a:buNone/>
            </a:pPr>
            <a:r>
              <a:rPr lang="en-US" sz="3500" dirty="0" smtClean="0"/>
              <a:t>KB : </a:t>
            </a:r>
            <a:r>
              <a:rPr lang="en-US" sz="3500" dirty="0" err="1" smtClean="0"/>
              <a:t>Kata</a:t>
            </a:r>
            <a:r>
              <a:rPr lang="en-US" sz="3500" dirty="0" smtClean="0"/>
              <a:t> Benda</a:t>
            </a:r>
          </a:p>
          <a:p>
            <a:pPr>
              <a:buNone/>
            </a:pPr>
            <a:r>
              <a:rPr lang="en-US" sz="3500" dirty="0" smtClean="0"/>
              <a:t>KG : </a:t>
            </a:r>
            <a:r>
              <a:rPr lang="en-US" sz="3500" dirty="0" err="1" smtClean="0"/>
              <a:t>Kata</a:t>
            </a:r>
            <a:r>
              <a:rPr lang="en-US" sz="3500" dirty="0" smtClean="0"/>
              <a:t> </a:t>
            </a:r>
            <a:r>
              <a:rPr lang="en-US" sz="3500" dirty="0" err="1" smtClean="0"/>
              <a:t>Ganti</a:t>
            </a:r>
            <a:endParaRPr lang="en-US" sz="3500" dirty="0" smtClean="0"/>
          </a:p>
          <a:p>
            <a:pPr>
              <a:buNone/>
            </a:pPr>
            <a:r>
              <a:rPr lang="en-US" sz="3500" dirty="0" smtClean="0"/>
              <a:t>KS : </a:t>
            </a:r>
            <a:r>
              <a:rPr lang="en-US" sz="3500" dirty="0" err="1" smtClean="0"/>
              <a:t>Kata</a:t>
            </a:r>
            <a:r>
              <a:rPr lang="en-US" sz="3500" dirty="0" smtClean="0"/>
              <a:t> </a:t>
            </a:r>
            <a:r>
              <a:rPr lang="en-US" sz="3500" dirty="0" err="1" smtClean="0"/>
              <a:t>Sifat</a:t>
            </a:r>
            <a:endParaRPr lang="en-US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286412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4000" dirty="0" err="1" smtClean="0"/>
              <a:t>Rumah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C00000"/>
                </a:solidFill>
              </a:rPr>
              <a:t>(</a:t>
            </a:r>
            <a:r>
              <a:rPr lang="en-US" sz="4000" b="1" dirty="0" err="1" smtClean="0">
                <a:solidFill>
                  <a:srgbClr val="C00000"/>
                </a:solidFill>
              </a:rPr>
              <a:t>punya</a:t>
            </a:r>
            <a:r>
              <a:rPr lang="en-US" sz="4000" b="1" dirty="0" smtClean="0">
                <a:solidFill>
                  <a:srgbClr val="C00000"/>
                </a:solidFill>
              </a:rPr>
              <a:t>/</a:t>
            </a:r>
            <a:r>
              <a:rPr lang="en-US" sz="4000" b="1" dirty="0" err="1" smtClean="0">
                <a:solidFill>
                  <a:srgbClr val="C00000"/>
                </a:solidFill>
              </a:rPr>
              <a:t>milik</a:t>
            </a:r>
            <a:r>
              <a:rPr lang="en-US" sz="4000" dirty="0" smtClean="0">
                <a:solidFill>
                  <a:srgbClr val="C00000"/>
                </a:solidFill>
              </a:rPr>
              <a:t>)</a:t>
            </a:r>
            <a:r>
              <a:rPr lang="en-US" sz="4000" dirty="0" smtClean="0"/>
              <a:t> </a:t>
            </a:r>
            <a:r>
              <a:rPr lang="en-US" sz="4000" dirty="0" err="1" smtClean="0"/>
              <a:t>saya</a:t>
            </a:r>
            <a:r>
              <a:rPr lang="en-US" sz="4000" dirty="0" smtClean="0"/>
              <a:t>.</a:t>
            </a:r>
          </a:p>
          <a:p>
            <a:pPr marL="514350" indent="-514350">
              <a:buNone/>
            </a:pPr>
            <a:r>
              <a:rPr lang="en-US" altLang="zh-CN" sz="4000" dirty="0" smtClean="0"/>
              <a:t>	</a:t>
            </a:r>
            <a:r>
              <a:rPr lang="zh-CN" altLang="en-US" sz="4000" dirty="0" smtClean="0"/>
              <a:t>我 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的 </a:t>
            </a:r>
            <a:r>
              <a:rPr lang="zh-CN" altLang="en-US" sz="4000" dirty="0" smtClean="0"/>
              <a:t>家。</a:t>
            </a:r>
            <a:endParaRPr lang="en-US" altLang="zh-CN" sz="4000" dirty="0" smtClean="0"/>
          </a:p>
          <a:p>
            <a:pPr marL="514350" indent="15875">
              <a:buNone/>
            </a:pPr>
            <a:r>
              <a:rPr lang="en-US" sz="4000" dirty="0" smtClean="0"/>
              <a:t>w</a:t>
            </a:r>
            <a:r>
              <a:rPr lang="id-ID" sz="4000" dirty="0" smtClean="0"/>
              <a:t>ǒ </a:t>
            </a:r>
            <a:r>
              <a:rPr lang="id-ID" sz="4000" b="1" dirty="0" smtClean="0">
                <a:solidFill>
                  <a:srgbClr val="C00000"/>
                </a:solidFill>
              </a:rPr>
              <a:t>de</a:t>
            </a:r>
            <a:r>
              <a:rPr lang="id-ID" sz="4000" dirty="0" smtClean="0"/>
              <a:t> jiā</a:t>
            </a:r>
            <a:r>
              <a:rPr lang="en-US" sz="4000" dirty="0" smtClean="0"/>
              <a:t>.</a:t>
            </a:r>
          </a:p>
          <a:p>
            <a:pPr marL="514350" indent="15875">
              <a:buNone/>
            </a:pPr>
            <a:endParaRPr lang="en-US" altLang="zh-CN" sz="4000" dirty="0" smtClean="0"/>
          </a:p>
          <a:p>
            <a:pPr marL="530225" indent="-530225">
              <a:buFont typeface="+mj-lt"/>
              <a:buAutoNum type="arabicPeriod" startAt="2"/>
            </a:pPr>
            <a:r>
              <a:rPr lang="en-US" sz="4000" dirty="0" err="1" smtClean="0"/>
              <a:t>Apel</a:t>
            </a:r>
            <a:r>
              <a:rPr lang="en-US" sz="4000" dirty="0" smtClean="0"/>
              <a:t> </a:t>
            </a:r>
            <a:r>
              <a:rPr lang="en-US" sz="4000" b="1" dirty="0" smtClean="0">
                <a:solidFill>
                  <a:srgbClr val="C00000"/>
                </a:solidFill>
              </a:rPr>
              <a:t>(</a:t>
            </a:r>
            <a:r>
              <a:rPr lang="en-US" sz="4000" b="1" dirty="0" err="1" smtClean="0">
                <a:solidFill>
                  <a:srgbClr val="C00000"/>
                </a:solidFill>
              </a:rPr>
              <a:t>milik</a:t>
            </a:r>
            <a:r>
              <a:rPr lang="en-US" sz="4000" b="1" dirty="0" smtClean="0">
                <a:solidFill>
                  <a:srgbClr val="C00000"/>
                </a:solidFill>
              </a:rPr>
              <a:t>/</a:t>
            </a:r>
            <a:r>
              <a:rPr lang="en-US" sz="4000" b="1" dirty="0" err="1" smtClean="0">
                <a:solidFill>
                  <a:srgbClr val="C00000"/>
                </a:solidFill>
              </a:rPr>
              <a:t>punya</a:t>
            </a:r>
            <a:r>
              <a:rPr lang="en-US" sz="4000" b="1" dirty="0" smtClean="0">
                <a:solidFill>
                  <a:srgbClr val="C00000"/>
                </a:solidFill>
              </a:rPr>
              <a:t>)</a:t>
            </a:r>
            <a:r>
              <a:rPr lang="en-US" sz="4000" dirty="0" smtClean="0"/>
              <a:t> </a:t>
            </a:r>
            <a:r>
              <a:rPr lang="en-US" sz="4000" dirty="0" err="1" smtClean="0"/>
              <a:t>adik</a:t>
            </a:r>
            <a:r>
              <a:rPr lang="en-US" sz="4000" dirty="0" smtClean="0"/>
              <a:t> </a:t>
            </a:r>
            <a:r>
              <a:rPr lang="en-US" sz="4000" dirty="0" err="1" smtClean="0"/>
              <a:t>laki-laki</a:t>
            </a:r>
            <a:r>
              <a:rPr lang="en-US" sz="4000" dirty="0" smtClean="0"/>
              <a:t>.</a:t>
            </a:r>
          </a:p>
          <a:p>
            <a:pPr marL="514350" indent="-514350">
              <a:buNone/>
            </a:pPr>
            <a:r>
              <a:rPr lang="en-US" sz="4000" dirty="0" smtClean="0"/>
              <a:t>	</a:t>
            </a:r>
            <a:r>
              <a:rPr lang="zh-CN" altLang="en-US" sz="4000" dirty="0" smtClean="0"/>
              <a:t>弟 弟 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的 </a:t>
            </a:r>
            <a:r>
              <a:rPr lang="zh-CN" altLang="en-US" sz="4000" dirty="0" smtClean="0"/>
              <a:t>苹 果。</a:t>
            </a:r>
            <a:endParaRPr lang="en-US" altLang="zh-CN" sz="4000" dirty="0" smtClean="0"/>
          </a:p>
          <a:p>
            <a:pPr marL="514350" indent="15875">
              <a:buNone/>
            </a:pPr>
            <a:r>
              <a:rPr lang="en-US" sz="4000" dirty="0" smtClean="0"/>
              <a:t>d</a:t>
            </a:r>
            <a:r>
              <a:rPr lang="id-ID" sz="4000" dirty="0" smtClean="0"/>
              <a:t>ì</a:t>
            </a:r>
            <a:r>
              <a:rPr lang="en-US" sz="4000" dirty="0" smtClean="0"/>
              <a:t> </a:t>
            </a:r>
            <a:r>
              <a:rPr lang="id-ID" sz="4000" dirty="0" smtClean="0"/>
              <a:t>d</a:t>
            </a:r>
            <a:r>
              <a:rPr lang="en-US" sz="4000" dirty="0" err="1" smtClean="0"/>
              <a:t>i</a:t>
            </a:r>
            <a:r>
              <a:rPr lang="id-ID" sz="4000" dirty="0" smtClean="0"/>
              <a:t> </a:t>
            </a:r>
            <a:r>
              <a:rPr lang="id-ID" sz="4000" b="1" dirty="0" smtClean="0">
                <a:solidFill>
                  <a:srgbClr val="C00000"/>
                </a:solidFill>
              </a:rPr>
              <a:t>de</a:t>
            </a:r>
            <a:r>
              <a:rPr lang="id-ID" sz="4000" dirty="0" smtClean="0"/>
              <a:t> píng</a:t>
            </a:r>
            <a:r>
              <a:rPr lang="en-US" sz="4000" dirty="0" smtClean="0"/>
              <a:t> </a:t>
            </a:r>
            <a:r>
              <a:rPr lang="id-ID" sz="4000" dirty="0" smtClean="0"/>
              <a:t>guǒ.</a:t>
            </a:r>
            <a:endParaRPr lang="en-US" altLang="zh-CN" sz="4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85720" y="642918"/>
            <a:ext cx="8572560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4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例 如 </a:t>
            </a:r>
            <a:r>
              <a:rPr lang="en-US" altLang="zh-CN" sz="4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lì</a:t>
            </a:r>
            <a:r>
              <a:rPr lang="en-US" altLang="zh-CN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rú</a:t>
            </a:r>
            <a:r>
              <a:rPr lang="en-US" altLang="zh-CN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15040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sz="4000" dirty="0" err="1" smtClean="0"/>
              <a:t>Keindahan</a:t>
            </a:r>
            <a:r>
              <a:rPr lang="en-US" sz="4000" dirty="0" smtClean="0"/>
              <a:t> </a:t>
            </a:r>
            <a:r>
              <a:rPr lang="en-US" sz="4000" b="1" dirty="0" smtClean="0">
                <a:solidFill>
                  <a:srgbClr val="C00000"/>
                </a:solidFill>
              </a:rPr>
              <a:t>(</a:t>
            </a:r>
            <a:r>
              <a:rPr lang="en-US" sz="4000" b="1" dirty="0" err="1" smtClean="0">
                <a:solidFill>
                  <a:srgbClr val="C00000"/>
                </a:solidFill>
              </a:rPr>
              <a:t>milik</a:t>
            </a:r>
            <a:r>
              <a:rPr lang="en-US" sz="4000" b="1" dirty="0" smtClean="0">
                <a:solidFill>
                  <a:srgbClr val="C00000"/>
                </a:solidFill>
              </a:rPr>
              <a:t>/</a:t>
            </a:r>
            <a:r>
              <a:rPr lang="en-US" sz="4000" b="1" dirty="0" err="1" smtClean="0">
                <a:solidFill>
                  <a:srgbClr val="C00000"/>
                </a:solidFill>
              </a:rPr>
              <a:t>punya</a:t>
            </a:r>
            <a:r>
              <a:rPr lang="en-US" sz="4000" b="1" dirty="0" smtClean="0">
                <a:solidFill>
                  <a:srgbClr val="C00000"/>
                </a:solidFill>
              </a:rPr>
              <a:t>)</a:t>
            </a:r>
            <a:r>
              <a:rPr lang="en-US" sz="4000" dirty="0" smtClean="0"/>
              <a:t> Indonesia.</a:t>
            </a:r>
          </a:p>
          <a:p>
            <a:pPr marL="514350" indent="-514350">
              <a:buNone/>
            </a:pPr>
            <a:r>
              <a:rPr lang="en-US" sz="4000" dirty="0" smtClean="0"/>
              <a:t>	</a:t>
            </a:r>
            <a:r>
              <a:rPr lang="zh-CN" altLang="en-US" sz="4000" dirty="0" smtClean="0"/>
              <a:t>印 尼 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的 </a:t>
            </a:r>
            <a:r>
              <a:rPr lang="zh-CN" altLang="en-US" sz="4000" dirty="0" smtClean="0"/>
              <a:t>美。</a:t>
            </a:r>
            <a:endParaRPr lang="en-US" altLang="zh-CN" sz="4000" dirty="0" smtClean="0"/>
          </a:p>
          <a:p>
            <a:pPr marL="514350" indent="-514350">
              <a:buNone/>
            </a:pPr>
            <a:r>
              <a:rPr lang="en-US" sz="4000" dirty="0" smtClean="0"/>
              <a:t>	y</a:t>
            </a:r>
            <a:r>
              <a:rPr lang="id-ID" sz="4000" dirty="0" smtClean="0"/>
              <a:t>ìn</a:t>
            </a:r>
            <a:r>
              <a:rPr lang="en-US" sz="4000" dirty="0" smtClean="0"/>
              <a:t> </a:t>
            </a:r>
            <a:r>
              <a:rPr lang="id-ID" sz="4000" dirty="0" smtClean="0"/>
              <a:t>ní </a:t>
            </a:r>
            <a:r>
              <a:rPr lang="id-ID" sz="4000" b="1" dirty="0" smtClean="0">
                <a:solidFill>
                  <a:srgbClr val="C00000"/>
                </a:solidFill>
              </a:rPr>
              <a:t>d</a:t>
            </a:r>
            <a:r>
              <a:rPr lang="en-US" sz="4000" b="1" dirty="0" smtClean="0">
                <a:solidFill>
                  <a:srgbClr val="C00000"/>
                </a:solidFill>
              </a:rPr>
              <a:t>e</a:t>
            </a:r>
            <a:r>
              <a:rPr lang="id-ID" sz="4000" dirty="0" smtClean="0"/>
              <a:t> měi.</a:t>
            </a:r>
            <a:endParaRPr lang="en-US" altLang="zh-CN" sz="4000" dirty="0" smtClean="0"/>
          </a:p>
          <a:p>
            <a:pPr marL="514350" indent="-514350">
              <a:buNone/>
            </a:pPr>
            <a:endParaRPr lang="id-ID" sz="4000" dirty="0" smtClean="0"/>
          </a:p>
          <a:p>
            <a:pPr marL="514350" indent="-514350"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928670"/>
            <a:ext cx="8543956" cy="653210"/>
          </a:xfrm>
        </p:spPr>
        <p:txBody>
          <a:bodyPr>
            <a:normAutofit fontScale="90000"/>
          </a:bodyPr>
          <a:lstStyle/>
          <a:p>
            <a:r>
              <a:rPr lang="zh-CN" altLang="en-US" b="1" dirty="0" smtClean="0"/>
              <a:t>的 </a:t>
            </a:r>
            <a:r>
              <a:rPr lang="en-US" altLang="zh-CN" b="1" dirty="0" smtClean="0"/>
              <a:t>de </a:t>
            </a:r>
            <a:r>
              <a:rPr lang="en-US" altLang="zh-CN" b="1" dirty="0" err="1" smtClean="0"/>
              <a:t>sebagai</a:t>
            </a:r>
            <a:r>
              <a:rPr lang="en-US" altLang="zh-CN" b="1" dirty="0" smtClean="0"/>
              <a:t> ‘</a:t>
            </a:r>
            <a:r>
              <a:rPr lang="en-US" altLang="zh-CN" b="1" dirty="0" err="1" smtClean="0"/>
              <a:t>Karakteristik</a:t>
            </a:r>
            <a:r>
              <a:rPr lang="en-US" altLang="zh-CN" b="1" dirty="0" smtClean="0"/>
              <a:t>’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714488"/>
            <a:ext cx="8715436" cy="4857784"/>
          </a:xfrm>
        </p:spPr>
        <p:txBody>
          <a:bodyPr/>
          <a:lstStyle/>
          <a:p>
            <a:pPr>
              <a:buNone/>
            </a:pPr>
            <a:r>
              <a:rPr lang="en-US" sz="3500" dirty="0" err="1" smtClean="0"/>
              <a:t>Rumus</a:t>
            </a:r>
            <a:r>
              <a:rPr lang="en-US" sz="3500" dirty="0" smtClean="0"/>
              <a:t> :</a:t>
            </a:r>
          </a:p>
          <a:p>
            <a:pPr>
              <a:buNone/>
            </a:pPr>
            <a:r>
              <a:rPr lang="en-US" sz="5000" dirty="0" err="1" smtClean="0"/>
              <a:t>Keterangan</a:t>
            </a:r>
            <a:r>
              <a:rPr lang="en-US" sz="5000" dirty="0" smtClean="0"/>
              <a:t> + </a:t>
            </a:r>
            <a:r>
              <a:rPr lang="zh-CN" altLang="en-US" sz="5000" dirty="0" smtClean="0"/>
              <a:t>的 </a:t>
            </a:r>
            <a:r>
              <a:rPr lang="en-US" altLang="zh-CN" sz="5000" dirty="0" smtClean="0"/>
              <a:t>de  +   O</a:t>
            </a:r>
          </a:p>
          <a:p>
            <a:pPr>
              <a:buNone/>
            </a:pPr>
            <a:r>
              <a:rPr lang="en-US" altLang="zh-CN" dirty="0" smtClean="0"/>
              <a:t>(KS/</a:t>
            </a:r>
            <a:r>
              <a:rPr lang="en-US" altLang="zh-CN" dirty="0" err="1" smtClean="0"/>
              <a:t>Kondisi</a:t>
            </a:r>
            <a:r>
              <a:rPr lang="en-US" altLang="zh-CN" dirty="0" smtClean="0"/>
              <a:t>) 		   </a:t>
            </a:r>
            <a:r>
              <a:rPr lang="en-US" altLang="zh-CN" b="1" dirty="0" smtClean="0">
                <a:solidFill>
                  <a:srgbClr val="C00000"/>
                </a:solidFill>
              </a:rPr>
              <a:t>(yang)</a:t>
            </a:r>
            <a:r>
              <a:rPr lang="en-US" altLang="zh-CN" dirty="0" smtClean="0"/>
              <a:t>                (KB/KG/KS)</a:t>
            </a:r>
          </a:p>
          <a:p>
            <a:pPr>
              <a:buNone/>
            </a:pPr>
            <a:endParaRPr lang="en-US" altLang="zh-CN" dirty="0" smtClean="0"/>
          </a:p>
          <a:p>
            <a:pPr algn="ctr">
              <a:buNone/>
            </a:pPr>
            <a:r>
              <a:rPr lang="en-US" altLang="zh-CN" sz="3500" dirty="0" err="1" smtClean="0"/>
              <a:t>Atau</a:t>
            </a:r>
            <a:r>
              <a:rPr lang="en-US" altLang="zh-CN" sz="3500" dirty="0" smtClean="0"/>
              <a:t> </a:t>
            </a:r>
          </a:p>
          <a:p>
            <a:pPr algn="ctr">
              <a:buNone/>
            </a:pPr>
            <a:endParaRPr lang="en-US" altLang="zh-CN" sz="3500" dirty="0" smtClean="0"/>
          </a:p>
          <a:p>
            <a:pPr>
              <a:buNone/>
            </a:pPr>
            <a:r>
              <a:rPr lang="en-US" altLang="zh-CN" sz="3800" b="1" dirty="0" err="1" smtClean="0"/>
              <a:t>Menerangkan</a:t>
            </a:r>
            <a:r>
              <a:rPr lang="en-US" altLang="zh-CN" sz="3800" b="1" dirty="0" smtClean="0"/>
              <a:t> + </a:t>
            </a:r>
            <a:r>
              <a:rPr lang="zh-CN" altLang="en-US" sz="3800" b="1" dirty="0" smtClean="0"/>
              <a:t>的 </a:t>
            </a:r>
            <a:r>
              <a:rPr lang="en-US" altLang="zh-CN" sz="3800" b="1" dirty="0" smtClean="0"/>
              <a:t>de + </a:t>
            </a:r>
            <a:r>
              <a:rPr lang="en-US" altLang="zh-CN" sz="3800" b="1" dirty="0" err="1" smtClean="0"/>
              <a:t>Diterangkan</a:t>
            </a:r>
            <a:endParaRPr lang="en-US" altLang="zh-CN" sz="3800" b="1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632666"/>
          </a:xfrm>
        </p:spPr>
        <p:txBody>
          <a:bodyPr>
            <a:normAutofit fontScale="90000"/>
          </a:bodyPr>
          <a:lstStyle/>
          <a:p>
            <a:r>
              <a:rPr lang="en-US" sz="4000" b="1" dirty="0" err="1" smtClean="0"/>
              <a:t>Contoh</a:t>
            </a:r>
            <a:r>
              <a:rPr lang="en-US" sz="4000" b="1" dirty="0" smtClean="0"/>
              <a:t> </a:t>
            </a:r>
            <a:r>
              <a:rPr lang="zh-CN" altLang="en-US" sz="4000" b="1" dirty="0" smtClean="0"/>
              <a:t>例 如 </a:t>
            </a:r>
            <a:r>
              <a:rPr lang="en-US" altLang="zh-CN" sz="4000" b="1" dirty="0" err="1" smtClean="0"/>
              <a:t>lì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rú</a:t>
            </a:r>
            <a:r>
              <a:rPr lang="en-US" altLang="zh-CN" sz="4000" b="1" dirty="0" smtClean="0"/>
              <a:t> </a:t>
            </a:r>
            <a:r>
              <a:rPr lang="en-US" sz="4000" b="1" dirty="0" smtClean="0"/>
              <a:t>: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43050"/>
            <a:ext cx="8715436" cy="492922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err="1" smtClean="0"/>
              <a:t>Rumah</a:t>
            </a:r>
            <a:r>
              <a:rPr lang="en-US" sz="4000" dirty="0" smtClean="0"/>
              <a:t> </a:t>
            </a:r>
            <a:r>
              <a:rPr lang="en-US" sz="4000" b="1" dirty="0" smtClean="0">
                <a:solidFill>
                  <a:srgbClr val="C00000"/>
                </a:solidFill>
              </a:rPr>
              <a:t>yang</a:t>
            </a:r>
            <a:r>
              <a:rPr lang="en-US" sz="4000" dirty="0" smtClean="0"/>
              <a:t> </a:t>
            </a:r>
            <a:r>
              <a:rPr lang="en-US" sz="4000" dirty="0" err="1" smtClean="0"/>
              <a:t>cantik</a:t>
            </a:r>
            <a:r>
              <a:rPr lang="en-US" sz="4000" dirty="0" smtClean="0"/>
              <a:t>.</a:t>
            </a:r>
          </a:p>
          <a:p>
            <a:pPr marL="514350" indent="15875">
              <a:buNone/>
            </a:pPr>
            <a:r>
              <a:rPr lang="zh-CN" altLang="en-US" sz="4000" dirty="0" smtClean="0"/>
              <a:t>漂 亮 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的 </a:t>
            </a:r>
            <a:r>
              <a:rPr lang="zh-CN" altLang="en-US" sz="4000" dirty="0" smtClean="0"/>
              <a:t>家</a:t>
            </a:r>
            <a:endParaRPr lang="en-US" altLang="zh-CN" sz="4000" dirty="0" smtClean="0"/>
          </a:p>
          <a:p>
            <a:pPr marL="514350" indent="15875">
              <a:buNone/>
            </a:pPr>
            <a:r>
              <a:rPr lang="en-US" sz="4000" dirty="0" smtClean="0"/>
              <a:t>p</a:t>
            </a:r>
            <a:r>
              <a:rPr lang="id-ID" sz="4000" dirty="0" smtClean="0"/>
              <a:t>iào</a:t>
            </a:r>
            <a:r>
              <a:rPr lang="en-US" sz="4000" dirty="0" smtClean="0"/>
              <a:t> </a:t>
            </a:r>
            <a:r>
              <a:rPr lang="id-ID" sz="4000" dirty="0" smtClean="0"/>
              <a:t>liang </a:t>
            </a:r>
            <a:r>
              <a:rPr lang="id-ID" sz="4000" b="1" dirty="0" smtClean="0">
                <a:solidFill>
                  <a:srgbClr val="C00000"/>
                </a:solidFill>
              </a:rPr>
              <a:t>de</a:t>
            </a:r>
            <a:r>
              <a:rPr lang="id-ID" sz="4000" dirty="0" smtClean="0"/>
              <a:t> jiā. </a:t>
            </a:r>
            <a:endParaRPr lang="en-US" sz="4000" dirty="0" smtClean="0"/>
          </a:p>
          <a:p>
            <a:pPr marL="514350" indent="15875">
              <a:buNone/>
            </a:pPr>
            <a:endParaRPr lang="en-US" sz="40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sz="4000" dirty="0" err="1" smtClean="0"/>
              <a:t>Pensil</a:t>
            </a:r>
            <a:r>
              <a:rPr lang="en-US" sz="4000" dirty="0" smtClean="0"/>
              <a:t> </a:t>
            </a:r>
            <a:r>
              <a:rPr lang="en-US" sz="4000" b="1" dirty="0" smtClean="0">
                <a:solidFill>
                  <a:srgbClr val="C00000"/>
                </a:solidFill>
              </a:rPr>
              <a:t>yang</a:t>
            </a:r>
            <a:r>
              <a:rPr lang="en-US" sz="4000" dirty="0" smtClean="0"/>
              <a:t> </a:t>
            </a:r>
            <a:r>
              <a:rPr lang="en-US" sz="4000" dirty="0" err="1" smtClean="0"/>
              <a:t>panjang</a:t>
            </a:r>
            <a:r>
              <a:rPr lang="en-US" sz="4000" dirty="0" smtClean="0"/>
              <a:t>.</a:t>
            </a:r>
          </a:p>
          <a:p>
            <a:pPr marL="514350" indent="15875">
              <a:buNone/>
            </a:pPr>
            <a:r>
              <a:rPr lang="zh-CN" altLang="en-US" sz="4000" dirty="0" smtClean="0"/>
              <a:t>长 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的 </a:t>
            </a:r>
            <a:r>
              <a:rPr lang="zh-CN" altLang="en-US" sz="4000" dirty="0" smtClean="0"/>
              <a:t>笔。</a:t>
            </a:r>
            <a:endParaRPr lang="en-US" altLang="zh-CN" sz="4000" dirty="0" smtClean="0"/>
          </a:p>
          <a:p>
            <a:pPr marL="514350" indent="15875">
              <a:buNone/>
            </a:pPr>
            <a:r>
              <a:rPr lang="en-US" sz="4000" dirty="0" smtClean="0"/>
              <a:t>c</a:t>
            </a:r>
            <a:r>
              <a:rPr lang="id-ID" sz="4000" dirty="0" smtClean="0"/>
              <a:t>háng </a:t>
            </a:r>
            <a:r>
              <a:rPr lang="id-ID" sz="4000" b="1" dirty="0" smtClean="0">
                <a:solidFill>
                  <a:srgbClr val="C00000"/>
                </a:solidFill>
              </a:rPr>
              <a:t>de</a:t>
            </a:r>
            <a:r>
              <a:rPr lang="id-ID" sz="4000" dirty="0" smtClean="0"/>
              <a:t> bǐ</a:t>
            </a:r>
            <a:r>
              <a:rPr lang="en-US" sz="4000" dirty="0" smtClean="0"/>
              <a:t>.</a:t>
            </a:r>
            <a:endParaRPr lang="id-ID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96070"/>
            <a:ext cx="8258204" cy="704104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得 </a:t>
            </a:r>
            <a:r>
              <a:rPr lang="en-US" altLang="zh-CN" dirty="0" smtClean="0"/>
              <a:t>de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71612"/>
            <a:ext cx="8401080" cy="4752988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4000" dirty="0" err="1" smtClean="0"/>
              <a:t>Kata</a:t>
            </a:r>
            <a:r>
              <a:rPr lang="en-US" altLang="zh-CN" sz="4000" dirty="0" smtClean="0"/>
              <a:t> bantu </a:t>
            </a:r>
            <a:r>
              <a:rPr lang="zh-CN" altLang="en-US" sz="4000" dirty="0" smtClean="0"/>
              <a:t>得 </a:t>
            </a:r>
            <a:r>
              <a:rPr lang="en-US" altLang="zh-CN" sz="4000" dirty="0" smtClean="0"/>
              <a:t>de </a:t>
            </a:r>
            <a:r>
              <a:rPr lang="en-US" altLang="zh-CN" sz="4000" dirty="0" err="1" smtClean="0"/>
              <a:t>berfungsi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untuk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menunjukkan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kemampuan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melakukan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sesuatu</a:t>
            </a:r>
            <a:r>
              <a:rPr lang="en-US" altLang="zh-CN" sz="4000" dirty="0" smtClean="0"/>
              <a:t>. </a:t>
            </a:r>
            <a:r>
              <a:rPr lang="zh-CN" altLang="en-US" sz="4000" dirty="0" smtClean="0"/>
              <a:t>得 </a:t>
            </a:r>
            <a:r>
              <a:rPr lang="en-US" altLang="zh-CN" sz="4000" dirty="0" smtClean="0"/>
              <a:t>de </a:t>
            </a:r>
            <a:r>
              <a:rPr lang="en-US" altLang="zh-CN" sz="4000" dirty="0" err="1" smtClean="0"/>
              <a:t>memiliki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arti</a:t>
            </a:r>
            <a:r>
              <a:rPr lang="en-US" altLang="zh-CN" sz="4000" dirty="0" smtClean="0"/>
              <a:t> </a:t>
            </a:r>
            <a:r>
              <a:rPr lang="en-US" altLang="zh-CN" sz="4000" b="1" dirty="0" smtClean="0">
                <a:solidFill>
                  <a:srgbClr val="C00000"/>
                </a:solidFill>
              </a:rPr>
              <a:t>‘</a:t>
            </a:r>
            <a:r>
              <a:rPr lang="en-US" altLang="zh-CN" sz="4000" b="1" dirty="0" err="1" smtClean="0">
                <a:solidFill>
                  <a:srgbClr val="C00000"/>
                </a:solidFill>
              </a:rPr>
              <a:t>dengan</a:t>
            </a:r>
            <a:r>
              <a:rPr lang="en-US" altLang="zh-CN" sz="4000" b="1" dirty="0" smtClean="0">
                <a:solidFill>
                  <a:srgbClr val="C00000"/>
                </a:solidFill>
              </a:rPr>
              <a:t>’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ataupun</a:t>
            </a:r>
            <a:r>
              <a:rPr lang="en-US" altLang="zh-CN" sz="4000" dirty="0" smtClean="0"/>
              <a:t> </a:t>
            </a:r>
            <a:r>
              <a:rPr lang="en-US" altLang="zh-CN" sz="4000" b="1" dirty="0" smtClean="0">
                <a:solidFill>
                  <a:srgbClr val="C00000"/>
                </a:solidFill>
              </a:rPr>
              <a:t>‘</a:t>
            </a:r>
            <a:r>
              <a:rPr lang="en-US" altLang="zh-CN" sz="4000" b="1" dirty="0" err="1" smtClean="0">
                <a:solidFill>
                  <a:srgbClr val="C00000"/>
                </a:solidFill>
              </a:rPr>
              <a:t>nya</a:t>
            </a:r>
            <a:r>
              <a:rPr lang="en-US" altLang="zh-CN" sz="4000" b="1" dirty="0" smtClean="0">
                <a:solidFill>
                  <a:srgbClr val="C00000"/>
                </a:solidFill>
              </a:rPr>
              <a:t>’.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70410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Rumus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643050"/>
            <a:ext cx="8786874" cy="50006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err="1" smtClean="0"/>
              <a:t>K.Kerja</a:t>
            </a:r>
            <a:r>
              <a:rPr lang="en-US" sz="4000" b="1" dirty="0" smtClean="0"/>
              <a:t>  +  de </a:t>
            </a:r>
            <a:r>
              <a:rPr lang="zh-CN" altLang="en-US" sz="4000" b="1" dirty="0" smtClean="0"/>
              <a:t>得  </a:t>
            </a:r>
            <a:r>
              <a:rPr lang="en-US" altLang="zh-CN" sz="4000" b="1" dirty="0" smtClean="0"/>
              <a:t>+  K. </a:t>
            </a:r>
            <a:r>
              <a:rPr lang="en-US" altLang="zh-CN" sz="4000" b="1" dirty="0" err="1" smtClean="0"/>
              <a:t>Sifat</a:t>
            </a:r>
            <a:endParaRPr lang="en-US" altLang="zh-CN" sz="4000" b="1" dirty="0" smtClean="0"/>
          </a:p>
          <a:p>
            <a:pPr>
              <a:buNone/>
            </a:pPr>
            <a:r>
              <a:rPr lang="en-US" altLang="zh-CN" sz="4000" b="1" dirty="0" smtClean="0"/>
              <a:t>				     </a:t>
            </a:r>
            <a:r>
              <a:rPr lang="en-US" altLang="zh-CN" sz="3000" b="1" dirty="0" smtClean="0">
                <a:solidFill>
                  <a:srgbClr val="C00000"/>
                </a:solidFill>
              </a:rPr>
              <a:t>(</a:t>
            </a:r>
            <a:r>
              <a:rPr lang="en-US" altLang="zh-CN" sz="3000" b="1" dirty="0" err="1" smtClean="0">
                <a:solidFill>
                  <a:srgbClr val="C00000"/>
                </a:solidFill>
              </a:rPr>
              <a:t>dengan</a:t>
            </a:r>
            <a:r>
              <a:rPr lang="en-US" altLang="zh-CN" sz="3000" b="1" dirty="0" smtClean="0">
                <a:solidFill>
                  <a:srgbClr val="C00000"/>
                </a:solidFill>
              </a:rPr>
              <a:t>/</a:t>
            </a:r>
            <a:r>
              <a:rPr lang="en-US" altLang="zh-CN" sz="3000" b="1" dirty="0" err="1" smtClean="0">
                <a:solidFill>
                  <a:srgbClr val="C00000"/>
                </a:solidFill>
              </a:rPr>
              <a:t>nya</a:t>
            </a:r>
            <a:r>
              <a:rPr lang="en-US" altLang="zh-CN" sz="3000" b="1" dirty="0" smtClean="0">
                <a:solidFill>
                  <a:srgbClr val="C00000"/>
                </a:solidFill>
              </a:rPr>
              <a:t>)</a:t>
            </a:r>
          </a:p>
          <a:p>
            <a:pPr>
              <a:buNone/>
            </a:pPr>
            <a:endParaRPr lang="en-US" altLang="zh-CN" sz="3000" dirty="0" smtClean="0"/>
          </a:p>
          <a:p>
            <a:pPr>
              <a:buNone/>
            </a:pPr>
            <a:r>
              <a:rPr lang="en-US" altLang="zh-CN" sz="4000" dirty="0" err="1" smtClean="0"/>
              <a:t>Contoh</a:t>
            </a:r>
            <a:r>
              <a:rPr lang="en-US" altLang="zh-CN" sz="4000" dirty="0" smtClean="0"/>
              <a:t> </a:t>
            </a:r>
            <a:r>
              <a:rPr lang="zh-CN" altLang="en-US" sz="4000" dirty="0" smtClean="0"/>
              <a:t>例 如 </a:t>
            </a:r>
            <a:r>
              <a:rPr lang="en-US" altLang="zh-CN" sz="4000" dirty="0" err="1" smtClean="0"/>
              <a:t>lì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rú</a:t>
            </a:r>
            <a:r>
              <a:rPr lang="en-US" altLang="zh-CN" sz="4000" dirty="0" smtClean="0"/>
              <a:t> :</a:t>
            </a:r>
          </a:p>
          <a:p>
            <a:pPr marL="742950" indent="-742950">
              <a:buFont typeface="+mj-lt"/>
              <a:buAutoNum type="arabicPeriod"/>
            </a:pPr>
            <a:r>
              <a:rPr lang="en-US" altLang="zh-CN" sz="4000" dirty="0" err="1" smtClean="0"/>
              <a:t>Melihat</a:t>
            </a:r>
            <a:r>
              <a:rPr lang="en-US" altLang="zh-CN" sz="4000" dirty="0" smtClean="0"/>
              <a:t> </a:t>
            </a:r>
            <a:r>
              <a:rPr lang="en-US" altLang="zh-CN" sz="4000" b="1" dirty="0" err="1" smtClean="0">
                <a:solidFill>
                  <a:srgbClr val="C00000"/>
                </a:solidFill>
              </a:rPr>
              <a:t>dengan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jelas</a:t>
            </a:r>
            <a:r>
              <a:rPr lang="en-US" altLang="zh-CN" sz="4000" dirty="0" smtClean="0"/>
              <a:t>.</a:t>
            </a:r>
          </a:p>
          <a:p>
            <a:pPr marL="742950" indent="-742950">
              <a:buNone/>
            </a:pPr>
            <a:r>
              <a:rPr lang="en-US" altLang="zh-CN" sz="4000" dirty="0" smtClean="0"/>
              <a:t>	</a:t>
            </a:r>
            <a:r>
              <a:rPr lang="zh-CN" altLang="en-US" sz="4000" dirty="0" smtClean="0"/>
              <a:t>看 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得 </a:t>
            </a:r>
            <a:r>
              <a:rPr lang="zh-CN" altLang="en-US" sz="4000" dirty="0" smtClean="0"/>
              <a:t>清 楚</a:t>
            </a:r>
            <a:r>
              <a:rPr lang="zh-CN" altLang="en-US" sz="4000" dirty="0" smtClean="0"/>
              <a:t>。</a:t>
            </a:r>
            <a:endParaRPr lang="en-US" altLang="zh-CN" sz="4000" dirty="0" smtClean="0"/>
          </a:p>
          <a:p>
            <a:pPr marL="742950" indent="-20638">
              <a:buNone/>
            </a:pPr>
            <a:r>
              <a:rPr lang="en-US" sz="4000" dirty="0" smtClean="0"/>
              <a:t>k</a:t>
            </a:r>
            <a:r>
              <a:rPr lang="id-ID" sz="4000" dirty="0" smtClean="0"/>
              <a:t>àn </a:t>
            </a:r>
            <a:r>
              <a:rPr lang="id-ID" sz="4000" b="1" dirty="0" smtClean="0">
                <a:solidFill>
                  <a:srgbClr val="C00000"/>
                </a:solidFill>
              </a:rPr>
              <a:t>d</a:t>
            </a:r>
            <a:r>
              <a:rPr lang="en-US" sz="4000" b="1" dirty="0" smtClean="0">
                <a:solidFill>
                  <a:srgbClr val="C00000"/>
                </a:solidFill>
              </a:rPr>
              <a:t>e</a:t>
            </a:r>
            <a:r>
              <a:rPr lang="id-ID" sz="4000" dirty="0" smtClean="0"/>
              <a:t> qīng</a:t>
            </a:r>
            <a:r>
              <a:rPr lang="en-US" sz="4000" dirty="0" smtClean="0"/>
              <a:t> </a:t>
            </a:r>
            <a:r>
              <a:rPr lang="id-ID" sz="4000" dirty="0" smtClean="0"/>
              <a:t>chǔ.</a:t>
            </a:r>
            <a:endParaRPr lang="en-US" altLang="zh-CN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268</TotalTime>
  <Words>253</Words>
  <Application>Microsoft Office PowerPoint</Application>
  <PresentationFormat>On-screen Show (4:3)</PresentationFormat>
  <Paragraphs>81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Bahasa Mandarin  中文 zhōng wén</vt:lpstr>
      <vt:lpstr>的 de </vt:lpstr>
      <vt:lpstr>的 de sebagai ‘Kepunyaan’</vt:lpstr>
      <vt:lpstr>Slide 4</vt:lpstr>
      <vt:lpstr>Slide 5</vt:lpstr>
      <vt:lpstr>的 de sebagai ‘Karakteristik’</vt:lpstr>
      <vt:lpstr>Contoh 例 如 lì rú :</vt:lpstr>
      <vt:lpstr>得 de </vt:lpstr>
      <vt:lpstr>Rumus</vt:lpstr>
      <vt:lpstr>Slide 10</vt:lpstr>
      <vt:lpstr>地 de  </vt:lpstr>
      <vt:lpstr>Rumus </vt:lpstr>
      <vt:lpstr>Slide 13</vt:lpstr>
      <vt:lpstr>Kosakata Daring 10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Mandarin  中文 zhōng wén</dc:title>
  <dc:creator>ASUS</dc:creator>
  <cp:lastModifiedBy>ASUS</cp:lastModifiedBy>
  <cp:revision>20</cp:revision>
  <dcterms:created xsi:type="dcterms:W3CDTF">2020-10-13T11:27:36Z</dcterms:created>
  <dcterms:modified xsi:type="dcterms:W3CDTF">2020-10-22T01:29:26Z</dcterms:modified>
</cp:coreProperties>
</file>