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22/10/2020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7854696" cy="17526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b="1" dirty="0" err="1" smtClean="0"/>
              <a:t>Perbedaan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Penggunaan</a:t>
            </a:r>
            <a:r>
              <a:rPr lang="en-US" sz="5000" b="1" dirty="0" smtClean="0"/>
              <a:t> de  </a:t>
            </a:r>
          </a:p>
          <a:p>
            <a:pPr algn="ctr"/>
            <a:r>
              <a:rPr lang="zh-CN" altLang="en-US" sz="5000" b="1" dirty="0" smtClean="0"/>
              <a:t>的</a:t>
            </a:r>
            <a:r>
              <a:rPr lang="en-US" altLang="zh-CN" sz="5000" b="1" dirty="0" smtClean="0"/>
              <a:t>, </a:t>
            </a:r>
            <a:r>
              <a:rPr lang="zh-CN" altLang="en-US" sz="5000" b="1" dirty="0" smtClean="0"/>
              <a:t>得</a:t>
            </a:r>
            <a:r>
              <a:rPr lang="en-US" altLang="zh-CN" sz="5000" b="1" dirty="0" smtClean="0"/>
              <a:t>, </a:t>
            </a:r>
            <a:r>
              <a:rPr lang="zh-CN" altLang="en-US" sz="5000" b="1" dirty="0" smtClean="0"/>
              <a:t>地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Berlari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cepat</a:t>
            </a:r>
            <a:r>
              <a:rPr lang="en-US" sz="4000" dirty="0" smtClean="0"/>
              <a:t>. (</a:t>
            </a:r>
            <a:r>
              <a:rPr lang="en-US" sz="4000" dirty="0" err="1" smtClean="0"/>
              <a:t>Lari</a:t>
            </a:r>
            <a:r>
              <a:rPr lang="en-US" sz="4000" b="1" dirty="0" err="1" smtClean="0">
                <a:solidFill>
                  <a:srgbClr val="C00000"/>
                </a:solidFill>
              </a:rPr>
              <a:t>nya</a:t>
            </a:r>
            <a:r>
              <a:rPr lang="en-US" sz="4000" dirty="0" smtClean="0"/>
              <a:t> </a:t>
            </a:r>
            <a:r>
              <a:rPr lang="en-US" sz="4000" dirty="0" err="1" smtClean="0"/>
              <a:t>cepat</a:t>
            </a:r>
            <a:r>
              <a:rPr lang="en-US" sz="4000" dirty="0" smtClean="0"/>
              <a:t>.)</a:t>
            </a:r>
          </a:p>
          <a:p>
            <a:pPr marL="514350" indent="15875">
              <a:buNone/>
            </a:pPr>
            <a:r>
              <a:rPr lang="zh-CN" altLang="en-US" sz="4000" dirty="0" smtClean="0"/>
              <a:t>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得</a:t>
            </a:r>
            <a:r>
              <a:rPr lang="zh-CN" altLang="en-US" sz="4000" dirty="0" smtClean="0"/>
              <a:t> 快。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p</a:t>
            </a:r>
            <a:r>
              <a:rPr lang="id-ID" sz="4000" dirty="0" smtClean="0"/>
              <a:t>ǎo </a:t>
            </a:r>
            <a:r>
              <a:rPr lang="id-ID" sz="4000" b="1" dirty="0" smtClean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id-ID" sz="4000" dirty="0" smtClean="0"/>
              <a:t> kuài</a:t>
            </a:r>
            <a:r>
              <a:rPr lang="id-ID" sz="4000" dirty="0" smtClean="0"/>
              <a:t>.</a:t>
            </a:r>
            <a:endParaRPr lang="en-US" sz="4000" dirty="0" smtClean="0"/>
          </a:p>
          <a:p>
            <a:pPr marL="514350" indent="15875"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地 </a:t>
            </a:r>
            <a:r>
              <a:rPr lang="en-US" altLang="zh-CN" dirty="0" smtClean="0"/>
              <a:t>de </a:t>
            </a:r>
            <a:r>
              <a:rPr lang="zh-CN" alt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Kata</a:t>
            </a:r>
            <a:r>
              <a:rPr lang="en-US" sz="4000" dirty="0" smtClean="0"/>
              <a:t> bantu de </a:t>
            </a:r>
            <a:r>
              <a:rPr lang="zh-CN" altLang="en-US" sz="4000" dirty="0" smtClean="0"/>
              <a:t>地 </a:t>
            </a:r>
            <a:r>
              <a:rPr lang="en-US" altLang="zh-CN" sz="4000" dirty="0" err="1" smtClean="0"/>
              <a:t>digunakan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untuk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menunjukkan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kelangsungan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proses</a:t>
            </a:r>
            <a:r>
              <a:rPr lang="en-US" altLang="zh-CN" sz="4000" dirty="0" smtClean="0"/>
              <a:t>. </a:t>
            </a:r>
            <a:r>
              <a:rPr lang="en-US" altLang="zh-CN" sz="4000" dirty="0" err="1" smtClean="0"/>
              <a:t>Kata</a:t>
            </a:r>
            <a:r>
              <a:rPr lang="en-US" altLang="zh-CN" sz="4000" dirty="0" smtClean="0"/>
              <a:t> bantu </a:t>
            </a:r>
            <a:r>
              <a:rPr lang="en-US" altLang="zh-CN" sz="4000" dirty="0" err="1" smtClean="0"/>
              <a:t>ini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berfungsi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untuk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mengubah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kata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sifat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menjadi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keterangan</a:t>
            </a:r>
            <a:r>
              <a:rPr lang="en-US" altLang="zh-CN" sz="4000" dirty="0" smtClean="0"/>
              <a:t>. </a:t>
            </a:r>
            <a:r>
              <a:rPr lang="zh-CN" altLang="en-US" sz="4000" dirty="0" smtClean="0"/>
              <a:t>地 </a:t>
            </a:r>
            <a:r>
              <a:rPr lang="en-US" altLang="zh-CN" sz="4000" dirty="0" smtClean="0"/>
              <a:t>de </a:t>
            </a:r>
            <a:r>
              <a:rPr lang="en-US" altLang="zh-CN" sz="4000" dirty="0" err="1" smtClean="0"/>
              <a:t>memiliki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arti</a:t>
            </a:r>
            <a:r>
              <a:rPr lang="en-US" altLang="zh-CN" sz="4000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’.</a:t>
            </a:r>
            <a:endParaRPr lang="id-ID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Rumus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5143536"/>
          </a:xfrm>
        </p:spPr>
        <p:txBody>
          <a:bodyPr/>
          <a:lstStyle/>
          <a:p>
            <a:pPr>
              <a:buNone/>
            </a:pPr>
            <a:r>
              <a:rPr lang="en-US" sz="5000" dirty="0" err="1" smtClean="0"/>
              <a:t>K.Sifat</a:t>
            </a:r>
            <a:r>
              <a:rPr lang="en-US" sz="5000" dirty="0" smtClean="0"/>
              <a:t> + de </a:t>
            </a:r>
            <a:r>
              <a:rPr lang="zh-CN" altLang="en-US" sz="5000" dirty="0" smtClean="0"/>
              <a:t>地 </a:t>
            </a:r>
            <a:r>
              <a:rPr lang="en-US" altLang="zh-CN" sz="5000" dirty="0" smtClean="0"/>
              <a:t>+ K. </a:t>
            </a:r>
            <a:r>
              <a:rPr lang="en-US" altLang="zh-CN" sz="5000" dirty="0" err="1" smtClean="0"/>
              <a:t>Kerja</a:t>
            </a:r>
            <a:r>
              <a:rPr lang="en-US" altLang="zh-CN" dirty="0" smtClean="0"/>
              <a:t> </a:t>
            </a:r>
          </a:p>
          <a:p>
            <a:pPr>
              <a:buNone/>
            </a:pPr>
            <a:r>
              <a:rPr lang="en-US" dirty="0" smtClean="0"/>
              <a:t>			        </a:t>
            </a:r>
            <a:r>
              <a:rPr lang="en-US" sz="3000" b="1" dirty="0" smtClean="0">
                <a:solidFill>
                  <a:srgbClr val="C00000"/>
                </a:solidFill>
              </a:rPr>
              <a:t>(</a:t>
            </a:r>
            <a:r>
              <a:rPr lang="en-US" sz="3000" b="1" dirty="0" err="1" smtClean="0">
                <a:solidFill>
                  <a:srgbClr val="C00000"/>
                </a:solidFill>
              </a:rPr>
              <a:t>dengan</a:t>
            </a:r>
            <a:r>
              <a:rPr lang="en-US" sz="3000" b="1" dirty="0" smtClean="0">
                <a:solidFill>
                  <a:srgbClr val="C00000"/>
                </a:solidFill>
              </a:rPr>
              <a:t> )</a:t>
            </a:r>
          </a:p>
          <a:p>
            <a:pPr>
              <a:buNone/>
            </a:pPr>
            <a:endParaRPr lang="en-US" sz="3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500" dirty="0" err="1" smtClean="0"/>
              <a:t>Contoh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例 如 </a:t>
            </a:r>
            <a:r>
              <a:rPr lang="en-US" altLang="zh-CN" sz="3500" dirty="0" err="1" smtClean="0"/>
              <a:t>lì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rú</a:t>
            </a:r>
            <a:r>
              <a:rPr lang="en-US" altLang="zh-CN" sz="3500" dirty="0" smtClean="0"/>
              <a:t> </a:t>
            </a:r>
            <a:r>
              <a:rPr lang="en-US" sz="3500" dirty="0" smtClean="0"/>
              <a:t>: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Menulis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serius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zh-CN" altLang="en-US" sz="4000" dirty="0" smtClean="0"/>
              <a:t>认 真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地 </a:t>
            </a:r>
            <a:r>
              <a:rPr lang="zh-CN" altLang="en-US" sz="4000" dirty="0" smtClean="0"/>
              <a:t>写。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r</a:t>
            </a:r>
            <a:r>
              <a:rPr lang="id-ID" sz="4000" dirty="0" smtClean="0"/>
              <a:t>èn</a:t>
            </a:r>
            <a:r>
              <a:rPr lang="en-US" sz="4000" dirty="0" smtClean="0"/>
              <a:t> </a:t>
            </a:r>
            <a:r>
              <a:rPr lang="id-ID" sz="4000" dirty="0" smtClean="0"/>
              <a:t>zhēn </a:t>
            </a:r>
            <a:r>
              <a:rPr lang="id-ID" sz="4000" b="1" dirty="0" smtClean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id-ID" sz="4000" dirty="0" smtClean="0"/>
              <a:t> xiě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Belajar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rajin</a:t>
            </a:r>
            <a:r>
              <a:rPr lang="en-US" sz="4000" dirty="0" smtClean="0"/>
              <a:t>/</a:t>
            </a:r>
            <a:r>
              <a:rPr lang="en-US" sz="4000" dirty="0" err="1" smtClean="0"/>
              <a:t>giat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zh-CN" altLang="en-US" sz="4000" dirty="0" smtClean="0"/>
              <a:t>努 力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地 </a:t>
            </a:r>
            <a:r>
              <a:rPr lang="zh-CN" altLang="en-US" sz="4000" dirty="0" smtClean="0"/>
              <a:t>学 习。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n</a:t>
            </a:r>
            <a:r>
              <a:rPr lang="id-ID" sz="4000" dirty="0" smtClean="0"/>
              <a:t>ǔ</a:t>
            </a:r>
            <a:r>
              <a:rPr lang="en-US" sz="4000" dirty="0" smtClean="0"/>
              <a:t> </a:t>
            </a:r>
            <a:r>
              <a:rPr lang="id-ID" sz="4000" dirty="0" smtClean="0"/>
              <a:t>lì </a:t>
            </a:r>
            <a:r>
              <a:rPr lang="id-ID" sz="4000" b="1" dirty="0" smtClean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id-ID" sz="4000" dirty="0" smtClean="0"/>
              <a:t> xué</a:t>
            </a:r>
            <a:r>
              <a:rPr lang="en-US" sz="4000" dirty="0" smtClean="0"/>
              <a:t> </a:t>
            </a:r>
            <a:r>
              <a:rPr lang="id-ID" sz="4000" dirty="0" smtClean="0"/>
              <a:t>xí</a:t>
            </a:r>
            <a:r>
              <a:rPr lang="en-US" sz="4000" dirty="0" smtClean="0"/>
              <a:t>.</a:t>
            </a:r>
            <a:r>
              <a:rPr lang="id-ID" sz="4000" dirty="0" smtClean="0"/>
              <a:t> </a:t>
            </a:r>
            <a:endParaRPr lang="en-US" sz="4000" dirty="0" smtClean="0"/>
          </a:p>
          <a:p>
            <a:pPr marL="514350" indent="15875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4000" dirty="0" smtClean="0"/>
              <a:t>Bella </a:t>
            </a:r>
            <a:r>
              <a:rPr lang="en-US" sz="4000" dirty="0" err="1" smtClean="0"/>
              <a:t>menari</a:t>
            </a:r>
            <a:r>
              <a:rPr lang="en-US" sz="4000" dirty="0" smtClean="0"/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baik</a:t>
            </a:r>
            <a:r>
              <a:rPr lang="en-US" sz="4000" dirty="0" smtClean="0"/>
              <a:t>. </a:t>
            </a:r>
            <a:endParaRPr lang="en-US" sz="4000" dirty="0" smtClean="0"/>
          </a:p>
          <a:p>
            <a:pPr marL="514350" indent="-514350">
              <a:buNone/>
            </a:pPr>
            <a:r>
              <a:rPr lang="en-US" sz="4000" dirty="0" smtClean="0"/>
              <a:t>	Bella </a:t>
            </a:r>
            <a:r>
              <a:rPr lang="zh-CN" altLang="en-US" sz="4000" dirty="0" smtClean="0"/>
              <a:t>好 好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地 </a:t>
            </a:r>
            <a:r>
              <a:rPr lang="zh-CN" altLang="en-US" sz="4000" dirty="0" smtClean="0"/>
              <a:t>跳 舞。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id-ID" sz="4000" dirty="0" smtClean="0"/>
              <a:t>Bella hǎo</a:t>
            </a:r>
            <a:r>
              <a:rPr lang="en-US" sz="4000" dirty="0" smtClean="0"/>
              <a:t> </a:t>
            </a:r>
            <a:r>
              <a:rPr lang="id-ID" sz="4000" dirty="0" smtClean="0"/>
              <a:t>hǎo </a:t>
            </a:r>
            <a:r>
              <a:rPr lang="id-ID" sz="4000" b="1" dirty="0" smtClean="0">
                <a:solidFill>
                  <a:srgbClr val="C00000"/>
                </a:solidFill>
              </a:rPr>
              <a:t>de</a:t>
            </a:r>
            <a:r>
              <a:rPr lang="id-ID" sz="4000" dirty="0" smtClean="0"/>
              <a:t> tiào</a:t>
            </a:r>
            <a:r>
              <a:rPr lang="en-US" sz="4000" dirty="0" smtClean="0"/>
              <a:t> </a:t>
            </a:r>
            <a:r>
              <a:rPr lang="id-ID" sz="4000" dirty="0" smtClean="0"/>
              <a:t>wǔ.</a:t>
            </a:r>
            <a:endParaRPr lang="en-US" altLang="zh-CN" sz="4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Daring </a:t>
            </a:r>
            <a:r>
              <a:rPr lang="id-ID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/>
          <a:lstStyle/>
          <a:p>
            <a:pPr marL="722313" indent="-722313">
              <a:buFont typeface="+mj-lt"/>
              <a:buAutoNum type="arabicPeriod"/>
            </a:pPr>
            <a:r>
              <a:rPr lang="id-ID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Kenyang </a:t>
            </a:r>
            <a:r>
              <a:rPr lang="zh-CN" alt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饱 </a:t>
            </a:r>
            <a:r>
              <a:rPr lang="it-IT" altLang="zh-CN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b</a:t>
            </a:r>
            <a:r>
              <a:rPr lang="it-IT" sz="5000" dirty="0" smtClean="0"/>
              <a:t>ǎo</a:t>
            </a:r>
            <a:endParaRPr lang="en-US" altLang="zh-CN" sz="5000" b="1" dirty="0" smtClean="0"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Lapar</a:t>
            </a:r>
            <a:r>
              <a:rPr 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饿 </a:t>
            </a:r>
            <a:r>
              <a:rPr lang="it-IT" sz="5000" dirty="0" smtClean="0"/>
              <a:t>è</a:t>
            </a:r>
            <a:endParaRPr lang="en-US" altLang="zh-CN" sz="5000" b="1" dirty="0" smtClean="0"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Haus</a:t>
            </a:r>
            <a:r>
              <a:rPr 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渴 </a:t>
            </a:r>
            <a:r>
              <a:rPr lang="it-IT" sz="5000" dirty="0" smtClean="0"/>
              <a:t>kě</a:t>
            </a:r>
            <a:endParaRPr lang="en-US" altLang="zh-CN" sz="5000" b="1" dirty="0" smtClean="0"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Lelah</a:t>
            </a:r>
            <a:r>
              <a:rPr 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累 </a:t>
            </a:r>
            <a:r>
              <a:rPr lang="it-IT" sz="5000" dirty="0" smtClean="0"/>
              <a:t>lèi</a:t>
            </a:r>
            <a:endParaRPr lang="en-US" altLang="zh-CN" sz="5000" b="1" dirty="0" smtClean="0"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Ngantuk</a:t>
            </a:r>
            <a:r>
              <a:rPr 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latin typeface="Microsoft JhengHei" pitchFamily="34" charset="-120"/>
                <a:ea typeface="Microsoft JhengHei" pitchFamily="34" charset="-120"/>
                <a:cs typeface="Times New Roman" pitchFamily="18" charset="0"/>
              </a:rPr>
              <a:t>困 </a:t>
            </a:r>
            <a:r>
              <a:rPr lang="it-IT" sz="5000" dirty="0" smtClean="0"/>
              <a:t>kùn</a:t>
            </a:r>
            <a:endParaRPr lang="en-US" sz="5000" b="1" dirty="0" smtClean="0">
              <a:latin typeface="Microsoft JhengHei" pitchFamily="34" charset="-120"/>
              <a:ea typeface="Microsoft JhengHei" pitchFamily="34" charset="-120"/>
              <a:cs typeface="Times New Roman" pitchFamily="18" charset="0"/>
            </a:endParaRP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的 </a:t>
            </a:r>
            <a:r>
              <a:rPr lang="en-US" altLang="zh-CN" b="1" dirty="0" smtClean="0"/>
              <a:t>de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/>
          <a:lstStyle/>
          <a:p>
            <a:pPr>
              <a:buNone/>
            </a:pPr>
            <a:r>
              <a:rPr lang="en-US" altLang="zh-CN" sz="4000" dirty="0" err="1" smtClean="0"/>
              <a:t>Partikel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的 </a:t>
            </a:r>
            <a:r>
              <a:rPr lang="en-US" altLang="zh-CN" sz="4000" dirty="0" smtClean="0"/>
              <a:t>d</a:t>
            </a:r>
            <a:r>
              <a:rPr lang="en-US" sz="4000" dirty="0" smtClean="0"/>
              <a:t>e </a:t>
            </a:r>
            <a:r>
              <a:rPr lang="en-US" sz="4000" dirty="0" err="1" smtClean="0"/>
              <a:t>memiliki</a:t>
            </a:r>
            <a:r>
              <a:rPr lang="en-US" sz="4000" dirty="0" smtClean="0"/>
              <a:t> 2 </a:t>
            </a:r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yaitu</a:t>
            </a:r>
            <a:r>
              <a:rPr lang="en-US" sz="4000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sz="4000" dirty="0" err="1" smtClean="0"/>
              <a:t>Kepunyaan</a:t>
            </a:r>
            <a:r>
              <a:rPr lang="en-US" sz="4000" dirty="0" smtClean="0"/>
              <a:t> :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diartikan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‘</a:t>
            </a:r>
            <a:r>
              <a:rPr lang="en-US" sz="4000" b="1" dirty="0" err="1" smtClean="0">
                <a:solidFill>
                  <a:srgbClr val="C00000"/>
                </a:solidFill>
              </a:rPr>
              <a:t>milik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</a:rPr>
              <a:t>punya</a:t>
            </a:r>
            <a:r>
              <a:rPr lang="en-US" sz="4000" b="1" dirty="0" smtClean="0">
                <a:solidFill>
                  <a:srgbClr val="C00000"/>
                </a:solidFill>
              </a:rPr>
              <a:t>’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en-US" sz="4000" dirty="0" err="1" smtClean="0"/>
              <a:t>Karakteristik</a:t>
            </a:r>
            <a:r>
              <a:rPr lang="en-US" sz="4000" dirty="0" smtClean="0"/>
              <a:t> :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diartikan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‘yang’</a:t>
            </a: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的 </a:t>
            </a:r>
            <a:r>
              <a:rPr lang="en-US" altLang="zh-CN" b="1" dirty="0" smtClean="0"/>
              <a:t>de </a:t>
            </a:r>
            <a:r>
              <a:rPr lang="en-US" altLang="zh-CN" b="1" dirty="0" err="1" smtClean="0"/>
              <a:t>sebagai</a:t>
            </a:r>
            <a:r>
              <a:rPr lang="en-US" altLang="zh-CN" b="1" dirty="0" smtClean="0"/>
              <a:t> ‘</a:t>
            </a:r>
            <a:r>
              <a:rPr lang="en-US" altLang="zh-CN" b="1" dirty="0" err="1" smtClean="0"/>
              <a:t>Kepunyaan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/>
              <a:t>Rumus</a:t>
            </a:r>
            <a:r>
              <a:rPr lang="en-US" sz="4000" dirty="0" smtClean="0"/>
              <a:t> :</a:t>
            </a:r>
          </a:p>
          <a:p>
            <a:pPr>
              <a:buNone/>
            </a:pPr>
            <a:r>
              <a:rPr lang="en-US" sz="5000" dirty="0" err="1" smtClean="0"/>
              <a:t>Pemilik</a:t>
            </a:r>
            <a:r>
              <a:rPr lang="en-US" sz="5000" dirty="0" smtClean="0"/>
              <a:t>   +  </a:t>
            </a:r>
            <a:r>
              <a:rPr lang="zh-CN" altLang="en-US" sz="5000" dirty="0" smtClean="0"/>
              <a:t>的 </a:t>
            </a:r>
            <a:r>
              <a:rPr lang="en-US" altLang="zh-CN" sz="5000" dirty="0" smtClean="0"/>
              <a:t>de</a:t>
            </a:r>
            <a:r>
              <a:rPr lang="zh-CN" altLang="en-US" sz="5000" dirty="0" smtClean="0"/>
              <a:t>  </a:t>
            </a:r>
            <a:r>
              <a:rPr lang="en-US" altLang="zh-CN" sz="5000" dirty="0" smtClean="0"/>
              <a:t>+ 	   O</a:t>
            </a:r>
          </a:p>
          <a:p>
            <a:pPr>
              <a:buNone/>
            </a:pPr>
            <a:r>
              <a:rPr lang="en-US" dirty="0" smtClean="0"/>
              <a:t>(KB/KG) 	          (</a:t>
            </a:r>
            <a:r>
              <a:rPr lang="en-US" b="1" dirty="0" err="1" smtClean="0">
                <a:solidFill>
                  <a:srgbClr val="C00000"/>
                </a:solidFill>
              </a:rPr>
              <a:t>milik</a:t>
            </a:r>
            <a:r>
              <a:rPr lang="en-US" b="1" dirty="0" smtClean="0">
                <a:solidFill>
                  <a:srgbClr val="C00000"/>
                </a:solidFill>
              </a:rPr>
              <a:t>/</a:t>
            </a:r>
            <a:r>
              <a:rPr lang="en-US" b="1" dirty="0" err="1" smtClean="0">
                <a:solidFill>
                  <a:srgbClr val="C00000"/>
                </a:solidFill>
              </a:rPr>
              <a:t>punya</a:t>
            </a:r>
            <a:r>
              <a:rPr lang="en-US" dirty="0" smtClean="0"/>
              <a:t>)	 (KB/KG/KS)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500" dirty="0" err="1" smtClean="0"/>
              <a:t>Keterangan</a:t>
            </a:r>
            <a:r>
              <a:rPr lang="zh-CN" altLang="en-US" sz="3500" dirty="0" smtClean="0"/>
              <a:t>：</a:t>
            </a:r>
            <a:endParaRPr lang="en-US" altLang="zh-CN" sz="3500" dirty="0" smtClean="0"/>
          </a:p>
          <a:p>
            <a:pPr>
              <a:buNone/>
            </a:pPr>
            <a:r>
              <a:rPr lang="en-US" sz="3500" dirty="0" smtClean="0"/>
              <a:t>KB : </a:t>
            </a:r>
            <a:r>
              <a:rPr lang="en-US" sz="3500" dirty="0" err="1" smtClean="0"/>
              <a:t>Kata</a:t>
            </a:r>
            <a:r>
              <a:rPr lang="en-US" sz="3500" dirty="0" smtClean="0"/>
              <a:t> Benda</a:t>
            </a:r>
          </a:p>
          <a:p>
            <a:pPr>
              <a:buNone/>
            </a:pPr>
            <a:r>
              <a:rPr lang="en-US" sz="3500" dirty="0" smtClean="0"/>
              <a:t>KG : </a:t>
            </a: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Ganti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KS : </a:t>
            </a: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Sifat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 err="1" smtClean="0"/>
              <a:t>Rumah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(</a:t>
            </a:r>
            <a:r>
              <a:rPr lang="en-US" sz="4000" b="1" dirty="0" err="1" smtClean="0">
                <a:solidFill>
                  <a:srgbClr val="C00000"/>
                </a:solidFill>
              </a:rPr>
              <a:t>punya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</a:rPr>
              <a:t>milik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  <a:r>
              <a:rPr lang="en-US" sz="4000" dirty="0" smtClean="0"/>
              <a:t> </a:t>
            </a:r>
            <a:r>
              <a:rPr lang="en-US" sz="4000" dirty="0" err="1" smtClean="0"/>
              <a:t>saya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的 </a:t>
            </a:r>
            <a:r>
              <a:rPr lang="zh-CN" altLang="en-US" sz="4000" dirty="0" smtClean="0"/>
              <a:t>家。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b="1" dirty="0" smtClean="0">
                <a:solidFill>
                  <a:srgbClr val="C00000"/>
                </a:solidFill>
              </a:rPr>
              <a:t>de</a:t>
            </a:r>
            <a:r>
              <a:rPr lang="id-ID" sz="4000" dirty="0" smtClean="0"/>
              <a:t> jiā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endParaRPr lang="en-US" altLang="zh-CN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en-US" sz="4000" dirty="0" err="1" smtClean="0"/>
              <a:t>Apel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(</a:t>
            </a:r>
            <a:r>
              <a:rPr lang="en-US" sz="4000" b="1" dirty="0" err="1" smtClean="0">
                <a:solidFill>
                  <a:srgbClr val="C00000"/>
                </a:solidFill>
              </a:rPr>
              <a:t>milik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</a:rPr>
              <a:t>punya</a:t>
            </a:r>
            <a:r>
              <a:rPr lang="en-US" sz="4000" b="1" dirty="0" smtClean="0">
                <a:solidFill>
                  <a:srgbClr val="C00000"/>
                </a:solidFill>
              </a:rPr>
              <a:t>)</a:t>
            </a:r>
            <a:r>
              <a:rPr lang="en-US" sz="4000" dirty="0" smtClean="0"/>
              <a:t> </a:t>
            </a:r>
            <a:r>
              <a:rPr lang="en-US" sz="4000" dirty="0" err="1" smtClean="0"/>
              <a:t>adik</a:t>
            </a:r>
            <a:r>
              <a:rPr lang="en-US" sz="4000" dirty="0" smtClean="0"/>
              <a:t> </a:t>
            </a:r>
            <a:r>
              <a:rPr lang="en-US" sz="4000" dirty="0" err="1" smtClean="0"/>
              <a:t>laki-laki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弟 弟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的 </a:t>
            </a:r>
            <a:r>
              <a:rPr lang="zh-CN" altLang="en-US" sz="4000" dirty="0" smtClean="0"/>
              <a:t>苹 果。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</a:t>
            </a:r>
            <a:r>
              <a:rPr lang="en-US" sz="4000" dirty="0" err="1" smtClean="0"/>
              <a:t>i</a:t>
            </a:r>
            <a:r>
              <a:rPr lang="id-ID" sz="4000" dirty="0" smtClean="0"/>
              <a:t> </a:t>
            </a:r>
            <a:r>
              <a:rPr lang="id-ID" sz="4000" b="1" dirty="0" smtClean="0">
                <a:solidFill>
                  <a:srgbClr val="C00000"/>
                </a:solidFill>
              </a:rPr>
              <a:t>de</a:t>
            </a:r>
            <a:r>
              <a:rPr lang="id-ID" sz="4000" dirty="0" smtClean="0"/>
              <a:t> píng</a:t>
            </a:r>
            <a:r>
              <a:rPr lang="en-US" sz="4000" dirty="0" smtClean="0"/>
              <a:t> </a:t>
            </a:r>
            <a:r>
              <a:rPr lang="id-ID" sz="4000" dirty="0" smtClean="0"/>
              <a:t>guǒ.</a:t>
            </a:r>
            <a:endParaRPr lang="en-US" altLang="zh-CN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8572560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/>
              <a:t>Keindahan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(</a:t>
            </a:r>
            <a:r>
              <a:rPr lang="en-US" sz="4000" b="1" dirty="0" err="1" smtClean="0">
                <a:solidFill>
                  <a:srgbClr val="C00000"/>
                </a:solidFill>
              </a:rPr>
              <a:t>milik</a:t>
            </a:r>
            <a:r>
              <a:rPr lang="en-US" sz="4000" b="1" dirty="0" smtClean="0">
                <a:solidFill>
                  <a:srgbClr val="C00000"/>
                </a:solidFill>
              </a:rPr>
              <a:t>/</a:t>
            </a:r>
            <a:r>
              <a:rPr lang="en-US" sz="4000" b="1" dirty="0" err="1" smtClean="0">
                <a:solidFill>
                  <a:srgbClr val="C00000"/>
                </a:solidFill>
              </a:rPr>
              <a:t>punya</a:t>
            </a:r>
            <a:r>
              <a:rPr lang="en-US" sz="4000" b="1" dirty="0" smtClean="0">
                <a:solidFill>
                  <a:srgbClr val="C00000"/>
                </a:solidFill>
              </a:rPr>
              <a:t>)</a:t>
            </a:r>
            <a:r>
              <a:rPr lang="en-US" sz="4000" dirty="0" smtClean="0"/>
              <a:t> Indonesia.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印 尼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的 </a:t>
            </a:r>
            <a:r>
              <a:rPr lang="zh-CN" altLang="en-US" sz="4000" dirty="0" smtClean="0"/>
              <a:t>美。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y</a:t>
            </a:r>
            <a:r>
              <a:rPr lang="id-ID" sz="4000" dirty="0" smtClean="0"/>
              <a:t>ìn</a:t>
            </a:r>
            <a:r>
              <a:rPr lang="en-US" sz="4000" dirty="0" smtClean="0"/>
              <a:t> </a:t>
            </a:r>
            <a:r>
              <a:rPr lang="id-ID" sz="4000" dirty="0" smtClean="0"/>
              <a:t>ní </a:t>
            </a:r>
            <a:r>
              <a:rPr lang="id-ID" sz="4000" b="1" dirty="0" smtClean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id-ID" sz="4000" dirty="0" smtClean="0"/>
              <a:t> měi.</a:t>
            </a:r>
            <a:endParaRPr lang="en-US" altLang="zh-CN" sz="4000" dirty="0" smtClean="0"/>
          </a:p>
          <a:p>
            <a:pPr marL="514350" indent="-514350">
              <a:buNone/>
            </a:pPr>
            <a:endParaRPr lang="id-ID" sz="40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928670"/>
            <a:ext cx="8543956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的 </a:t>
            </a:r>
            <a:r>
              <a:rPr lang="en-US" altLang="zh-CN" b="1" dirty="0" smtClean="0"/>
              <a:t>de </a:t>
            </a:r>
            <a:r>
              <a:rPr lang="en-US" altLang="zh-CN" b="1" dirty="0" err="1" smtClean="0"/>
              <a:t>sebagai</a:t>
            </a:r>
            <a:r>
              <a:rPr lang="en-US" altLang="zh-CN" b="1" dirty="0" smtClean="0"/>
              <a:t> ‘</a:t>
            </a:r>
            <a:r>
              <a:rPr lang="en-US" altLang="zh-CN" b="1" dirty="0" err="1" smtClean="0"/>
              <a:t>Karakteristik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/>
          <a:lstStyle/>
          <a:p>
            <a:pPr>
              <a:buNone/>
            </a:pPr>
            <a:r>
              <a:rPr lang="en-US" sz="3500" dirty="0" err="1" smtClean="0"/>
              <a:t>Rumus</a:t>
            </a:r>
            <a:r>
              <a:rPr lang="en-US" sz="3500" dirty="0" smtClean="0"/>
              <a:t> :</a:t>
            </a:r>
          </a:p>
          <a:p>
            <a:pPr>
              <a:buNone/>
            </a:pPr>
            <a:r>
              <a:rPr lang="en-US" sz="5000" dirty="0" err="1" smtClean="0"/>
              <a:t>Keterangan</a:t>
            </a:r>
            <a:r>
              <a:rPr lang="en-US" sz="5000" dirty="0" smtClean="0"/>
              <a:t> + </a:t>
            </a:r>
            <a:r>
              <a:rPr lang="zh-CN" altLang="en-US" sz="5000" dirty="0" smtClean="0"/>
              <a:t>的 </a:t>
            </a:r>
            <a:r>
              <a:rPr lang="en-US" altLang="zh-CN" sz="5000" dirty="0" smtClean="0"/>
              <a:t>de  +   O</a:t>
            </a:r>
          </a:p>
          <a:p>
            <a:pPr>
              <a:buNone/>
            </a:pPr>
            <a:r>
              <a:rPr lang="en-US" altLang="zh-CN" dirty="0" smtClean="0"/>
              <a:t>(KS/</a:t>
            </a:r>
            <a:r>
              <a:rPr lang="en-US" altLang="zh-CN" dirty="0" err="1" smtClean="0"/>
              <a:t>Kondisi</a:t>
            </a:r>
            <a:r>
              <a:rPr lang="en-US" altLang="zh-CN" dirty="0" smtClean="0"/>
              <a:t>) 		   </a:t>
            </a:r>
            <a:r>
              <a:rPr lang="en-US" altLang="zh-CN" b="1" dirty="0" smtClean="0">
                <a:solidFill>
                  <a:srgbClr val="C00000"/>
                </a:solidFill>
              </a:rPr>
              <a:t>(yang)</a:t>
            </a:r>
            <a:r>
              <a:rPr lang="en-US" altLang="zh-CN" dirty="0" smtClean="0"/>
              <a:t>                (KB/KG/KS)</a:t>
            </a:r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3500" dirty="0" err="1" smtClean="0"/>
              <a:t>Atau</a:t>
            </a:r>
            <a:r>
              <a:rPr lang="en-US" altLang="zh-CN" sz="3500" dirty="0" smtClean="0"/>
              <a:t> </a:t>
            </a:r>
          </a:p>
          <a:p>
            <a:pPr algn="ctr">
              <a:buNone/>
            </a:pPr>
            <a:endParaRPr lang="en-US" altLang="zh-CN" sz="3500" dirty="0" smtClean="0"/>
          </a:p>
          <a:p>
            <a:pPr>
              <a:buNone/>
            </a:pPr>
            <a:r>
              <a:rPr lang="en-US" altLang="zh-CN" sz="3800" b="1" dirty="0" err="1" smtClean="0"/>
              <a:t>Menerangkan</a:t>
            </a:r>
            <a:r>
              <a:rPr lang="en-US" altLang="zh-CN" sz="3800" b="1" dirty="0" smtClean="0"/>
              <a:t> + </a:t>
            </a:r>
            <a:r>
              <a:rPr lang="zh-CN" altLang="en-US" sz="3800" b="1" dirty="0" smtClean="0"/>
              <a:t>的 </a:t>
            </a:r>
            <a:r>
              <a:rPr lang="en-US" altLang="zh-CN" sz="3800" b="1" dirty="0" smtClean="0"/>
              <a:t>de + </a:t>
            </a:r>
            <a:r>
              <a:rPr lang="en-US" altLang="zh-CN" sz="3800" b="1" dirty="0" err="1" smtClean="0"/>
              <a:t>Diterangkan</a:t>
            </a:r>
            <a:endParaRPr lang="en-US" altLang="zh-CN" sz="3800" b="1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Rumah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yang</a:t>
            </a:r>
            <a:r>
              <a:rPr lang="en-US" sz="4000" dirty="0" smtClean="0"/>
              <a:t> </a:t>
            </a:r>
            <a:r>
              <a:rPr lang="en-US" sz="4000" dirty="0" err="1" smtClean="0"/>
              <a:t>cantik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zh-CN" altLang="en-US" sz="4000" dirty="0" smtClean="0"/>
              <a:t>漂 亮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的 </a:t>
            </a:r>
            <a:r>
              <a:rPr lang="zh-CN" altLang="en-US" sz="4000" dirty="0" smtClean="0"/>
              <a:t>家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p</a:t>
            </a:r>
            <a:r>
              <a:rPr lang="id-ID" sz="4000" dirty="0" smtClean="0"/>
              <a:t>iào</a:t>
            </a:r>
            <a:r>
              <a:rPr lang="en-US" sz="4000" dirty="0" smtClean="0"/>
              <a:t> </a:t>
            </a:r>
            <a:r>
              <a:rPr lang="id-ID" sz="4000" dirty="0" smtClean="0"/>
              <a:t>liang </a:t>
            </a:r>
            <a:r>
              <a:rPr lang="id-ID" sz="4000" b="1" dirty="0" smtClean="0">
                <a:solidFill>
                  <a:srgbClr val="C00000"/>
                </a:solidFill>
              </a:rPr>
              <a:t>de</a:t>
            </a:r>
            <a:r>
              <a:rPr lang="id-ID" sz="4000" dirty="0" smtClean="0"/>
              <a:t> jiā. </a:t>
            </a:r>
            <a:endParaRPr lang="en-US" sz="4000" dirty="0" smtClean="0"/>
          </a:p>
          <a:p>
            <a:pPr marL="514350" indent="15875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Pensil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yang</a:t>
            </a:r>
            <a:r>
              <a:rPr lang="en-US" sz="4000" dirty="0" smtClean="0"/>
              <a:t> </a:t>
            </a:r>
            <a:r>
              <a:rPr lang="en-US" sz="4000" dirty="0" err="1" smtClean="0"/>
              <a:t>panjang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zh-CN" altLang="en-US" sz="4000" dirty="0" smtClean="0"/>
              <a:t>长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的 </a:t>
            </a:r>
            <a:r>
              <a:rPr lang="zh-CN" altLang="en-US" sz="4000" dirty="0" smtClean="0"/>
              <a:t>笔。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c</a:t>
            </a:r>
            <a:r>
              <a:rPr lang="id-ID" sz="4000" dirty="0" smtClean="0"/>
              <a:t>háng </a:t>
            </a:r>
            <a:r>
              <a:rPr lang="id-ID" sz="4000" b="1" dirty="0" smtClean="0">
                <a:solidFill>
                  <a:srgbClr val="C00000"/>
                </a:solidFill>
              </a:rPr>
              <a:t>de</a:t>
            </a:r>
            <a:r>
              <a:rPr lang="id-ID" sz="4000" dirty="0" smtClean="0"/>
              <a:t> bǐ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96070"/>
            <a:ext cx="8258204" cy="7041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得 </a:t>
            </a:r>
            <a:r>
              <a:rPr lang="en-US" altLang="zh-CN" dirty="0" smtClean="0"/>
              <a:t>de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475298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 err="1" smtClean="0"/>
              <a:t>Kata</a:t>
            </a:r>
            <a:r>
              <a:rPr lang="en-US" altLang="zh-CN" sz="4000" dirty="0" smtClean="0"/>
              <a:t> bantu </a:t>
            </a:r>
            <a:r>
              <a:rPr lang="zh-CN" altLang="en-US" sz="4000" dirty="0" smtClean="0"/>
              <a:t>得 </a:t>
            </a:r>
            <a:r>
              <a:rPr lang="en-US" altLang="zh-CN" sz="4000" dirty="0" smtClean="0"/>
              <a:t>de </a:t>
            </a:r>
            <a:r>
              <a:rPr lang="en-US" altLang="zh-CN" sz="4000" dirty="0" err="1" smtClean="0"/>
              <a:t>berfungsi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untuk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menunjukkan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kemampuan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melakukan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sesuatu</a:t>
            </a:r>
            <a:r>
              <a:rPr lang="en-US" altLang="zh-CN" sz="4000" dirty="0" smtClean="0"/>
              <a:t>. </a:t>
            </a:r>
            <a:r>
              <a:rPr lang="zh-CN" altLang="en-US" sz="4000" dirty="0" smtClean="0"/>
              <a:t>得 </a:t>
            </a:r>
            <a:r>
              <a:rPr lang="en-US" altLang="zh-CN" sz="4000" dirty="0" smtClean="0"/>
              <a:t>de </a:t>
            </a:r>
            <a:r>
              <a:rPr lang="en-US" altLang="zh-CN" sz="4000" dirty="0" err="1" smtClean="0"/>
              <a:t>memiliki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arti</a:t>
            </a:r>
            <a:r>
              <a:rPr lang="en-US" altLang="zh-CN" sz="4000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ataupun</a:t>
            </a:r>
            <a:r>
              <a:rPr lang="en-US" altLang="zh-CN" sz="4000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nya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Rumus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err="1" smtClean="0"/>
              <a:t>K.Kerja</a:t>
            </a:r>
            <a:r>
              <a:rPr lang="en-US" sz="4000" b="1" dirty="0" smtClean="0"/>
              <a:t>  +  de </a:t>
            </a:r>
            <a:r>
              <a:rPr lang="zh-CN" altLang="en-US" sz="4000" b="1" dirty="0" smtClean="0"/>
              <a:t>得  </a:t>
            </a:r>
            <a:r>
              <a:rPr lang="en-US" altLang="zh-CN" sz="4000" b="1" dirty="0" smtClean="0"/>
              <a:t>+  K. </a:t>
            </a:r>
            <a:r>
              <a:rPr lang="en-US" altLang="zh-CN" sz="4000" b="1" dirty="0" err="1" smtClean="0"/>
              <a:t>Sifat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b="1" dirty="0" smtClean="0"/>
              <a:t>				     </a:t>
            </a:r>
            <a:r>
              <a:rPr lang="en-US" altLang="zh-CN" sz="3000" b="1" dirty="0" smtClean="0">
                <a:solidFill>
                  <a:srgbClr val="C00000"/>
                </a:solidFill>
              </a:rPr>
              <a:t>(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dengan</a:t>
            </a:r>
            <a:r>
              <a:rPr lang="en-US" altLang="zh-CN" sz="3000" b="1" dirty="0" smtClean="0">
                <a:solidFill>
                  <a:srgbClr val="C00000"/>
                </a:solidFill>
              </a:rPr>
              <a:t>/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nya</a:t>
            </a:r>
            <a:r>
              <a:rPr lang="en-US" altLang="zh-CN" sz="3000" b="1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en-US" altLang="zh-CN" sz="3000" dirty="0" smtClean="0"/>
          </a:p>
          <a:p>
            <a:pPr>
              <a:buNone/>
            </a:pPr>
            <a:r>
              <a:rPr lang="en-US" altLang="zh-CN" sz="4000" dirty="0" err="1" smtClean="0"/>
              <a:t>Contoh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例 如 </a:t>
            </a:r>
            <a:r>
              <a:rPr lang="en-US" altLang="zh-CN" sz="4000" dirty="0" err="1" smtClean="0"/>
              <a:t>lì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rú</a:t>
            </a:r>
            <a:r>
              <a:rPr lang="en-US" altLang="zh-CN" sz="4000" dirty="0" smtClean="0"/>
              <a:t> :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CN" sz="4000" dirty="0" err="1" smtClean="0"/>
              <a:t>Melihat</a:t>
            </a:r>
            <a:r>
              <a:rPr lang="en-US" altLang="zh-CN" sz="4000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dengan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jelas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看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得 </a:t>
            </a:r>
            <a:r>
              <a:rPr lang="zh-CN" altLang="en-US" sz="4000" dirty="0" smtClean="0"/>
              <a:t>清 楚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742950" indent="-20638">
              <a:buNone/>
            </a:pPr>
            <a:r>
              <a:rPr lang="en-US" sz="4000" dirty="0" smtClean="0"/>
              <a:t>k</a:t>
            </a:r>
            <a:r>
              <a:rPr lang="id-ID" sz="4000" dirty="0" smtClean="0"/>
              <a:t>àn </a:t>
            </a:r>
            <a:r>
              <a:rPr lang="id-ID" sz="4000" b="1" dirty="0" smtClean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id-ID" sz="4000" dirty="0" smtClean="0"/>
              <a:t> qīng</a:t>
            </a:r>
            <a:r>
              <a:rPr lang="en-US" sz="4000" dirty="0" smtClean="0"/>
              <a:t> </a:t>
            </a:r>
            <a:r>
              <a:rPr lang="id-ID" sz="4000" dirty="0" smtClean="0"/>
              <a:t>chǔ.</a:t>
            </a:r>
            <a:endParaRPr lang="en-US" altLang="zh-CN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253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Bahasa Mandarin  中文 zhōng wén</vt:lpstr>
      <vt:lpstr>的 de </vt:lpstr>
      <vt:lpstr>的 de sebagai ‘Kepunyaan’</vt:lpstr>
      <vt:lpstr>Slide 4</vt:lpstr>
      <vt:lpstr>Slide 5</vt:lpstr>
      <vt:lpstr>的 de sebagai ‘Karakteristik’</vt:lpstr>
      <vt:lpstr>Contoh 例 如 lì rú :</vt:lpstr>
      <vt:lpstr>得 de </vt:lpstr>
      <vt:lpstr>Rumus</vt:lpstr>
      <vt:lpstr>Slide 10</vt:lpstr>
      <vt:lpstr>地 de  </vt:lpstr>
      <vt:lpstr>Rumus </vt:lpstr>
      <vt:lpstr>Slide 13</vt:lpstr>
      <vt:lpstr>Kosakata Daring 10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20</cp:revision>
  <dcterms:created xsi:type="dcterms:W3CDTF">2020-10-13T11:27:36Z</dcterms:created>
  <dcterms:modified xsi:type="dcterms:W3CDTF">2020-10-22T01:29:26Z</dcterms:modified>
</cp:coreProperties>
</file>