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388" r:id="rId5"/>
    <p:sldId id="389" r:id="rId6"/>
    <p:sldId id="267" r:id="rId7"/>
    <p:sldId id="387" r:id="rId8"/>
    <p:sldId id="386" r:id="rId9"/>
    <p:sldId id="375" r:id="rId10"/>
    <p:sldId id="271" r:id="rId11"/>
    <p:sldId id="272" r:id="rId12"/>
    <p:sldId id="383" r:id="rId13"/>
    <p:sldId id="273" r:id="rId14"/>
    <p:sldId id="378" r:id="rId15"/>
    <p:sldId id="274" r:id="rId16"/>
    <p:sldId id="379" r:id="rId17"/>
    <p:sldId id="275" r:id="rId18"/>
    <p:sldId id="380" r:id="rId19"/>
    <p:sldId id="276" r:id="rId20"/>
    <p:sldId id="381" r:id="rId21"/>
    <p:sldId id="277" r:id="rId22"/>
    <p:sldId id="382" r:id="rId23"/>
    <p:sldId id="376" r:id="rId24"/>
    <p:sldId id="377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27653B-48E8-4E3E-8C15-0CF638941A81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BF36B61-F647-4C16-8AD7-4764408DC1FB}">
      <dgm:prSet custT="1"/>
      <dgm:spPr/>
      <dgm:t>
        <a:bodyPr/>
        <a:lstStyle/>
        <a:p>
          <a:pPr rtl="0"/>
          <a:r>
            <a:rPr lang="en-US" sz="3200" b="1" dirty="0" err="1"/>
            <a:t>Tahap</a:t>
          </a:r>
          <a:r>
            <a:rPr lang="en-US" sz="3200" b="1" dirty="0"/>
            <a:t> </a:t>
          </a:r>
          <a:r>
            <a:rPr lang="en-US" sz="3200" b="1" dirty="0" err="1"/>
            <a:t>Pengikhtisaran</a:t>
          </a:r>
          <a:endParaRPr lang="en-US" sz="3200" dirty="0"/>
        </a:p>
      </dgm:t>
    </dgm:pt>
    <dgm:pt modelId="{699DD4F6-2C57-4E8B-869D-D6BB941B4913}" type="parTrans" cxnId="{BDE78AF3-C693-44BD-A27E-3FCC2D7C5C81}">
      <dgm:prSet/>
      <dgm:spPr/>
      <dgm:t>
        <a:bodyPr/>
        <a:lstStyle/>
        <a:p>
          <a:endParaRPr lang="en-US"/>
        </a:p>
      </dgm:t>
    </dgm:pt>
    <dgm:pt modelId="{81720F07-F6A5-4973-8E45-36A04606D72B}" type="sibTrans" cxnId="{BDE78AF3-C693-44BD-A27E-3FCC2D7C5C81}">
      <dgm:prSet/>
      <dgm:spPr/>
      <dgm:t>
        <a:bodyPr/>
        <a:lstStyle/>
        <a:p>
          <a:endParaRPr lang="en-US"/>
        </a:p>
      </dgm:t>
    </dgm:pt>
    <dgm:pt modelId="{328FA206-1888-4E74-B741-ACF5AC0674F3}" type="pres">
      <dgm:prSet presAssocID="{E727653B-48E8-4E3E-8C15-0CF638941A81}" presName="linear" presStyleCnt="0">
        <dgm:presLayoutVars>
          <dgm:animLvl val="lvl"/>
          <dgm:resizeHandles val="exact"/>
        </dgm:presLayoutVars>
      </dgm:prSet>
      <dgm:spPr/>
    </dgm:pt>
    <dgm:pt modelId="{2628B034-6B83-4EB7-B7BC-F6DE416C017E}" type="pres">
      <dgm:prSet presAssocID="{ABF36B61-F647-4C16-8AD7-4764408DC1FB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5D26E461-15E0-4E81-AB5D-44F3314C5D52}" type="presOf" srcId="{ABF36B61-F647-4C16-8AD7-4764408DC1FB}" destId="{2628B034-6B83-4EB7-B7BC-F6DE416C017E}" srcOrd="0" destOrd="0" presId="urn:microsoft.com/office/officeart/2005/8/layout/vList2"/>
    <dgm:cxn modelId="{D4302392-C879-4177-80DD-3B5BA497BEC1}" type="presOf" srcId="{E727653B-48E8-4E3E-8C15-0CF638941A81}" destId="{328FA206-1888-4E74-B741-ACF5AC0674F3}" srcOrd="0" destOrd="0" presId="urn:microsoft.com/office/officeart/2005/8/layout/vList2"/>
    <dgm:cxn modelId="{BDE78AF3-C693-44BD-A27E-3FCC2D7C5C81}" srcId="{E727653B-48E8-4E3E-8C15-0CF638941A81}" destId="{ABF36B61-F647-4C16-8AD7-4764408DC1FB}" srcOrd="0" destOrd="0" parTransId="{699DD4F6-2C57-4E8B-869D-D6BB941B4913}" sibTransId="{81720F07-F6A5-4973-8E45-36A04606D72B}"/>
    <dgm:cxn modelId="{23CAC2A9-BB1D-4B74-98A1-57025397F9A2}" type="presParOf" srcId="{328FA206-1888-4E74-B741-ACF5AC0674F3}" destId="{2628B034-6B83-4EB7-B7BC-F6DE416C017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28B034-6B83-4EB7-B7BC-F6DE416C017E}">
      <dsp:nvSpPr>
        <dsp:cNvPr id="0" name=""/>
        <dsp:cNvSpPr/>
      </dsp:nvSpPr>
      <dsp:spPr>
        <a:xfrm>
          <a:off x="0" y="60819"/>
          <a:ext cx="8153400" cy="1216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 err="1"/>
            <a:t>Tahap</a:t>
          </a:r>
          <a:r>
            <a:rPr lang="en-US" sz="3200" b="1" kern="1200" dirty="0"/>
            <a:t> </a:t>
          </a:r>
          <a:r>
            <a:rPr lang="en-US" sz="3200" b="1" kern="1200" dirty="0" err="1"/>
            <a:t>Pengikhtisaran</a:t>
          </a:r>
          <a:endParaRPr lang="en-US" sz="3200" kern="1200" dirty="0"/>
        </a:p>
      </dsp:txBody>
      <dsp:txXfrm>
        <a:off x="59399" y="120218"/>
        <a:ext cx="8034602" cy="1098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4B14-4881-4AB4-ABB1-1062A321D479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04E4-4479-4271-AA81-5ADEB586A2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71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9613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957C7-82BE-40E3-B0DE-1101ED6DE56A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BB3FCE8D-9AC3-4BCF-BC23-A972F63CD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415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04B14-4881-4AB4-ABB1-1062A321D479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E04E4-4479-4271-AA81-5ADEB586A2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469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accurate.id/akuntansi/pengertian-laporan-keuangan-contoh-dan-fungsinya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C4FBB-1FC0-41CB-8661-43BFEE7F1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TAHAP PENGIKHTISARAN</a:t>
            </a:r>
          </a:p>
        </p:txBody>
      </p:sp>
      <p:pic>
        <p:nvPicPr>
          <p:cNvPr id="4" name="Picture 2" descr="https://encrypted-tbn2.gstatic.com/images?q=tbn:ANd9GcQnUKyccVD1gQI3ZoqQeKbmtViMFvch2Zu1pnlklgmfDoby17wUtQ">
            <a:extLst>
              <a:ext uri="{FF2B5EF4-FFF2-40B4-BE49-F238E27FC236}">
                <a16:creationId xmlns:a16="http://schemas.microsoft.com/office/drawing/2014/main" id="{F8C0B996-6371-4A3E-AF08-96DE2D203DD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19200"/>
            <a:ext cx="7696200" cy="5364162"/>
          </a:xfrm>
          <a:prstGeom prst="rect">
            <a:avLst/>
          </a:prstGeom>
          <a:noFill/>
          <a:effectLst>
            <a:glow rad="101600">
              <a:schemeClr val="accent2">
                <a:lumMod val="50000"/>
                <a:alpha val="97000"/>
              </a:schemeClr>
            </a:glow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2819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Administrator\My Documents\akun 3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8763000" cy="65532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istrator\My Documents\akun 38.jpg">
            <a:extLst>
              <a:ext uri="{FF2B5EF4-FFF2-40B4-BE49-F238E27FC236}">
                <a16:creationId xmlns:a16="http://schemas.microsoft.com/office/drawing/2014/main" id="{5E0B7FE5-E6B7-4141-8735-AEE9E17744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81000"/>
            <a:ext cx="8382000" cy="6096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16997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Documents and Settings\Administrator\My Documents\akun 3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04800"/>
            <a:ext cx="8305800" cy="64008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istrator\My Documents\akun 40.jpg">
            <a:extLst>
              <a:ext uri="{FF2B5EF4-FFF2-40B4-BE49-F238E27FC236}">
                <a16:creationId xmlns:a16="http://schemas.microsoft.com/office/drawing/2014/main" id="{981A79E5-4D1C-474D-BD00-2AC9E136BB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1" y="1295400"/>
            <a:ext cx="8382000" cy="4343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610534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Documents and Settings\Administrator\My Documents\akun 4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457200"/>
            <a:ext cx="8153400" cy="55626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istrator\My Documents\akun 42.jpg">
            <a:extLst>
              <a:ext uri="{FF2B5EF4-FFF2-40B4-BE49-F238E27FC236}">
                <a16:creationId xmlns:a16="http://schemas.microsoft.com/office/drawing/2014/main" id="{B778EFF4-4781-4107-8550-427041BE5C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81000"/>
            <a:ext cx="8534400" cy="59912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318296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ocuments and Settings\Administrator\My Documents\akun 4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04800"/>
            <a:ext cx="8382000" cy="616516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istrator\My Documents\akun 44.jpg">
            <a:extLst>
              <a:ext uri="{FF2B5EF4-FFF2-40B4-BE49-F238E27FC236}">
                <a16:creationId xmlns:a16="http://schemas.microsoft.com/office/drawing/2014/main" id="{2614DBE3-7ADF-463C-8DA1-2004D1D1D8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609600"/>
            <a:ext cx="8305800" cy="57637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488552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Documents and Settings\Administrator\My Documents\akun 4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04800"/>
            <a:ext cx="8229600" cy="59436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istrator\My Documents\akun 46.jpg">
            <a:extLst>
              <a:ext uri="{FF2B5EF4-FFF2-40B4-BE49-F238E27FC236}">
                <a16:creationId xmlns:a16="http://schemas.microsoft.com/office/drawing/2014/main" id="{9036B9E4-AB6F-4104-829C-828F8C54D7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04800"/>
            <a:ext cx="8305800" cy="61721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94330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381000" y="328783"/>
          <a:ext cx="8153400" cy="1338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1650526" y="1859567"/>
            <a:ext cx="55884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/>
              <a:t>Neraca</a:t>
            </a:r>
            <a:r>
              <a:rPr lang="en-US" sz="2800" b="1" dirty="0"/>
              <a:t> </a:t>
            </a:r>
            <a:r>
              <a:rPr lang="en-US" sz="2800" b="1" dirty="0" err="1"/>
              <a:t>Saldo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1726726" y="2190442"/>
            <a:ext cx="53491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1. </a:t>
            </a:r>
            <a:r>
              <a:rPr lang="en-US" sz="2400" b="1" dirty="0" err="1"/>
              <a:t>Pengertian</a:t>
            </a:r>
            <a:r>
              <a:rPr lang="en-US" sz="2400" b="1" dirty="0"/>
              <a:t> </a:t>
            </a:r>
            <a:r>
              <a:rPr lang="en-US" sz="2400" b="1" dirty="0" err="1"/>
              <a:t>Neraca</a:t>
            </a:r>
            <a:r>
              <a:rPr lang="en-US" sz="2400" b="1" dirty="0"/>
              <a:t> </a:t>
            </a:r>
            <a:r>
              <a:rPr lang="en-US" sz="2400" b="1" dirty="0" err="1"/>
              <a:t>Saldo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1783630" y="2575131"/>
            <a:ext cx="718867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/>
              <a:t>Neraca</a:t>
            </a:r>
            <a:r>
              <a:rPr lang="en-US" sz="2400" dirty="0"/>
              <a:t> </a:t>
            </a:r>
            <a:r>
              <a:rPr lang="en-US" sz="2400" dirty="0" err="1"/>
              <a:t>saldo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daftar yang </a:t>
            </a:r>
            <a:r>
              <a:rPr lang="en-US" sz="2400" dirty="0" err="1"/>
              <a:t>memuat</a:t>
            </a:r>
            <a:r>
              <a:rPr lang="en-US" sz="2400" dirty="0"/>
              <a:t> </a:t>
            </a:r>
            <a:r>
              <a:rPr lang="en-US" sz="2400" dirty="0" err="1"/>
              <a:t>seluruh</a:t>
            </a:r>
            <a:r>
              <a:rPr lang="en-US" sz="2400" dirty="0"/>
              <a:t> </a:t>
            </a:r>
            <a:r>
              <a:rPr lang="en-US" sz="2400" dirty="0" err="1"/>
              <a:t>saldo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akun-akun</a:t>
            </a:r>
            <a:r>
              <a:rPr lang="en-US" sz="2400" dirty="0"/>
              <a:t> yang 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buku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1726726" y="3231655"/>
            <a:ext cx="551227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2. </a:t>
            </a:r>
            <a:r>
              <a:rPr lang="en-US" sz="2400" b="1" dirty="0" err="1"/>
              <a:t>Bentuk</a:t>
            </a:r>
            <a:r>
              <a:rPr lang="en-US" sz="2400" b="1" dirty="0"/>
              <a:t> </a:t>
            </a:r>
            <a:r>
              <a:rPr lang="en-US" sz="2400" b="1" dirty="0" err="1"/>
              <a:t>Neraca</a:t>
            </a:r>
            <a:r>
              <a:rPr lang="en-US" sz="2400" b="1" dirty="0"/>
              <a:t> </a:t>
            </a:r>
            <a:r>
              <a:rPr lang="en-US" sz="2400" b="1" dirty="0" err="1"/>
              <a:t>Saldo</a:t>
            </a:r>
            <a:endParaRPr lang="en-US" sz="2400" b="1" dirty="0"/>
          </a:p>
          <a:p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1" y="3754875"/>
            <a:ext cx="7924800" cy="287452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1"/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886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/>
      <p:bldP spid="7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BEF2957-FC12-4305-AAFE-AF69054DF6FA}"/>
              </a:ext>
            </a:extLst>
          </p:cNvPr>
          <p:cNvSpPr/>
          <p:nvPr/>
        </p:nvSpPr>
        <p:spPr>
          <a:xfrm>
            <a:off x="381000" y="609600"/>
            <a:ext cx="85344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err="1">
                <a:solidFill>
                  <a:srgbClr val="333333"/>
                </a:solidFill>
                <a:latin typeface="Inter"/>
              </a:rPr>
              <a:t>Dalam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akuntansi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,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neraca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saldo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atau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 </a:t>
            </a:r>
            <a:r>
              <a:rPr lang="en-US" sz="3200" i="1" dirty="0">
                <a:solidFill>
                  <a:srgbClr val="333333"/>
                </a:solidFill>
                <a:latin typeface="Inter"/>
              </a:rPr>
              <a:t>trial balance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 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adalah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laporan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pembukuan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atau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akuntansi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yang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mencantumkan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saldo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di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setiap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akun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buku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besar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umum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organisasi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. </a:t>
            </a:r>
          </a:p>
          <a:p>
            <a:endParaRPr lang="en-US" sz="3200" dirty="0">
              <a:solidFill>
                <a:srgbClr val="333333"/>
              </a:solidFill>
              <a:latin typeface="Inter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err="1">
                <a:solidFill>
                  <a:srgbClr val="333333"/>
                </a:solidFill>
                <a:latin typeface="Inter"/>
              </a:rPr>
              <a:t>Jumlah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saldo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debet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terdaftar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di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kolom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dengan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judul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“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Saldo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debet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” dan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jumlah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saldo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kredit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terdaftar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di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kolom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lain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dengan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judul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“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Saldo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kredit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.”</a:t>
            </a:r>
          </a:p>
          <a:p>
            <a:endParaRPr lang="en-US" sz="3200" dirty="0">
              <a:solidFill>
                <a:srgbClr val="333333"/>
              </a:solidFill>
              <a:latin typeface="Inter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333333"/>
                </a:solidFill>
                <a:latin typeface="Inter"/>
              </a:rPr>
              <a:t> Total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masing-masing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dari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kedua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kolom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ini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harus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sama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437471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2B32E7-6230-4772-80C0-7FF484EB56C0}"/>
              </a:ext>
            </a:extLst>
          </p:cNvPr>
          <p:cNvSpPr/>
          <p:nvPr/>
        </p:nvSpPr>
        <p:spPr>
          <a:xfrm>
            <a:off x="457200" y="990600"/>
            <a:ext cx="8305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600" i="1" dirty="0">
                <a:solidFill>
                  <a:srgbClr val="333333"/>
                </a:solidFill>
                <a:latin typeface="Inter"/>
              </a:rPr>
              <a:t>Trial balance</a:t>
            </a:r>
            <a:r>
              <a:rPr lang="en-US" sz="3600" dirty="0">
                <a:solidFill>
                  <a:srgbClr val="333333"/>
                </a:solidFill>
                <a:latin typeface="Inter"/>
              </a:rPr>
              <a:t> </a:t>
            </a:r>
            <a:r>
              <a:rPr lang="en-US" sz="3600" dirty="0" err="1">
                <a:solidFill>
                  <a:srgbClr val="333333"/>
                </a:solidFill>
                <a:latin typeface="Inter"/>
              </a:rPr>
              <a:t>bukanlah</a:t>
            </a:r>
            <a:r>
              <a:rPr lang="en-US" sz="3600" dirty="0">
                <a:solidFill>
                  <a:srgbClr val="333333"/>
                </a:solidFill>
                <a:latin typeface="Inter"/>
              </a:rPr>
              <a:t> </a:t>
            </a:r>
            <a:r>
              <a:rPr lang="en-US" sz="3600" dirty="0" err="1">
                <a:solidFill>
                  <a:srgbClr val="2F5C95"/>
                </a:solidFill>
                <a:latin typeface="Inter"/>
                <a:hlinkClick r:id="rId2"/>
              </a:rPr>
              <a:t>laporan</a:t>
            </a:r>
            <a:r>
              <a:rPr lang="en-US" sz="3600" dirty="0">
                <a:solidFill>
                  <a:srgbClr val="2F5C95"/>
                </a:solidFill>
                <a:latin typeface="Inter"/>
                <a:hlinkClick r:id="rId2"/>
              </a:rPr>
              <a:t> </a:t>
            </a:r>
            <a:r>
              <a:rPr lang="en-US" sz="3600" dirty="0" err="1">
                <a:solidFill>
                  <a:srgbClr val="2F5C95"/>
                </a:solidFill>
                <a:latin typeface="Inter"/>
                <a:hlinkClick r:id="rId2"/>
              </a:rPr>
              <a:t>keuangan</a:t>
            </a:r>
            <a:r>
              <a:rPr lang="en-US" sz="3600" dirty="0">
                <a:solidFill>
                  <a:srgbClr val="2F5C95"/>
                </a:solidFill>
                <a:latin typeface="Inter"/>
                <a:hlinkClick r:id="rId2"/>
              </a:rPr>
              <a:t>.</a:t>
            </a:r>
            <a:r>
              <a:rPr lang="en-US" sz="3600" dirty="0">
                <a:solidFill>
                  <a:srgbClr val="333333"/>
                </a:solidFill>
                <a:latin typeface="Inter"/>
              </a:rPr>
              <a:t> </a:t>
            </a:r>
          </a:p>
          <a:p>
            <a:r>
              <a:rPr lang="en-US" sz="3600" dirty="0" err="1">
                <a:solidFill>
                  <a:srgbClr val="333333"/>
                </a:solidFill>
                <a:latin typeface="Inter"/>
              </a:rPr>
              <a:t>Ini</a:t>
            </a:r>
            <a:r>
              <a:rPr lang="en-US" sz="36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600" dirty="0" err="1">
                <a:solidFill>
                  <a:srgbClr val="333333"/>
                </a:solidFill>
                <a:latin typeface="Inter"/>
              </a:rPr>
              <a:t>merupakan</a:t>
            </a:r>
            <a:r>
              <a:rPr lang="en-US" sz="36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600" dirty="0" err="1">
                <a:solidFill>
                  <a:srgbClr val="333333"/>
                </a:solidFill>
                <a:latin typeface="Inter"/>
              </a:rPr>
              <a:t>laporan</a:t>
            </a:r>
            <a:r>
              <a:rPr lang="en-US" sz="3600" dirty="0">
                <a:solidFill>
                  <a:srgbClr val="333333"/>
                </a:solidFill>
                <a:latin typeface="Inter"/>
              </a:rPr>
              <a:t> internal yang       </a:t>
            </a:r>
            <a:r>
              <a:rPr lang="en-US" sz="3600" dirty="0" err="1">
                <a:solidFill>
                  <a:srgbClr val="333333"/>
                </a:solidFill>
                <a:latin typeface="Inter"/>
              </a:rPr>
              <a:t>berguna</a:t>
            </a:r>
            <a:r>
              <a:rPr lang="en-US" sz="36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600" dirty="0" err="1">
                <a:solidFill>
                  <a:srgbClr val="333333"/>
                </a:solidFill>
                <a:latin typeface="Inter"/>
              </a:rPr>
              <a:t>dalam</a:t>
            </a:r>
            <a:r>
              <a:rPr lang="en-US" sz="36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600" dirty="0" err="1">
                <a:solidFill>
                  <a:srgbClr val="333333"/>
                </a:solidFill>
                <a:latin typeface="Inter"/>
              </a:rPr>
              <a:t>sistem</a:t>
            </a:r>
            <a:r>
              <a:rPr lang="en-US" sz="36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600" dirty="0" err="1">
                <a:solidFill>
                  <a:srgbClr val="333333"/>
                </a:solidFill>
                <a:latin typeface="Inter"/>
              </a:rPr>
              <a:t>akuntansi</a:t>
            </a:r>
            <a:r>
              <a:rPr lang="en-US" sz="3600" dirty="0">
                <a:solidFill>
                  <a:srgbClr val="333333"/>
                </a:solidFill>
                <a:latin typeface="Inter"/>
              </a:rPr>
              <a:t> dan   </a:t>
            </a:r>
            <a:r>
              <a:rPr lang="en-US" sz="3600" dirty="0" err="1">
                <a:solidFill>
                  <a:srgbClr val="333333"/>
                </a:solidFill>
                <a:latin typeface="Inter"/>
              </a:rPr>
              <a:t>pembukuan</a:t>
            </a:r>
            <a:r>
              <a:rPr lang="en-US" sz="3600" dirty="0">
                <a:solidFill>
                  <a:srgbClr val="333333"/>
                </a:solidFill>
                <a:latin typeface="Inter"/>
              </a:rPr>
              <a:t> manual.</a:t>
            </a:r>
          </a:p>
          <a:p>
            <a:endParaRPr lang="en-US" sz="3600" dirty="0">
              <a:solidFill>
                <a:srgbClr val="333333"/>
              </a:solidFill>
              <a:latin typeface="Inter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6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600" dirty="0" err="1">
                <a:solidFill>
                  <a:srgbClr val="333333"/>
                </a:solidFill>
                <a:latin typeface="Inter"/>
              </a:rPr>
              <a:t>Jika</a:t>
            </a:r>
            <a:r>
              <a:rPr lang="en-US" sz="36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600" dirty="0" err="1">
                <a:solidFill>
                  <a:srgbClr val="333333"/>
                </a:solidFill>
                <a:latin typeface="Inter"/>
              </a:rPr>
              <a:t>saldo</a:t>
            </a:r>
            <a:r>
              <a:rPr lang="en-US" sz="3600" dirty="0">
                <a:solidFill>
                  <a:srgbClr val="333333"/>
                </a:solidFill>
                <a:latin typeface="Inter"/>
              </a:rPr>
              <a:t> pada </a:t>
            </a:r>
            <a:r>
              <a:rPr lang="en-US" sz="3600" dirty="0" err="1">
                <a:solidFill>
                  <a:srgbClr val="333333"/>
                </a:solidFill>
                <a:latin typeface="Inter"/>
              </a:rPr>
              <a:t>neraca</a:t>
            </a:r>
            <a:r>
              <a:rPr lang="en-US" sz="36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600" dirty="0" err="1">
                <a:solidFill>
                  <a:srgbClr val="333333"/>
                </a:solidFill>
                <a:latin typeface="Inter"/>
              </a:rPr>
              <a:t>tidak</a:t>
            </a:r>
            <a:r>
              <a:rPr lang="en-US" sz="36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600" dirty="0" err="1">
                <a:solidFill>
                  <a:srgbClr val="333333"/>
                </a:solidFill>
                <a:latin typeface="Inter"/>
              </a:rPr>
              <a:t>seimbang</a:t>
            </a:r>
            <a:r>
              <a:rPr lang="en-US" sz="3600" dirty="0">
                <a:solidFill>
                  <a:srgbClr val="333333"/>
                </a:solidFill>
                <a:latin typeface="Inter"/>
              </a:rPr>
              <a:t>, </a:t>
            </a:r>
            <a:r>
              <a:rPr lang="en-US" sz="3600" dirty="0" err="1">
                <a:solidFill>
                  <a:srgbClr val="333333"/>
                </a:solidFill>
                <a:latin typeface="Inter"/>
              </a:rPr>
              <a:t>itu</a:t>
            </a:r>
            <a:r>
              <a:rPr lang="en-US" sz="36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600" dirty="0" err="1">
                <a:solidFill>
                  <a:srgbClr val="333333"/>
                </a:solidFill>
                <a:latin typeface="Inter"/>
              </a:rPr>
              <a:t>menandakan</a:t>
            </a:r>
            <a:r>
              <a:rPr lang="en-US" sz="36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600" dirty="0" err="1">
                <a:solidFill>
                  <a:srgbClr val="333333"/>
                </a:solidFill>
                <a:latin typeface="Inter"/>
              </a:rPr>
              <a:t>adanya</a:t>
            </a:r>
            <a:r>
              <a:rPr lang="en-US" sz="36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600" dirty="0" err="1">
                <a:solidFill>
                  <a:srgbClr val="333333"/>
                </a:solidFill>
                <a:latin typeface="Inter"/>
              </a:rPr>
              <a:t>kesalahan</a:t>
            </a:r>
            <a:r>
              <a:rPr lang="en-US" sz="36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600" dirty="0" err="1">
                <a:solidFill>
                  <a:srgbClr val="333333"/>
                </a:solidFill>
                <a:latin typeface="Inter"/>
              </a:rPr>
              <a:t>antara</a:t>
            </a:r>
            <a:r>
              <a:rPr lang="en-US" sz="36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600" dirty="0" err="1">
                <a:solidFill>
                  <a:srgbClr val="333333"/>
                </a:solidFill>
                <a:latin typeface="Inter"/>
              </a:rPr>
              <a:t>jurnal</a:t>
            </a:r>
            <a:r>
              <a:rPr lang="en-US" sz="3600" dirty="0">
                <a:solidFill>
                  <a:srgbClr val="333333"/>
                </a:solidFill>
                <a:latin typeface="Inter"/>
              </a:rPr>
              <a:t> dan </a:t>
            </a:r>
            <a:r>
              <a:rPr lang="en-US" sz="3600" dirty="0" err="1">
                <a:solidFill>
                  <a:srgbClr val="333333"/>
                </a:solidFill>
                <a:latin typeface="Inter"/>
              </a:rPr>
              <a:t>neraca</a:t>
            </a:r>
            <a:r>
              <a:rPr lang="en-US" sz="36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600" dirty="0" err="1">
                <a:solidFill>
                  <a:srgbClr val="333333"/>
                </a:solidFill>
                <a:latin typeface="Inter"/>
              </a:rPr>
              <a:t>saldo</a:t>
            </a:r>
            <a:r>
              <a:rPr lang="en-US" sz="3600" dirty="0">
                <a:solidFill>
                  <a:srgbClr val="333333"/>
                </a:solidFill>
                <a:latin typeface="Inter"/>
              </a:rPr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52249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279754"/>
            <a:ext cx="9372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3. </a:t>
            </a:r>
            <a:r>
              <a:rPr lang="en-US" sz="2400" b="1" dirty="0" err="1"/>
              <a:t>Menguji</a:t>
            </a:r>
            <a:r>
              <a:rPr lang="en-US" sz="2400" b="1" dirty="0"/>
              <a:t> </a:t>
            </a:r>
            <a:r>
              <a:rPr lang="en-US" sz="2400" b="1" dirty="0" err="1"/>
              <a:t>Kebenaran</a:t>
            </a:r>
            <a:r>
              <a:rPr lang="en-US" sz="2400" b="1" dirty="0"/>
              <a:t> </a:t>
            </a:r>
            <a:r>
              <a:rPr lang="en-US" sz="2400" b="1" dirty="0" err="1"/>
              <a:t>Pencatatan</a:t>
            </a:r>
            <a:r>
              <a:rPr lang="en-US" sz="2400" b="1" dirty="0"/>
              <a:t> </a:t>
            </a:r>
            <a:r>
              <a:rPr lang="en-US" sz="2400" b="1" dirty="0" err="1"/>
              <a:t>Transaksi</a:t>
            </a:r>
            <a:r>
              <a:rPr lang="en-US" sz="2400" b="1" dirty="0"/>
              <a:t> </a:t>
            </a:r>
            <a:r>
              <a:rPr lang="en-US" sz="2400" b="1" dirty="0" err="1"/>
              <a:t>ke</a:t>
            </a:r>
            <a:r>
              <a:rPr lang="en-US" sz="2400" b="1" dirty="0"/>
              <a:t> </a:t>
            </a:r>
            <a:r>
              <a:rPr lang="en-US" sz="2400" b="1" dirty="0" err="1"/>
              <a:t>Buku</a:t>
            </a:r>
            <a:r>
              <a:rPr lang="en-US" sz="2400" b="1" dirty="0"/>
              <a:t> </a:t>
            </a:r>
            <a:r>
              <a:rPr lang="en-US" sz="2400" b="1" dirty="0" err="1"/>
              <a:t>Besar</a:t>
            </a:r>
            <a:r>
              <a:rPr lang="en-US" sz="2400" b="1" dirty="0"/>
              <a:t> </a:t>
            </a:r>
            <a:r>
              <a:rPr lang="en-US" sz="2400" b="1" dirty="0" err="1"/>
              <a:t>melalui</a:t>
            </a:r>
            <a:r>
              <a:rPr lang="en-US" sz="2400" b="1" dirty="0"/>
              <a:t> </a:t>
            </a:r>
          </a:p>
          <a:p>
            <a:r>
              <a:rPr lang="en-US" sz="2400" b="1" dirty="0" err="1"/>
              <a:t>Neraca</a:t>
            </a:r>
            <a:r>
              <a:rPr lang="en-US" sz="2400" b="1" dirty="0"/>
              <a:t> </a:t>
            </a:r>
            <a:r>
              <a:rPr lang="en-US" sz="2400" b="1" dirty="0" err="1"/>
              <a:t>Saldo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4038600" y="2314056"/>
            <a:ext cx="5029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Salah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tujuan</a:t>
            </a:r>
            <a:r>
              <a:rPr lang="en-US" sz="2400" dirty="0"/>
              <a:t> </a:t>
            </a:r>
            <a:r>
              <a:rPr lang="en-US" sz="2400" dirty="0" err="1"/>
              <a:t>pembuatan</a:t>
            </a:r>
            <a:r>
              <a:rPr lang="en-US" sz="2400" dirty="0"/>
              <a:t> </a:t>
            </a:r>
            <a:r>
              <a:rPr lang="en-US" sz="2400" dirty="0" err="1"/>
              <a:t>neraca</a:t>
            </a:r>
            <a:r>
              <a:rPr lang="en-US" sz="2400" dirty="0"/>
              <a:t> </a:t>
            </a:r>
            <a:r>
              <a:rPr lang="en-US" sz="2400" dirty="0" err="1"/>
              <a:t>saldo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menguji</a:t>
            </a:r>
            <a:r>
              <a:rPr lang="en-US" sz="2400" dirty="0"/>
              <a:t> </a:t>
            </a:r>
            <a:r>
              <a:rPr lang="en-US" sz="2400" dirty="0" err="1"/>
              <a:t>kebenaran</a:t>
            </a:r>
            <a:r>
              <a:rPr lang="en-US" sz="2400" dirty="0"/>
              <a:t> </a:t>
            </a:r>
            <a:r>
              <a:rPr lang="sv-SE" sz="2400" dirty="0"/>
              <a:t>pencatatan dan pemindahbukuan transaksi ke buku besar.</a:t>
            </a:r>
          </a:p>
          <a:p>
            <a:r>
              <a:rPr lang="sv-SE" sz="2400" dirty="0"/>
              <a:t> Jika pencatatan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pemindahbukuan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benar</a:t>
            </a:r>
            <a:r>
              <a:rPr lang="en-US" sz="2400" dirty="0"/>
              <a:t>,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neraca</a:t>
            </a:r>
            <a:r>
              <a:rPr lang="en-US" sz="2400" dirty="0"/>
              <a:t> </a:t>
            </a:r>
            <a:r>
              <a:rPr lang="en-US" sz="2400" dirty="0" err="1"/>
              <a:t>saldo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seimbang</a:t>
            </a:r>
            <a:r>
              <a:rPr lang="en-US" sz="2400" dirty="0"/>
              <a:t>.</a:t>
            </a:r>
          </a:p>
        </p:txBody>
      </p:sp>
      <p:pic>
        <p:nvPicPr>
          <p:cNvPr id="11" name="Picture 2" descr="https://encrypted-tbn2.gstatic.com/images?q=tbn:ANd9GcQnUKyccVD1gQI3ZoqQeKbmtViMFvch2Zu1pnlklgmfDoby17wUt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899" y="2177080"/>
            <a:ext cx="3392101" cy="3995120"/>
          </a:xfrm>
          <a:prstGeom prst="rect">
            <a:avLst/>
          </a:prstGeom>
          <a:noFill/>
          <a:effectLst>
            <a:glow rad="101600">
              <a:schemeClr val="accent2">
                <a:lumMod val="50000"/>
                <a:alpha val="97000"/>
              </a:schemeClr>
            </a:glow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4665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97164" y="1464326"/>
            <a:ext cx="74800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400" b="1" dirty="0"/>
              <a:t>4. Cara Menemukan Kesalahan Melalui Neraca Saldo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587985" y="2084908"/>
            <a:ext cx="847981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437" indent="-341437">
              <a:buFont typeface="+mj-lt"/>
              <a:buAutoNum type="alphaLcPeriod"/>
            </a:pPr>
            <a:r>
              <a:rPr lang="en-US" sz="2400" dirty="0" err="1"/>
              <a:t>Periksa</a:t>
            </a:r>
            <a:r>
              <a:rPr lang="en-US" sz="2400" dirty="0"/>
              <a:t> </a:t>
            </a:r>
            <a:r>
              <a:rPr lang="en-US" sz="2400" dirty="0" err="1"/>
              <a:t>kembali</a:t>
            </a:r>
            <a:r>
              <a:rPr lang="en-US" sz="2400" dirty="0"/>
              <a:t> </a:t>
            </a:r>
            <a:r>
              <a:rPr lang="en-US" sz="2400" dirty="0" err="1"/>
              <a:t>kebenaran</a:t>
            </a:r>
            <a:r>
              <a:rPr lang="en-US" sz="2400" dirty="0"/>
              <a:t> </a:t>
            </a:r>
            <a:r>
              <a:rPr lang="en-US" sz="2400" dirty="0" err="1"/>
              <a:t>neraca</a:t>
            </a:r>
            <a:r>
              <a:rPr lang="en-US" sz="2400" dirty="0"/>
              <a:t> </a:t>
            </a:r>
            <a:r>
              <a:rPr lang="en-US" sz="2400" dirty="0" err="1"/>
              <a:t>saldo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menjumlahkan</a:t>
            </a:r>
            <a:r>
              <a:rPr lang="en-US" sz="2400" dirty="0"/>
              <a:t> </a:t>
            </a:r>
            <a:r>
              <a:rPr lang="en-US" sz="2400" dirty="0" err="1"/>
              <a:t>ulang</a:t>
            </a:r>
            <a:r>
              <a:rPr lang="en-US" sz="2400" dirty="0"/>
              <a:t> </a:t>
            </a:r>
            <a:r>
              <a:rPr lang="en-US" sz="2400" dirty="0" err="1"/>
              <a:t>sisi</a:t>
            </a:r>
            <a:r>
              <a:rPr lang="en-US" sz="2400" dirty="0"/>
              <a:t> </a:t>
            </a:r>
            <a:r>
              <a:rPr lang="en-US" sz="2400" dirty="0" err="1"/>
              <a:t>debet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kredit</a:t>
            </a:r>
            <a:r>
              <a:rPr lang="en-US" sz="2400" dirty="0"/>
              <a:t>.</a:t>
            </a:r>
          </a:p>
          <a:p>
            <a:pPr marL="341437" indent="-341437">
              <a:buFont typeface="+mj-lt"/>
              <a:buAutoNum type="alphaLcPeriod"/>
            </a:pPr>
            <a:r>
              <a:rPr lang="en-US" sz="2400" dirty="0" err="1"/>
              <a:t>Periksa</a:t>
            </a:r>
            <a:r>
              <a:rPr lang="en-US" sz="2400" dirty="0"/>
              <a:t> </a:t>
            </a:r>
            <a:r>
              <a:rPr lang="en-US" sz="2400" dirty="0" err="1"/>
              <a:t>kembali</a:t>
            </a:r>
            <a:r>
              <a:rPr lang="en-US" sz="2400" dirty="0"/>
              <a:t> </a:t>
            </a:r>
            <a:r>
              <a:rPr lang="en-US" sz="2400" dirty="0" err="1"/>
              <a:t>kebenaran</a:t>
            </a:r>
            <a:r>
              <a:rPr lang="en-US" sz="2400" dirty="0"/>
              <a:t> </a:t>
            </a:r>
            <a:r>
              <a:rPr lang="en-US" sz="2400" dirty="0" err="1"/>
              <a:t>neraca</a:t>
            </a:r>
            <a:r>
              <a:rPr lang="en-US" sz="2400" dirty="0"/>
              <a:t> </a:t>
            </a:r>
            <a:r>
              <a:rPr lang="en-US" sz="2400" dirty="0" err="1"/>
              <a:t>saldo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membandingkannya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saldo</a:t>
            </a:r>
            <a:r>
              <a:rPr lang="en-US" sz="2400" dirty="0"/>
              <a:t> </a:t>
            </a:r>
            <a:r>
              <a:rPr lang="en-US" sz="2400" dirty="0" err="1"/>
              <a:t>buku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.</a:t>
            </a:r>
          </a:p>
          <a:p>
            <a:pPr marL="341437" indent="-341437">
              <a:buFont typeface="+mj-lt"/>
              <a:buAutoNum type="alphaLcPeriod"/>
            </a:pPr>
            <a:r>
              <a:rPr lang="nn-NO" sz="2400" dirty="0"/>
              <a:t>Cocokkan kembali jumlah saldo di buku besar dengan sumber </a:t>
            </a:r>
            <a:r>
              <a:rPr lang="en-US" sz="2400" dirty="0" err="1"/>
              <a:t>pencatatan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jurnal</a:t>
            </a:r>
            <a:r>
              <a:rPr lang="en-US" sz="2400" dirty="0"/>
              <a:t> </a:t>
            </a:r>
            <a:r>
              <a:rPr lang="en-US" sz="2400" dirty="0" err="1"/>
              <a:t>umum</a:t>
            </a:r>
            <a:r>
              <a:rPr lang="en-US" sz="2400" dirty="0"/>
              <a:t>.</a:t>
            </a:r>
          </a:p>
          <a:p>
            <a:pPr marL="341437" indent="-341437">
              <a:buFont typeface="+mj-lt"/>
              <a:buAutoNum type="alphaLcPeriod"/>
            </a:pPr>
            <a:r>
              <a:rPr lang="fi-FI" sz="2400" dirty="0"/>
              <a:t>Teliti kembali kebenaran pencatatan transaksi pada jurnal.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87993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77A52-9F8B-4E1C-8AD4-E5B0B85B8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://1.bp.blogspot.com/_s1IrGppboto/TChnkRj52lI/AAAAAAAAAFA/FIoMVJS8h9Q/s1600/ns.bmp">
            <a:extLst>
              <a:ext uri="{FF2B5EF4-FFF2-40B4-BE49-F238E27FC236}">
                <a16:creationId xmlns:a16="http://schemas.microsoft.com/office/drawing/2014/main" id="{C7B6A03B-1460-4210-AD4C-FE8F169E53D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1600200"/>
            <a:ext cx="8077200" cy="4525963"/>
          </a:xfrm>
          <a:prstGeom prst="rect">
            <a:avLst/>
          </a:prstGeom>
          <a:noFill/>
          <a:effectLst>
            <a:glow rad="76200">
              <a:schemeClr val="tx2">
                <a:alpha val="99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398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457200" y="533400"/>
            <a:ext cx="8291513" cy="7207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R="0" lvl="0" indent="6826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68263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40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Langkah-langkah</a:t>
            </a:r>
            <a:r>
              <a:rPr lang="en-GB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40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menyusun</a:t>
            </a:r>
            <a:r>
              <a:rPr lang="en-GB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40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daftar</a:t>
            </a:r>
            <a:r>
              <a:rPr lang="en-GB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40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neraca</a:t>
            </a:r>
            <a:r>
              <a:rPr lang="en-GB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40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saldo</a:t>
            </a:r>
            <a:r>
              <a:rPr lang="en-GB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: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57200" y="1447800"/>
            <a:ext cx="8291513" cy="4876800"/>
          </a:xfrm>
          <a:prstGeom prst="rect">
            <a:avLst/>
          </a:prstGeom>
          <a:ln/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kumimoji="0" lang="en-GB" sz="31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Menghitung</a:t>
            </a:r>
            <a:r>
              <a:rPr kumimoji="0" lang="en-GB" sz="3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1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saldo</a:t>
            </a:r>
            <a:r>
              <a:rPr kumimoji="0" lang="en-GB" sz="3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1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dari</a:t>
            </a:r>
            <a:r>
              <a:rPr kumimoji="0" lang="en-GB" sz="3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1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buku</a:t>
            </a:r>
            <a:r>
              <a:rPr kumimoji="0" lang="en-GB" sz="3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1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besar</a:t>
            </a:r>
            <a:r>
              <a:rPr kumimoji="0" lang="en-GB" sz="3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1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berbentuk</a:t>
            </a:r>
            <a:r>
              <a:rPr kumimoji="0" lang="en-GB" sz="3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100" b="1" i="1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skontro</a:t>
            </a:r>
            <a:r>
              <a:rPr kumimoji="0" lang="en-GB" sz="31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en-GB" sz="3100" b="1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3100" dirty="0" err="1"/>
              <a:t>Jika</a:t>
            </a:r>
            <a:r>
              <a:rPr lang="en-GB" sz="3100" dirty="0"/>
              <a:t> </a:t>
            </a:r>
            <a:r>
              <a:rPr lang="en-GB" sz="3100" dirty="0" err="1"/>
              <a:t>dua</a:t>
            </a:r>
            <a:r>
              <a:rPr lang="en-GB" sz="3100" dirty="0"/>
              <a:t> </a:t>
            </a:r>
            <a:r>
              <a:rPr lang="en-GB" sz="3100" dirty="0" err="1"/>
              <a:t>sisi</a:t>
            </a:r>
            <a:r>
              <a:rPr lang="en-GB" sz="3100" dirty="0"/>
              <a:t> </a:t>
            </a:r>
            <a:r>
              <a:rPr lang="en-GB" sz="3100" dirty="0" err="1"/>
              <a:t>terisi</a:t>
            </a:r>
            <a:r>
              <a:rPr lang="en-GB" sz="3100" dirty="0"/>
              <a:t> </a:t>
            </a:r>
            <a:r>
              <a:rPr lang="en-GB" sz="3100" dirty="0" err="1"/>
              <a:t>semua</a:t>
            </a:r>
            <a:r>
              <a:rPr lang="en-GB" sz="3100" dirty="0"/>
              <a:t>, </a:t>
            </a:r>
            <a:r>
              <a:rPr lang="en-GB" sz="3100" dirty="0" err="1"/>
              <a:t>saldonya</a:t>
            </a:r>
            <a:r>
              <a:rPr lang="en-GB" sz="3100" dirty="0"/>
              <a:t> </a:t>
            </a:r>
            <a:r>
              <a:rPr lang="en-GB" sz="3100" dirty="0" err="1"/>
              <a:t>merupakan</a:t>
            </a:r>
            <a:r>
              <a:rPr lang="en-GB" sz="3100" dirty="0"/>
              <a:t> </a:t>
            </a:r>
            <a:r>
              <a:rPr lang="en-GB" sz="3100" dirty="0" err="1"/>
              <a:t>selisih</a:t>
            </a:r>
            <a:r>
              <a:rPr lang="en-GB" sz="3100" dirty="0"/>
              <a:t> </a:t>
            </a:r>
            <a:r>
              <a:rPr lang="en-GB" sz="3100" dirty="0" err="1"/>
              <a:t>antara</a:t>
            </a:r>
            <a:r>
              <a:rPr lang="en-GB" sz="3100" dirty="0"/>
              <a:t> </a:t>
            </a:r>
            <a:r>
              <a:rPr lang="en-GB" sz="3100" dirty="0" err="1"/>
              <a:t>jumlah</a:t>
            </a:r>
            <a:r>
              <a:rPr lang="en-GB" sz="3100" dirty="0"/>
              <a:t> </a:t>
            </a:r>
            <a:r>
              <a:rPr lang="en-GB" sz="3100" dirty="0" err="1"/>
              <a:t>debet</a:t>
            </a:r>
            <a:r>
              <a:rPr lang="en-GB" sz="3100" dirty="0"/>
              <a:t> </a:t>
            </a:r>
            <a:r>
              <a:rPr lang="en-GB" sz="3100" dirty="0" err="1"/>
              <a:t>dan</a:t>
            </a:r>
            <a:r>
              <a:rPr lang="en-GB" sz="3100" dirty="0"/>
              <a:t> </a:t>
            </a:r>
            <a:r>
              <a:rPr lang="en-GB" sz="3100" dirty="0" err="1"/>
              <a:t>kredit</a:t>
            </a:r>
            <a:r>
              <a:rPr lang="en-GB" sz="3100" dirty="0"/>
              <a:t>. </a:t>
            </a:r>
            <a:r>
              <a:rPr lang="en-GB" sz="3100" dirty="0" err="1"/>
              <a:t>Untuk</a:t>
            </a:r>
            <a:r>
              <a:rPr lang="en-GB" sz="3100" dirty="0"/>
              <a:t> </a:t>
            </a:r>
            <a:r>
              <a:rPr lang="en-GB" sz="3100" dirty="0" err="1"/>
              <a:t>saldo</a:t>
            </a:r>
            <a:r>
              <a:rPr lang="en-GB" sz="3100" dirty="0"/>
              <a:t> </a:t>
            </a:r>
            <a:r>
              <a:rPr lang="en-GB" sz="3100" dirty="0" err="1"/>
              <a:t>debet</a:t>
            </a:r>
            <a:r>
              <a:rPr lang="en-GB" sz="3100" dirty="0"/>
              <a:t>, </a:t>
            </a:r>
            <a:r>
              <a:rPr lang="en-GB" sz="3100" dirty="0" err="1"/>
              <a:t>letakkan</a:t>
            </a:r>
            <a:r>
              <a:rPr lang="en-GB" sz="3100" dirty="0"/>
              <a:t> </a:t>
            </a:r>
            <a:r>
              <a:rPr lang="en-GB" sz="3100" dirty="0" err="1"/>
              <a:t>selisih</a:t>
            </a:r>
            <a:r>
              <a:rPr lang="en-GB" sz="3100" dirty="0"/>
              <a:t> </a:t>
            </a:r>
            <a:r>
              <a:rPr lang="en-GB" sz="3100" dirty="0" err="1"/>
              <a:t>saldonya</a:t>
            </a:r>
            <a:r>
              <a:rPr lang="en-GB" sz="3100" dirty="0"/>
              <a:t> </a:t>
            </a:r>
            <a:r>
              <a:rPr lang="en-GB" sz="3100" dirty="0" err="1"/>
              <a:t>di</a:t>
            </a:r>
            <a:r>
              <a:rPr lang="en-GB" sz="3100" dirty="0"/>
              <a:t> </a:t>
            </a:r>
            <a:r>
              <a:rPr lang="en-GB" sz="3100" dirty="0" err="1"/>
              <a:t>kolom</a:t>
            </a:r>
            <a:r>
              <a:rPr lang="en-GB" sz="3100" dirty="0"/>
              <a:t> </a:t>
            </a:r>
            <a:r>
              <a:rPr lang="en-GB" sz="3100" dirty="0" err="1"/>
              <a:t>kredit</a:t>
            </a:r>
            <a:r>
              <a:rPr lang="en-GB" sz="3100" dirty="0"/>
              <a:t>. </a:t>
            </a:r>
            <a:r>
              <a:rPr lang="en-GB" sz="3100" dirty="0" err="1"/>
              <a:t>Sedangkan</a:t>
            </a:r>
            <a:r>
              <a:rPr lang="en-GB" sz="3100" dirty="0"/>
              <a:t> </a:t>
            </a:r>
            <a:r>
              <a:rPr lang="en-GB" sz="3100" dirty="0" err="1"/>
              <a:t>untuk</a:t>
            </a:r>
            <a:r>
              <a:rPr lang="en-GB" sz="3100" dirty="0"/>
              <a:t> </a:t>
            </a:r>
            <a:r>
              <a:rPr lang="en-GB" sz="3100" dirty="0" err="1"/>
              <a:t>saldo</a:t>
            </a:r>
            <a:r>
              <a:rPr lang="en-GB" sz="3100" dirty="0"/>
              <a:t> </a:t>
            </a:r>
            <a:r>
              <a:rPr lang="en-GB" sz="3100" dirty="0" err="1"/>
              <a:t>kredit</a:t>
            </a:r>
            <a:r>
              <a:rPr lang="en-GB" sz="3100" dirty="0"/>
              <a:t>,  </a:t>
            </a:r>
            <a:r>
              <a:rPr lang="en-GB" sz="3100" dirty="0" err="1"/>
              <a:t>letak</a:t>
            </a:r>
            <a:r>
              <a:rPr lang="en-GB" sz="3100" dirty="0"/>
              <a:t> </a:t>
            </a:r>
            <a:r>
              <a:rPr lang="en-GB" sz="3100" dirty="0" err="1"/>
              <a:t>selisihnya</a:t>
            </a:r>
            <a:r>
              <a:rPr lang="en-GB" sz="3100" dirty="0"/>
              <a:t> </a:t>
            </a:r>
            <a:r>
              <a:rPr lang="en-GB" sz="3100" dirty="0" err="1"/>
              <a:t>di</a:t>
            </a:r>
            <a:r>
              <a:rPr lang="en-GB" sz="3100" dirty="0"/>
              <a:t> </a:t>
            </a:r>
            <a:r>
              <a:rPr lang="en-GB" sz="3100" dirty="0" err="1"/>
              <a:t>kolom</a:t>
            </a:r>
            <a:r>
              <a:rPr lang="en-GB" sz="3100" dirty="0"/>
              <a:t> </a:t>
            </a:r>
            <a:r>
              <a:rPr lang="en-GB" sz="3100" dirty="0" err="1"/>
              <a:t>debet</a:t>
            </a:r>
            <a:r>
              <a:rPr lang="en-GB" sz="3100" dirty="0"/>
              <a:t>.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3100" dirty="0"/>
              <a:t> </a:t>
            </a:r>
            <a:r>
              <a:rPr lang="en-GB" sz="3100" dirty="0" err="1"/>
              <a:t>jika</a:t>
            </a:r>
            <a:r>
              <a:rPr lang="en-GB" sz="3100" dirty="0"/>
              <a:t> </a:t>
            </a:r>
            <a:r>
              <a:rPr lang="en-GB" sz="3100" dirty="0" err="1"/>
              <a:t>hanya</a:t>
            </a:r>
            <a:r>
              <a:rPr lang="en-GB" sz="3100" dirty="0"/>
              <a:t> </a:t>
            </a:r>
            <a:r>
              <a:rPr lang="en-GB" sz="3100" dirty="0" err="1"/>
              <a:t>satu</a:t>
            </a:r>
            <a:r>
              <a:rPr lang="en-GB" sz="3100" dirty="0"/>
              <a:t> </a:t>
            </a:r>
            <a:r>
              <a:rPr lang="en-GB" sz="3100" dirty="0" err="1"/>
              <a:t>sisi</a:t>
            </a:r>
            <a:r>
              <a:rPr lang="en-GB" sz="3100" dirty="0"/>
              <a:t> </a:t>
            </a:r>
            <a:r>
              <a:rPr lang="en-GB" sz="3100" dirty="0" err="1"/>
              <a:t>saja</a:t>
            </a:r>
            <a:r>
              <a:rPr lang="en-GB" sz="3100" dirty="0"/>
              <a:t> yang </a:t>
            </a:r>
            <a:r>
              <a:rPr lang="en-GB" sz="3100" dirty="0" err="1"/>
              <a:t>terisi</a:t>
            </a:r>
            <a:r>
              <a:rPr lang="en-GB" sz="3100" dirty="0"/>
              <a:t>, </a:t>
            </a:r>
            <a:r>
              <a:rPr lang="en-GB" sz="3100" dirty="0" err="1"/>
              <a:t>saldonya</a:t>
            </a:r>
            <a:r>
              <a:rPr lang="en-GB" sz="3100" dirty="0"/>
              <a:t> </a:t>
            </a:r>
            <a:r>
              <a:rPr lang="en-GB" sz="3100" dirty="0" err="1"/>
              <a:t>adalah</a:t>
            </a:r>
            <a:r>
              <a:rPr lang="en-GB" sz="3100" dirty="0"/>
              <a:t> </a:t>
            </a:r>
            <a:r>
              <a:rPr lang="en-GB" sz="3100" dirty="0" err="1"/>
              <a:t>jumlah</a:t>
            </a:r>
            <a:r>
              <a:rPr lang="en-GB" sz="3100" dirty="0"/>
              <a:t> </a:t>
            </a:r>
            <a:r>
              <a:rPr lang="en-GB" sz="3100" dirty="0" err="1"/>
              <a:t>itu</a:t>
            </a:r>
            <a:r>
              <a:rPr lang="en-GB" sz="3100" dirty="0"/>
              <a:t> </a:t>
            </a:r>
            <a:r>
              <a:rPr lang="en-GB" sz="3100" dirty="0" err="1"/>
              <a:t>sendiri</a:t>
            </a:r>
            <a:r>
              <a:rPr lang="en-GB" sz="3100" dirty="0"/>
              <a:t>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3100" b="1" dirty="0" err="1"/>
              <a:t>Menghitung</a:t>
            </a:r>
            <a:r>
              <a:rPr lang="en-GB" sz="3100" b="1" dirty="0"/>
              <a:t> </a:t>
            </a:r>
            <a:r>
              <a:rPr lang="en-GB" sz="3100" b="1" dirty="0" err="1"/>
              <a:t>saldo</a:t>
            </a:r>
            <a:r>
              <a:rPr lang="en-GB" sz="3100" b="1" dirty="0"/>
              <a:t> </a:t>
            </a:r>
            <a:r>
              <a:rPr lang="en-GB" sz="3100" b="1" dirty="0" err="1"/>
              <a:t>dari</a:t>
            </a:r>
            <a:r>
              <a:rPr lang="en-GB" sz="3100" b="1" dirty="0"/>
              <a:t> </a:t>
            </a:r>
            <a:r>
              <a:rPr lang="en-GB" sz="3100" b="1" dirty="0" err="1"/>
              <a:t>buku</a:t>
            </a:r>
            <a:r>
              <a:rPr lang="en-GB" sz="3100" b="1" dirty="0"/>
              <a:t> </a:t>
            </a:r>
            <a:r>
              <a:rPr lang="en-GB" sz="3100" b="1" dirty="0" err="1"/>
              <a:t>besar</a:t>
            </a:r>
            <a:r>
              <a:rPr lang="en-GB" sz="3100" b="1" dirty="0"/>
              <a:t> </a:t>
            </a:r>
            <a:r>
              <a:rPr lang="en-GB" sz="3100" b="1" dirty="0" err="1"/>
              <a:t>berbentuk</a:t>
            </a:r>
            <a:r>
              <a:rPr lang="en-GB" sz="3100" b="1" dirty="0"/>
              <a:t> </a:t>
            </a:r>
            <a:r>
              <a:rPr lang="en-GB" sz="3100" b="1" i="1" dirty="0" err="1"/>
              <a:t>stafel</a:t>
            </a:r>
            <a:r>
              <a:rPr lang="en-GB" sz="3100" b="1" dirty="0"/>
              <a:t>:</a:t>
            </a:r>
            <a:endParaRPr lang="en-GB" sz="3100" b="1" i="1" dirty="0"/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3100" dirty="0" err="1"/>
              <a:t>Bentuk</a:t>
            </a:r>
            <a:r>
              <a:rPr lang="en-GB" sz="3100" dirty="0"/>
              <a:t> </a:t>
            </a:r>
            <a:r>
              <a:rPr lang="en-GB" sz="3100" dirty="0" err="1"/>
              <a:t>tiga</a:t>
            </a:r>
            <a:r>
              <a:rPr lang="en-GB" sz="3100" dirty="0"/>
              <a:t> </a:t>
            </a:r>
            <a:r>
              <a:rPr lang="en-GB" sz="3100" dirty="0" err="1"/>
              <a:t>kolom</a:t>
            </a:r>
            <a:r>
              <a:rPr lang="en-GB" sz="3100" dirty="0"/>
              <a:t>: </a:t>
            </a:r>
            <a:r>
              <a:rPr lang="en-GB" sz="3100" dirty="0" err="1"/>
              <a:t>saldo</a:t>
            </a:r>
            <a:r>
              <a:rPr lang="en-GB" sz="3100" dirty="0"/>
              <a:t> </a:t>
            </a:r>
            <a:r>
              <a:rPr lang="en-GB" sz="3100" dirty="0" err="1"/>
              <a:t>buku</a:t>
            </a:r>
            <a:r>
              <a:rPr lang="en-GB" sz="3100" dirty="0"/>
              <a:t> </a:t>
            </a:r>
            <a:r>
              <a:rPr lang="en-GB" sz="3100" dirty="0" err="1"/>
              <a:t>besar</a:t>
            </a:r>
            <a:r>
              <a:rPr lang="en-GB" sz="3100" dirty="0"/>
              <a:t> </a:t>
            </a:r>
            <a:r>
              <a:rPr lang="en-GB" sz="3100" dirty="0" err="1"/>
              <a:t>ini</a:t>
            </a:r>
            <a:r>
              <a:rPr lang="en-GB" sz="3100" dirty="0"/>
              <a:t> </a:t>
            </a:r>
            <a:r>
              <a:rPr lang="en-GB" sz="3100" dirty="0" err="1"/>
              <a:t>adalah</a:t>
            </a:r>
            <a:r>
              <a:rPr lang="en-GB" sz="3100" dirty="0"/>
              <a:t> </a:t>
            </a:r>
            <a:r>
              <a:rPr lang="en-GB" sz="3100" dirty="0" err="1"/>
              <a:t>angka</a:t>
            </a:r>
            <a:r>
              <a:rPr lang="en-GB" sz="3100" dirty="0"/>
              <a:t> yang </a:t>
            </a:r>
            <a:r>
              <a:rPr lang="en-GB" sz="3100" dirty="0" err="1"/>
              <a:t>tampak</a:t>
            </a:r>
            <a:r>
              <a:rPr lang="en-GB" sz="3100" dirty="0"/>
              <a:t> </a:t>
            </a:r>
            <a:r>
              <a:rPr lang="en-GB" sz="3100" dirty="0" err="1"/>
              <a:t>terakhir</a:t>
            </a:r>
            <a:r>
              <a:rPr lang="en-GB" sz="3100" dirty="0"/>
              <a:t> </a:t>
            </a:r>
            <a:r>
              <a:rPr lang="en-GB" sz="3100" dirty="0" err="1"/>
              <a:t>dan</a:t>
            </a:r>
            <a:r>
              <a:rPr lang="en-GB" sz="3100" dirty="0"/>
              <a:t> </a:t>
            </a:r>
            <a:r>
              <a:rPr lang="en-GB" sz="3100" dirty="0" err="1"/>
              <a:t>merupakan</a:t>
            </a:r>
            <a:r>
              <a:rPr lang="en-GB" sz="3100" dirty="0"/>
              <a:t> </a:t>
            </a:r>
            <a:r>
              <a:rPr lang="en-GB" sz="3100" dirty="0" err="1"/>
              <a:t>selisih</a:t>
            </a:r>
            <a:r>
              <a:rPr lang="en-GB" sz="3100" dirty="0"/>
              <a:t> </a:t>
            </a:r>
            <a:r>
              <a:rPr lang="en-GB" sz="3100" dirty="0" err="1"/>
              <a:t>antara</a:t>
            </a:r>
            <a:r>
              <a:rPr lang="en-GB" sz="3100" dirty="0"/>
              <a:t> </a:t>
            </a:r>
            <a:r>
              <a:rPr lang="en-GB" sz="3100" dirty="0" err="1"/>
              <a:t>jumlah</a:t>
            </a:r>
            <a:r>
              <a:rPr lang="en-GB" sz="3100" dirty="0"/>
              <a:t> </a:t>
            </a:r>
            <a:r>
              <a:rPr lang="en-GB" sz="3100" dirty="0" err="1"/>
              <a:t>debet</a:t>
            </a:r>
            <a:r>
              <a:rPr lang="en-GB" sz="3100" dirty="0"/>
              <a:t> </a:t>
            </a:r>
            <a:r>
              <a:rPr lang="en-GB" sz="3100" dirty="0" err="1"/>
              <a:t>dan</a:t>
            </a:r>
            <a:r>
              <a:rPr lang="en-GB" sz="3100" dirty="0"/>
              <a:t> </a:t>
            </a:r>
            <a:r>
              <a:rPr lang="en-GB" sz="3100" dirty="0" err="1"/>
              <a:t>kredit</a:t>
            </a:r>
            <a:r>
              <a:rPr lang="en-GB" sz="3100" dirty="0"/>
              <a:t>. </a:t>
            </a:r>
            <a:r>
              <a:rPr lang="en-GB" sz="3100" dirty="0" err="1"/>
              <a:t>Kemudian</a:t>
            </a:r>
            <a:r>
              <a:rPr lang="en-GB" sz="3100" dirty="0"/>
              <a:t> </a:t>
            </a:r>
            <a:r>
              <a:rPr lang="en-GB" sz="3100" dirty="0" err="1"/>
              <a:t>letakkan</a:t>
            </a:r>
            <a:r>
              <a:rPr lang="en-GB" sz="3100" dirty="0"/>
              <a:t> </a:t>
            </a:r>
            <a:r>
              <a:rPr lang="en-GB" sz="3100" dirty="0" err="1"/>
              <a:t>saldonya</a:t>
            </a:r>
            <a:r>
              <a:rPr lang="en-GB" sz="3100" dirty="0"/>
              <a:t> </a:t>
            </a:r>
            <a:r>
              <a:rPr lang="en-GB" sz="3100" dirty="0" err="1"/>
              <a:t>di</a:t>
            </a:r>
            <a:r>
              <a:rPr lang="en-GB" sz="3100" dirty="0"/>
              <a:t> </a:t>
            </a:r>
            <a:r>
              <a:rPr lang="en-GB" sz="3100" dirty="0" err="1"/>
              <a:t>kolom</a:t>
            </a:r>
            <a:r>
              <a:rPr lang="en-GB" sz="3100" dirty="0"/>
              <a:t> </a:t>
            </a:r>
            <a:r>
              <a:rPr lang="en-GB" sz="3100" dirty="0" err="1"/>
              <a:t>debet</a:t>
            </a:r>
            <a:r>
              <a:rPr lang="en-GB" sz="3100" dirty="0"/>
              <a:t> </a:t>
            </a:r>
            <a:r>
              <a:rPr lang="en-GB" sz="3100" dirty="0" err="1"/>
              <a:t>atau</a:t>
            </a:r>
            <a:r>
              <a:rPr lang="en-GB" sz="3100" dirty="0"/>
              <a:t> </a:t>
            </a:r>
            <a:r>
              <a:rPr lang="en-GB" sz="3100" dirty="0" err="1"/>
              <a:t>kredit</a:t>
            </a:r>
            <a:r>
              <a:rPr lang="en-GB" sz="3100" dirty="0"/>
              <a:t> </a:t>
            </a:r>
            <a:r>
              <a:rPr lang="en-GB" sz="3100" dirty="0" err="1"/>
              <a:t>karena</a:t>
            </a:r>
            <a:r>
              <a:rPr lang="en-GB" sz="3100" dirty="0"/>
              <a:t> </a:t>
            </a:r>
            <a:r>
              <a:rPr lang="en-GB" sz="3100" dirty="0" err="1"/>
              <a:t>saldo</a:t>
            </a:r>
            <a:r>
              <a:rPr lang="en-GB" sz="3100" dirty="0"/>
              <a:t> </a:t>
            </a:r>
            <a:r>
              <a:rPr lang="en-GB" sz="3100" dirty="0" err="1"/>
              <a:t>tidak</a:t>
            </a:r>
            <a:r>
              <a:rPr lang="en-GB" sz="3100" dirty="0"/>
              <a:t> </a:t>
            </a:r>
            <a:r>
              <a:rPr lang="en-GB" sz="3100" dirty="0" err="1"/>
              <a:t>menjelaskan</a:t>
            </a:r>
            <a:r>
              <a:rPr lang="en-GB" sz="3100" dirty="0"/>
              <a:t> </a:t>
            </a:r>
            <a:r>
              <a:rPr lang="en-GB" sz="3100" dirty="0" err="1"/>
              <a:t>debet</a:t>
            </a:r>
            <a:r>
              <a:rPr lang="en-GB" sz="3100" dirty="0"/>
              <a:t> </a:t>
            </a:r>
            <a:r>
              <a:rPr lang="en-GB" sz="3100" dirty="0" err="1"/>
              <a:t>atau</a:t>
            </a:r>
            <a:r>
              <a:rPr lang="en-GB" sz="3100" dirty="0"/>
              <a:t> </a:t>
            </a:r>
            <a:r>
              <a:rPr lang="en-GB" sz="3100" dirty="0" err="1"/>
              <a:t>kredit</a:t>
            </a:r>
            <a:r>
              <a:rPr lang="en-GB" sz="3100" dirty="0"/>
              <a:t>.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3100" dirty="0" err="1"/>
              <a:t>Bentuk</a:t>
            </a:r>
            <a:r>
              <a:rPr lang="en-GB" sz="3100" dirty="0"/>
              <a:t> </a:t>
            </a:r>
            <a:r>
              <a:rPr lang="en-GB" sz="3100" dirty="0" err="1"/>
              <a:t>empat</a:t>
            </a:r>
            <a:r>
              <a:rPr lang="en-GB" sz="3100" dirty="0"/>
              <a:t> </a:t>
            </a:r>
            <a:r>
              <a:rPr lang="en-GB" sz="3100" dirty="0" err="1"/>
              <a:t>kolom</a:t>
            </a:r>
            <a:r>
              <a:rPr lang="en-GB" sz="3100" dirty="0"/>
              <a:t>: </a:t>
            </a:r>
            <a:r>
              <a:rPr lang="en-GB" sz="3100" dirty="0" err="1"/>
              <a:t>saldonya</a:t>
            </a:r>
            <a:r>
              <a:rPr lang="en-GB" sz="3100" dirty="0"/>
              <a:t> </a:t>
            </a:r>
            <a:r>
              <a:rPr lang="en-GB" sz="3100" dirty="0" err="1"/>
              <a:t>merupakan</a:t>
            </a:r>
            <a:r>
              <a:rPr lang="en-GB" sz="3100" dirty="0"/>
              <a:t> </a:t>
            </a:r>
            <a:r>
              <a:rPr lang="en-GB" sz="3100" dirty="0" err="1"/>
              <a:t>angka</a:t>
            </a:r>
            <a:r>
              <a:rPr lang="en-GB" sz="3100" dirty="0"/>
              <a:t> yang </a:t>
            </a:r>
            <a:r>
              <a:rPr lang="en-GB" sz="3100" dirty="0" err="1"/>
              <a:t>tampak</a:t>
            </a:r>
            <a:r>
              <a:rPr lang="en-GB" sz="3100" dirty="0"/>
              <a:t> </a:t>
            </a:r>
            <a:r>
              <a:rPr lang="en-GB" sz="3100" dirty="0" err="1"/>
              <a:t>terakhir</a:t>
            </a:r>
            <a:r>
              <a:rPr lang="en-GB" sz="3100" dirty="0"/>
              <a:t> </a:t>
            </a:r>
            <a:r>
              <a:rPr lang="en-GB" sz="3100" dirty="0" err="1"/>
              <a:t>pada</a:t>
            </a:r>
            <a:r>
              <a:rPr lang="en-GB" sz="3100" dirty="0"/>
              <a:t> </a:t>
            </a:r>
            <a:r>
              <a:rPr lang="en-GB" sz="3100" dirty="0" err="1"/>
              <a:t>kolom</a:t>
            </a:r>
            <a:r>
              <a:rPr lang="en-GB" sz="3100" dirty="0"/>
              <a:t> </a:t>
            </a:r>
            <a:r>
              <a:rPr lang="en-GB" sz="3100" dirty="0" err="1"/>
              <a:t>saldo</a:t>
            </a:r>
            <a:r>
              <a:rPr lang="en-GB" sz="3100" dirty="0"/>
              <a:t> </a:t>
            </a:r>
            <a:r>
              <a:rPr lang="en-GB" sz="3100" dirty="0" err="1"/>
              <a:t>debet</a:t>
            </a:r>
            <a:r>
              <a:rPr lang="en-GB" sz="3100" dirty="0"/>
              <a:t> </a:t>
            </a:r>
            <a:r>
              <a:rPr lang="en-GB" sz="3100" dirty="0" err="1"/>
              <a:t>atau</a:t>
            </a:r>
            <a:r>
              <a:rPr lang="en-GB" sz="3100" dirty="0"/>
              <a:t> </a:t>
            </a:r>
            <a:r>
              <a:rPr lang="en-GB" sz="3100" dirty="0" err="1"/>
              <a:t>kredit</a:t>
            </a:r>
            <a:r>
              <a:rPr lang="en-GB" sz="3100" dirty="0"/>
              <a:t>. </a:t>
            </a:r>
          </a:p>
          <a:p>
            <a:pPr marL="742950" lvl="1" indent="-285750">
              <a:spcBef>
                <a:spcPct val="200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sz="30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Administrator\My Documents\akun 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04800"/>
            <a:ext cx="8610600" cy="5105400"/>
          </a:xfrm>
          <a:prstGeom prst="rect">
            <a:avLst/>
          </a:prstGeom>
          <a:noFill/>
        </p:spPr>
      </p:pic>
      <p:pic>
        <p:nvPicPr>
          <p:cNvPr id="5123" name="Picture 3" descr="C:\Documents and Settings\Administrator\My Documents\akun 3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5562600"/>
            <a:ext cx="6858000" cy="9906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Administrator\My Documents\akun 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533400"/>
            <a:ext cx="7848600" cy="54102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istrator\My Documents\akun 36.jpg">
            <a:extLst>
              <a:ext uri="{FF2B5EF4-FFF2-40B4-BE49-F238E27FC236}">
                <a16:creationId xmlns:a16="http://schemas.microsoft.com/office/drawing/2014/main" id="{A399BBAA-C942-4789-80B1-061A48CDE6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81000"/>
            <a:ext cx="7620000" cy="5791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03779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AD64C199CCA743B7F7500206315078" ma:contentTypeVersion="17" ma:contentTypeDescription="Create a new document." ma:contentTypeScope="" ma:versionID="ff29addf73c4d92f8b0f7b819d1de9df">
  <xsd:schema xmlns:xsd="http://www.w3.org/2001/XMLSchema" xmlns:xs="http://www.w3.org/2001/XMLSchema" xmlns:p="http://schemas.microsoft.com/office/2006/metadata/properties" xmlns:ns1="http://schemas.microsoft.com/sharepoint/v3" xmlns:ns2="f1ae628a-3aba-4346-8657-30193ab20081" targetNamespace="http://schemas.microsoft.com/office/2006/metadata/properties" ma:root="true" ma:fieldsID="133494eeb293cf0857fa0fd9a3fd91ce" ns1:_="" ns2:_="">
    <xsd:import namespace="http://schemas.microsoft.com/sharepoint/v3"/>
    <xsd:import namespace="f1ae628a-3aba-4346-8657-30193ab20081"/>
    <xsd:element name="properties">
      <xsd:complexType>
        <xsd:sequence>
          <xsd:element name="documentManagement">
            <xsd:complexType>
              <xsd:all>
                <xsd:element ref="ns2:Jenjang"/>
                <xsd:element ref="ns2:Kelas"/>
                <xsd:element ref="ns2:Mata_x0020_Pelajaran"/>
                <xsd:element ref="ns2:IsScorm" minOccurs="0"/>
                <xsd:element ref="ns2:Description0" minOccurs="0"/>
                <xsd:element ref="ns2:Tag" minOccurs="0"/>
                <xsd:element ref="ns2:Scorm_OrgID" minOccurs="0"/>
                <xsd:element ref="ns1:AverageRating" minOccurs="0"/>
                <xsd:element ref="ns1:RatingCount" minOccurs="0"/>
                <xsd:element ref="ns1:RatedBy" minOccurs="0"/>
                <xsd:element ref="ns1:Ratings" minOccurs="0"/>
                <xsd:element ref="ns1:LikesCount" minOccurs="0"/>
                <xsd:element ref="ns1:LikedBy" minOccurs="0"/>
                <xsd:element ref="ns2:UploaderUsername" minOccurs="0"/>
                <xsd:element ref="ns2:Articulate_ID" minOccurs="0"/>
                <xsd:element ref="ns2:IsArticulate" minOccurs="0"/>
                <xsd:element ref="ns2:Hi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verageRating" ma:index="15" nillable="true" ma:displayName="Rating (0-5)" ma:decimals="2" ma:description="Average value of all the ratings that have been submitted" ma:internalName="AverageRating" ma:readOnly="true">
      <xsd:simpleType>
        <xsd:restriction base="dms:Number"/>
      </xsd:simpleType>
    </xsd:element>
    <xsd:element name="RatingCount" ma:index="16" nillable="true" ma:displayName="Number of Ratings" ma:decimals="0" ma:description="Number of ratings submitted" ma:internalName="RatingCount" ma:readOnly="true">
      <xsd:simpleType>
        <xsd:restriction base="dms:Number"/>
      </xsd:simpleType>
    </xsd:element>
    <xsd:element name="RatedBy" ma:index="17" nillable="true" ma:displayName="Rated By" ma:description="Users rated the item." ma:hidden="true" ma:list="UserInfo" ma:internalName="Rat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atings" ma:index="18" nillable="true" ma:displayName="User ratings" ma:description="User ratings for the item" ma:hidden="true" ma:internalName="Ratings">
      <xsd:simpleType>
        <xsd:restriction base="dms:Note"/>
      </xsd:simpleType>
    </xsd:element>
    <xsd:element name="LikesCount" ma:index="19" nillable="true" ma:displayName="Number of Likes" ma:internalName="LikesCount">
      <xsd:simpleType>
        <xsd:restriction base="dms:Unknown"/>
      </xsd:simpleType>
    </xsd:element>
    <xsd:element name="LikedBy" ma:index="20" nillable="true" ma:displayName="Liked By" ma:hidden="true" ma:list="UserInfo" ma:internalName="Lik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ae628a-3aba-4346-8657-30193ab20081" elementFormDefault="qualified">
    <xsd:import namespace="http://schemas.microsoft.com/office/2006/documentManagement/types"/>
    <xsd:import namespace="http://schemas.microsoft.com/office/infopath/2007/PartnerControls"/>
    <xsd:element name="Jenjang" ma:index="8" ma:displayName="Jenjang" ma:default="SD" ma:format="Dropdown" ma:internalName="Jenjang">
      <xsd:simpleType>
        <xsd:restriction base="dms:Choice">
          <xsd:enumeration value="SD"/>
          <xsd:enumeration value="SMP"/>
          <xsd:enumeration value="SMA"/>
          <xsd:enumeration value="SMK"/>
        </xsd:restriction>
      </xsd:simpleType>
    </xsd:element>
    <xsd:element name="Kelas" ma:index="9" ma:displayName="Kelas" ma:default="Kelas 1" ma:format="Dropdown" ma:internalName="Kelas">
      <xsd:simpleType>
        <xsd:restriction base="dms:Choice">
          <xsd:enumeration value="Kelas 1"/>
          <xsd:enumeration value="Kelas 2"/>
          <xsd:enumeration value="Kelas 3"/>
          <xsd:enumeration value="Kelas 4"/>
          <xsd:enumeration value="Kelas 5"/>
          <xsd:enumeration value="Kelas 6"/>
          <xsd:enumeration value="Kelas 7"/>
          <xsd:enumeration value="Kelas 8"/>
          <xsd:enumeration value="Kelas 9"/>
          <xsd:enumeration value="Kelas 10"/>
          <xsd:enumeration value="Kelas 11"/>
          <xsd:enumeration value="Kelas 12"/>
        </xsd:restriction>
      </xsd:simpleType>
    </xsd:element>
    <xsd:element name="Mata_x0020_Pelajaran" ma:index="10" ma:displayName="Mata Pelajaran" ma:default="Agribisnis Pembibitan dan Kultur Jaringan Tanaman" ma:format="Dropdown" ma:internalName="Mata_x0020_Pelajaran">
      <xsd:simpleType>
        <xsd:restriction base="dms:Choice">
          <xsd:enumeration value="Agribisnis Pembibitan dan Kultur Jaringan Tanaman"/>
          <xsd:enumeration value="Agribisnis Ternak Unggas"/>
          <xsd:enumeration value="Akuntansi"/>
          <xsd:enumeration value="Bahasa Indonesia"/>
          <xsd:enumeration value="Bahasa Inggris"/>
          <xsd:enumeration value="Bahasa Jawa"/>
          <xsd:enumeration value="Bahasa Jerman"/>
          <xsd:enumeration value="Biologi"/>
          <xsd:enumeration value="Biologi Pertanian"/>
          <xsd:enumeration value="Bisnis"/>
          <xsd:enumeration value="Ekonomi"/>
          <xsd:enumeration value="Elektro"/>
          <xsd:enumeration value="Elektronika"/>
          <xsd:enumeration value="Fisika"/>
          <xsd:enumeration value="Fisika Pertanian"/>
          <xsd:enumeration value="Geografi"/>
          <xsd:enumeration value="IPA"/>
          <xsd:enumeration value="IPS"/>
          <xsd:enumeration value="Kejuruan Manajemen"/>
          <xsd:enumeration value="Ketrampilan"/>
          <xsd:enumeration value="Kewirausahaan"/>
          <xsd:enumeration value="Kimia"/>
          <xsd:enumeration value="Kimia Pertanian"/>
          <xsd:enumeration value="KKPI"/>
          <xsd:enumeration value="Matematika"/>
          <xsd:enumeration value="Matematika Akuntansi"/>
          <xsd:enumeration value="Matematika non Teknologi"/>
          <xsd:enumeration value="Matematika Teknologi"/>
          <xsd:enumeration value="Matematika Teknologi Industri"/>
          <xsd:enumeration value="Muatan Lokal"/>
          <xsd:enumeration value="Multimedia"/>
          <xsd:enumeration value="Otomotif"/>
          <xsd:enumeration value="Pendidikan Agama"/>
          <xsd:enumeration value="Pendidikan Agama Islam"/>
          <xsd:enumeration value="Pendidikan Jasmani"/>
          <xsd:enumeration value="Pendidikan Kewarganegaraan"/>
          <xsd:enumeration value="Sejarah"/>
          <xsd:enumeration value="Sekretaris"/>
          <xsd:enumeration value="Seni Budaya"/>
          <xsd:enumeration value="Sosiologi"/>
          <xsd:enumeration value="Tata Busana"/>
          <xsd:enumeration value="Teknik Audio Video"/>
          <xsd:enumeration value="Teknik Bangunan"/>
          <xsd:enumeration value="Teknik Komputer dan Jaringan"/>
          <xsd:enumeration value="Teknik Pemesinan"/>
          <xsd:enumeration value="Teknologi Informasi - Komunikasi"/>
          <xsd:enumeration value="Teknologi Pengolahan Hasil Pertanian"/>
          <xsd:enumeration value="TIK"/>
          <xsd:enumeration value="Wirausaha"/>
          <xsd:enumeration value="Lainnya"/>
        </xsd:restriction>
      </xsd:simpleType>
    </xsd:element>
    <xsd:element name="IsScorm" ma:index="11" nillable="true" ma:displayName="IsScorm" ma:default="0" ma:internalName="IsScorm">
      <xsd:simpleType>
        <xsd:restriction base="dms:Boolean"/>
      </xsd:simpleType>
    </xsd:element>
    <xsd:element name="Description0" ma:index="12" nillable="true" ma:displayName="Description" ma:internalName="Description0">
      <xsd:simpleType>
        <xsd:restriction base="dms:Note">
          <xsd:maxLength value="255"/>
        </xsd:restriction>
      </xsd:simpleType>
    </xsd:element>
    <xsd:element name="Tag" ma:index="13" nillable="true" ma:displayName="Tag" ma:internalName="Tag">
      <xsd:simpleType>
        <xsd:restriction base="dms:Text">
          <xsd:maxLength value="255"/>
        </xsd:restriction>
      </xsd:simpleType>
    </xsd:element>
    <xsd:element name="Scorm_OrgID" ma:index="14" nillable="true" ma:displayName="Scorm_OrgID" ma:internalName="Scorm_OrgID">
      <xsd:simpleType>
        <xsd:restriction base="dms:Text">
          <xsd:maxLength value="255"/>
        </xsd:restriction>
      </xsd:simpleType>
    </xsd:element>
    <xsd:element name="UploaderUsername" ma:index="21" nillable="true" ma:displayName="UploaderUsername" ma:internalName="UploaderUsername">
      <xsd:simpleType>
        <xsd:restriction base="dms:Text">
          <xsd:maxLength value="255"/>
        </xsd:restriction>
      </xsd:simpleType>
    </xsd:element>
    <xsd:element name="Articulate_ID" ma:index="22" nillable="true" ma:displayName="Articulate_ID" ma:internalName="Articulate_ID">
      <xsd:simpleType>
        <xsd:restriction base="dms:Text">
          <xsd:maxLength value="255"/>
        </xsd:restriction>
      </xsd:simpleType>
    </xsd:element>
    <xsd:element name="IsArticulate" ma:index="23" nillable="true" ma:displayName="IsArticulate" ma:default="0" ma:internalName="IsArticulate">
      <xsd:simpleType>
        <xsd:restriction base="dms:Boolean"/>
      </xsd:simpleType>
    </xsd:element>
    <xsd:element name="Hit" ma:index="24" nillable="true" ma:displayName="Hit" ma:internalName="Hit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Judu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kesCount xmlns="http://schemas.microsoft.com/sharepoint/v3" xsi:nil="true"/>
    <Tag xmlns="f1ae628a-3aba-4346-8657-30193ab20081" xsi:nil="true"/>
    <Scorm_OrgID xmlns="f1ae628a-3aba-4346-8657-30193ab20081" xsi:nil="true"/>
    <Articulate_ID xmlns="f1ae628a-3aba-4346-8657-30193ab20081" xsi:nil="true"/>
    <Kelas xmlns="f1ae628a-3aba-4346-8657-30193ab20081">Kelas 10</Kelas>
    <IsScorm xmlns="f1ae628a-3aba-4346-8657-30193ab20081">false</IsScorm>
    <Jenjang xmlns="f1ae628a-3aba-4346-8657-30193ab20081">SMA</Jenjang>
    <Ratings xmlns="http://schemas.microsoft.com/sharepoint/v3" xsi:nil="true"/>
    <UploaderUsername xmlns="f1ae628a-3aba-4346-8657-30193ab20081">KENZIE</UploaderUsername>
    <LikedBy xmlns="http://schemas.microsoft.com/sharepoint/v3">
      <UserInfo>
        <DisplayName/>
        <AccountId xsi:nil="true"/>
        <AccountType/>
      </UserInfo>
    </LikedBy>
    <Mata_x0020_Pelajaran xmlns="f1ae628a-3aba-4346-8657-30193ab20081">Akuntansi</Mata_x0020_Pelajaran>
    <IsArticulate xmlns="f1ae628a-3aba-4346-8657-30193ab20081">false</IsArticulate>
    <Description0 xmlns="f1ae628a-3aba-4346-8657-30193ab20081" xsi:nil="true"/>
    <RatedBy xmlns="http://schemas.microsoft.com/sharepoint/v3">
      <UserInfo>
        <DisplayName/>
        <AccountId xsi:nil="true"/>
        <AccountType/>
      </UserInfo>
    </RatedBy>
    <Hit xmlns="f1ae628a-3aba-4346-8657-30193ab2008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49002FA-843E-4B05-8888-4C90CA7C01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1ae628a-3aba-4346-8657-30193ab200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89D973-C5D1-4C4E-8A30-D96C65A3574D}">
  <ds:schemaRefs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terms/"/>
    <ds:schemaRef ds:uri="http://schemas.microsoft.com/sharepoint/v3"/>
    <ds:schemaRef ds:uri="http://schemas.microsoft.com/office/2006/metadata/properties"/>
    <ds:schemaRef ds:uri="http://schemas.microsoft.com/office/infopath/2007/PartnerControls"/>
    <ds:schemaRef ds:uri="f1ae628a-3aba-4346-8657-30193ab20081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2B63B36-4D5D-4B8D-9A3D-F553BFF710B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1625</TotalTime>
  <Words>269</Words>
  <Application>Microsoft Office PowerPoint</Application>
  <PresentationFormat>On-screen Show (4:3)</PresentationFormat>
  <Paragraphs>32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Inter</vt:lpstr>
      <vt:lpstr>Wingdings</vt:lpstr>
      <vt:lpstr>Office Theme</vt:lpstr>
      <vt:lpstr>TAHAP PENGIKHTISARAN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point jurnal</dc:title>
  <dc:creator>My Komputer</dc:creator>
  <cp:lastModifiedBy>user</cp:lastModifiedBy>
  <cp:revision>76</cp:revision>
  <dcterms:created xsi:type="dcterms:W3CDTF">2011-05-04T02:18:36Z</dcterms:created>
  <dcterms:modified xsi:type="dcterms:W3CDTF">2021-09-26T01:52:28Z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0x010100B1AD64C199CCA743B7F7500206315078</vt:lpwstr>
  </property>
</Properties>
</file>