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88" r:id="rId5"/>
    <p:sldId id="389" r:id="rId6"/>
    <p:sldId id="267" r:id="rId7"/>
    <p:sldId id="387" r:id="rId8"/>
    <p:sldId id="386" r:id="rId9"/>
    <p:sldId id="375" r:id="rId10"/>
    <p:sldId id="271" r:id="rId11"/>
    <p:sldId id="272" r:id="rId12"/>
    <p:sldId id="383" r:id="rId13"/>
    <p:sldId id="273" r:id="rId14"/>
    <p:sldId id="378" r:id="rId15"/>
    <p:sldId id="274" r:id="rId16"/>
    <p:sldId id="379" r:id="rId17"/>
    <p:sldId id="275" r:id="rId18"/>
    <p:sldId id="380" r:id="rId19"/>
    <p:sldId id="276" r:id="rId20"/>
    <p:sldId id="381" r:id="rId21"/>
    <p:sldId id="277" r:id="rId22"/>
    <p:sldId id="382" r:id="rId23"/>
    <p:sldId id="376" r:id="rId24"/>
    <p:sldId id="3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7653B-48E8-4E3E-8C15-0CF638941A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F36B61-F647-4C16-8AD7-4764408DC1FB}">
      <dgm:prSet custT="1"/>
      <dgm:spPr/>
      <dgm:t>
        <a:bodyPr/>
        <a:lstStyle/>
        <a:p>
          <a:pPr rtl="0"/>
          <a:r>
            <a:rPr lang="en-US" sz="3200" b="1" dirty="0" err="1"/>
            <a:t>Tahap</a:t>
          </a:r>
          <a:r>
            <a:rPr lang="en-US" sz="3200" b="1" dirty="0"/>
            <a:t> </a:t>
          </a:r>
          <a:r>
            <a:rPr lang="en-US" sz="3200" b="1" dirty="0" err="1"/>
            <a:t>Pengikhtisaran</a:t>
          </a:r>
          <a:endParaRPr lang="en-US" sz="3200" dirty="0"/>
        </a:p>
      </dgm:t>
    </dgm:pt>
    <dgm:pt modelId="{699DD4F6-2C57-4E8B-869D-D6BB941B4913}" type="parTrans" cxnId="{BDE78AF3-C693-44BD-A27E-3FCC2D7C5C81}">
      <dgm:prSet/>
      <dgm:spPr/>
      <dgm:t>
        <a:bodyPr/>
        <a:lstStyle/>
        <a:p>
          <a:endParaRPr lang="en-US"/>
        </a:p>
      </dgm:t>
    </dgm:pt>
    <dgm:pt modelId="{81720F07-F6A5-4973-8E45-36A04606D72B}" type="sibTrans" cxnId="{BDE78AF3-C693-44BD-A27E-3FCC2D7C5C81}">
      <dgm:prSet/>
      <dgm:spPr/>
      <dgm:t>
        <a:bodyPr/>
        <a:lstStyle/>
        <a:p>
          <a:endParaRPr lang="en-US"/>
        </a:p>
      </dgm:t>
    </dgm:pt>
    <dgm:pt modelId="{328FA206-1888-4E74-B741-ACF5AC0674F3}" type="pres">
      <dgm:prSet presAssocID="{E727653B-48E8-4E3E-8C15-0CF638941A81}" presName="linear" presStyleCnt="0">
        <dgm:presLayoutVars>
          <dgm:animLvl val="lvl"/>
          <dgm:resizeHandles val="exact"/>
        </dgm:presLayoutVars>
      </dgm:prSet>
      <dgm:spPr/>
    </dgm:pt>
    <dgm:pt modelId="{2628B034-6B83-4EB7-B7BC-F6DE416C017E}" type="pres">
      <dgm:prSet presAssocID="{ABF36B61-F647-4C16-8AD7-4764408DC1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D26E461-15E0-4E81-AB5D-44F3314C5D52}" type="presOf" srcId="{ABF36B61-F647-4C16-8AD7-4764408DC1FB}" destId="{2628B034-6B83-4EB7-B7BC-F6DE416C017E}" srcOrd="0" destOrd="0" presId="urn:microsoft.com/office/officeart/2005/8/layout/vList2"/>
    <dgm:cxn modelId="{D4302392-C879-4177-80DD-3B5BA497BEC1}" type="presOf" srcId="{E727653B-48E8-4E3E-8C15-0CF638941A81}" destId="{328FA206-1888-4E74-B741-ACF5AC0674F3}" srcOrd="0" destOrd="0" presId="urn:microsoft.com/office/officeart/2005/8/layout/vList2"/>
    <dgm:cxn modelId="{BDE78AF3-C693-44BD-A27E-3FCC2D7C5C81}" srcId="{E727653B-48E8-4E3E-8C15-0CF638941A81}" destId="{ABF36B61-F647-4C16-8AD7-4764408DC1FB}" srcOrd="0" destOrd="0" parTransId="{699DD4F6-2C57-4E8B-869D-D6BB941B4913}" sibTransId="{81720F07-F6A5-4973-8E45-36A04606D72B}"/>
    <dgm:cxn modelId="{23CAC2A9-BB1D-4B74-98A1-57025397F9A2}" type="presParOf" srcId="{328FA206-1888-4E74-B741-ACF5AC0674F3}" destId="{2628B034-6B83-4EB7-B7BC-F6DE416C01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8B034-6B83-4EB7-B7BC-F6DE416C017E}">
      <dsp:nvSpPr>
        <dsp:cNvPr id="0" name=""/>
        <dsp:cNvSpPr/>
      </dsp:nvSpPr>
      <dsp:spPr>
        <a:xfrm>
          <a:off x="0" y="60819"/>
          <a:ext cx="81534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/>
            <a:t>Tahap</a:t>
          </a:r>
          <a:r>
            <a:rPr lang="en-US" sz="3200" b="1" kern="1200" dirty="0"/>
            <a:t> </a:t>
          </a:r>
          <a:r>
            <a:rPr lang="en-US" sz="3200" b="1" kern="1200" dirty="0" err="1"/>
            <a:t>Pengikhtisaran</a:t>
          </a:r>
          <a:endParaRPr lang="en-US" sz="3200" kern="1200" dirty="0"/>
        </a:p>
      </dsp:txBody>
      <dsp:txXfrm>
        <a:off x="59399" y="120218"/>
        <a:ext cx="80346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4B14-4881-4AB4-ABB1-1062A321D47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04E4-4479-4271-AA81-5ADEB586A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61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57C7-82BE-40E3-B0DE-1101ED6DE56A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B3FCE8D-9AC3-4BCF-BC23-A972F63CD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1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4B14-4881-4AB4-ABB1-1062A321D47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04E4-4479-4271-AA81-5ADEB586A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6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accurate.id/akuntansi/pengertian-laporan-keuangan-contoh-dan-fungsin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4FBB-1FC0-41CB-8661-43BFEE7F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 PENGIKHTISARAN</a:t>
            </a:r>
          </a:p>
        </p:txBody>
      </p:sp>
      <p:pic>
        <p:nvPicPr>
          <p:cNvPr id="4" name="Picture 2" descr="https://encrypted-tbn2.gstatic.com/images?q=tbn:ANd9GcQnUKyccVD1gQI3ZoqQeKbmtViMFvch2Zu1pnlklgmfDoby17wUtQ">
            <a:extLst>
              <a:ext uri="{FF2B5EF4-FFF2-40B4-BE49-F238E27FC236}">
                <a16:creationId xmlns:a16="http://schemas.microsoft.com/office/drawing/2014/main" id="{F8C0B996-6371-4A3E-AF08-96DE2D203D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696200" cy="5364162"/>
          </a:xfrm>
          <a:prstGeom prst="rect">
            <a:avLst/>
          </a:prstGeom>
          <a:noFill/>
          <a:effectLst>
            <a:glow rad="101600">
              <a:schemeClr val="accent2">
                <a:lumMod val="50000"/>
                <a:alpha val="97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8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tor\My Documents\akun 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38.jpg">
            <a:extLst>
              <a:ext uri="{FF2B5EF4-FFF2-40B4-BE49-F238E27FC236}">
                <a16:creationId xmlns:a16="http://schemas.microsoft.com/office/drawing/2014/main" id="{5E0B7FE5-E6B7-4141-8735-AEE9E1774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699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My Documents\akun 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400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0.jpg">
            <a:extLst>
              <a:ext uri="{FF2B5EF4-FFF2-40B4-BE49-F238E27FC236}">
                <a16:creationId xmlns:a16="http://schemas.microsoft.com/office/drawing/2014/main" id="{981A79E5-4D1C-474D-BD00-2AC9E136B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295400"/>
            <a:ext cx="83820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1053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My Documents\akun 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1534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2.jpg">
            <a:extLst>
              <a:ext uri="{FF2B5EF4-FFF2-40B4-BE49-F238E27FC236}">
                <a16:creationId xmlns:a16="http://schemas.microsoft.com/office/drawing/2014/main" id="{B778EFF4-4781-4107-8550-427041BE5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34400" cy="599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1829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My Documents\akun 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16516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4.jpg">
            <a:extLst>
              <a:ext uri="{FF2B5EF4-FFF2-40B4-BE49-F238E27FC236}">
                <a16:creationId xmlns:a16="http://schemas.microsoft.com/office/drawing/2014/main" id="{2614DBE3-7ADF-463C-8DA1-2004D1D1D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305800" cy="5763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855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My Documents\akun 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2296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6.jpg">
            <a:extLst>
              <a:ext uri="{FF2B5EF4-FFF2-40B4-BE49-F238E27FC236}">
                <a16:creationId xmlns:a16="http://schemas.microsoft.com/office/drawing/2014/main" id="{9036B9E4-AB6F-4104-829C-828F8C54D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617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33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81000" y="328783"/>
          <a:ext cx="8153400" cy="1338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650526" y="1859567"/>
            <a:ext cx="55884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Neraca</a:t>
            </a:r>
            <a:r>
              <a:rPr lang="en-US" sz="2800" b="1" dirty="0"/>
              <a:t> </a:t>
            </a:r>
            <a:r>
              <a:rPr lang="en-US" sz="2800" b="1" dirty="0" err="1"/>
              <a:t>Saldo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726726" y="2190442"/>
            <a:ext cx="53491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1. </a:t>
            </a:r>
            <a:r>
              <a:rPr lang="en-US" sz="2400" b="1" dirty="0" err="1"/>
              <a:t>Pengertian</a:t>
            </a:r>
            <a:r>
              <a:rPr lang="en-US" sz="2400" b="1" dirty="0"/>
              <a:t> </a:t>
            </a:r>
            <a:r>
              <a:rPr lang="en-US" sz="2400" b="1" dirty="0" err="1"/>
              <a:t>Neraca</a:t>
            </a:r>
            <a:r>
              <a:rPr lang="en-US" sz="2400" b="1" dirty="0"/>
              <a:t> </a:t>
            </a:r>
            <a:r>
              <a:rPr lang="en-US" sz="2400" b="1" dirty="0" err="1"/>
              <a:t>Saldo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783630" y="2575131"/>
            <a:ext cx="71886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daftar yang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akun-akun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726726" y="3231655"/>
            <a:ext cx="55122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2.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Neraca</a:t>
            </a:r>
            <a:r>
              <a:rPr lang="en-US" sz="2400" b="1" dirty="0"/>
              <a:t> </a:t>
            </a:r>
            <a:r>
              <a:rPr lang="en-US" sz="2400" b="1" dirty="0" err="1"/>
              <a:t>Saldo</a:t>
            </a:r>
            <a:endParaRPr lang="en-US" sz="2400" b="1" dirty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3754875"/>
            <a:ext cx="7924800" cy="28745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8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EF2957-FC12-4305-AAFE-AF69054DF6FA}"/>
              </a:ext>
            </a:extLst>
          </p:cNvPr>
          <p:cNvSpPr/>
          <p:nvPr/>
        </p:nvSpPr>
        <p:spPr>
          <a:xfrm>
            <a:off x="381000" y="6096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333333"/>
                </a:solidFill>
                <a:latin typeface="Inter"/>
              </a:rPr>
              <a:t>Dalam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atau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i="1" dirty="0">
                <a:solidFill>
                  <a:srgbClr val="333333"/>
                </a:solidFill>
                <a:latin typeface="Inter"/>
              </a:rPr>
              <a:t>trial balance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adalah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laporan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pembukuan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atau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yang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mencantumkan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setiap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buku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besar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umum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organisasi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 </a:t>
            </a:r>
          </a:p>
          <a:p>
            <a:endParaRPr lang="en-US" sz="3200" dirty="0">
              <a:solidFill>
                <a:srgbClr val="333333"/>
              </a:solidFill>
              <a:latin typeface="Inter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rgbClr val="333333"/>
                </a:solidFill>
                <a:latin typeface="Inter"/>
              </a:rPr>
              <a:t>Jumlah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debet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terdaftar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dengan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judul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“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debet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” dan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jumlah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kredit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terdaftar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lain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dengan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judul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“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kredit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.”</a:t>
            </a:r>
          </a:p>
          <a:p>
            <a:endParaRPr lang="en-US" sz="3200" dirty="0">
              <a:solidFill>
                <a:srgbClr val="333333"/>
              </a:solidFill>
              <a:latin typeface="Inter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333333"/>
                </a:solidFill>
                <a:latin typeface="Inter"/>
              </a:rPr>
              <a:t> Total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masing-masing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dari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kedua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ini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harus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sama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374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B32E7-6230-4772-80C0-7FF484EB56C0}"/>
              </a:ext>
            </a:extLst>
          </p:cNvPr>
          <p:cNvSpPr/>
          <p:nvPr/>
        </p:nvSpPr>
        <p:spPr>
          <a:xfrm>
            <a:off x="457200" y="9906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i="1" dirty="0">
                <a:solidFill>
                  <a:srgbClr val="333333"/>
                </a:solidFill>
                <a:latin typeface="Inter"/>
              </a:rPr>
              <a:t>Trial balance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bukanlah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600" dirty="0" err="1">
                <a:solidFill>
                  <a:srgbClr val="2F5C95"/>
                </a:solidFill>
                <a:latin typeface="Inter"/>
                <a:hlinkClick r:id="rId2"/>
              </a:rPr>
              <a:t>laporan</a:t>
            </a:r>
            <a:r>
              <a:rPr lang="en-US" sz="3600" dirty="0">
                <a:solidFill>
                  <a:srgbClr val="2F5C95"/>
                </a:solidFill>
                <a:latin typeface="Inter"/>
                <a:hlinkClick r:id="rId2"/>
              </a:rPr>
              <a:t> </a:t>
            </a:r>
            <a:r>
              <a:rPr lang="en-US" sz="3600" dirty="0" err="1">
                <a:solidFill>
                  <a:srgbClr val="2F5C95"/>
                </a:solidFill>
                <a:latin typeface="Inter"/>
                <a:hlinkClick r:id="rId2"/>
              </a:rPr>
              <a:t>keuangan</a:t>
            </a:r>
            <a:r>
              <a:rPr lang="en-US" sz="3600" dirty="0">
                <a:solidFill>
                  <a:srgbClr val="2F5C95"/>
                </a:solidFill>
                <a:latin typeface="Inter"/>
                <a:hlinkClick r:id="rId2"/>
              </a:rPr>
              <a:t>.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 </a:t>
            </a:r>
          </a:p>
          <a:p>
            <a:r>
              <a:rPr lang="en-US" sz="3600" dirty="0" err="1">
                <a:solidFill>
                  <a:srgbClr val="333333"/>
                </a:solidFill>
                <a:latin typeface="Inter"/>
              </a:rPr>
              <a:t>Ini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merupakan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laporan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internal yang      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berguna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dalam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sistem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dan  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pembukuan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manual.</a:t>
            </a:r>
          </a:p>
          <a:p>
            <a:endParaRPr lang="en-US" sz="3600" dirty="0">
              <a:solidFill>
                <a:srgbClr val="333333"/>
              </a:solidFill>
              <a:latin typeface="Inter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Jika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pada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tidak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seimbang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,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itu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menandakan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adanya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kesalahan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antara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jurnal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dan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6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600" dirty="0">
                <a:solidFill>
                  <a:srgbClr val="333333"/>
                </a:solidFill>
                <a:latin typeface="Inter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224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279754"/>
            <a:ext cx="937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3. </a:t>
            </a:r>
            <a:r>
              <a:rPr lang="en-US" sz="2400" b="1" dirty="0" err="1"/>
              <a:t>Menguji</a:t>
            </a:r>
            <a:r>
              <a:rPr lang="en-US" sz="2400" b="1" dirty="0"/>
              <a:t> </a:t>
            </a:r>
            <a:r>
              <a:rPr lang="en-US" sz="2400" b="1" dirty="0" err="1"/>
              <a:t>Kebenaran</a:t>
            </a:r>
            <a:r>
              <a:rPr lang="en-US" sz="2400" b="1" dirty="0"/>
              <a:t> </a:t>
            </a:r>
            <a:r>
              <a:rPr lang="en-US" sz="2400" b="1" dirty="0" err="1"/>
              <a:t>Pencatatan</a:t>
            </a:r>
            <a:r>
              <a:rPr lang="en-US" sz="2400" b="1" dirty="0"/>
              <a:t> </a:t>
            </a:r>
            <a:r>
              <a:rPr lang="en-US" sz="2400" b="1" dirty="0" err="1"/>
              <a:t>Transaksi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 </a:t>
            </a:r>
            <a:r>
              <a:rPr lang="en-US" sz="2400" b="1" dirty="0" err="1"/>
              <a:t>melalui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Neraca</a:t>
            </a:r>
            <a:r>
              <a:rPr lang="en-US" sz="2400" b="1" dirty="0"/>
              <a:t> </a:t>
            </a:r>
            <a:r>
              <a:rPr lang="en-US" sz="2400" b="1" dirty="0" err="1"/>
              <a:t>Saldo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38600" y="2314056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sv-SE" sz="2400" dirty="0"/>
              <a:t>pencatatan dan pemindahbukuan transaksi ke buku besar.</a:t>
            </a:r>
          </a:p>
          <a:p>
            <a:r>
              <a:rPr lang="sv-SE" sz="2400" dirty="0"/>
              <a:t> Jika pencatatan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pemindahbukuan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seimbang</a:t>
            </a:r>
            <a:r>
              <a:rPr lang="en-US" sz="2400" dirty="0"/>
              <a:t>.</a:t>
            </a:r>
          </a:p>
        </p:txBody>
      </p:sp>
      <p:pic>
        <p:nvPicPr>
          <p:cNvPr id="11" name="Picture 2" descr="https://encrypted-tbn2.gstatic.com/images?q=tbn:ANd9GcQnUKyccVD1gQI3ZoqQeKbmtViMFvch2Zu1pnlklgmfDoby17wU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99" y="2177080"/>
            <a:ext cx="3392101" cy="3995120"/>
          </a:xfrm>
          <a:prstGeom prst="rect">
            <a:avLst/>
          </a:prstGeom>
          <a:noFill/>
          <a:effectLst>
            <a:glow rad="101600">
              <a:schemeClr val="accent2">
                <a:lumMod val="50000"/>
                <a:alpha val="97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7164" y="1464326"/>
            <a:ext cx="7480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b="1" dirty="0"/>
              <a:t>4. Cara Menemukan Kesalahan Melalui Neraca Saldo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87985" y="2084908"/>
            <a:ext cx="84798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437" indent="-341437">
              <a:buFont typeface="+mj-lt"/>
              <a:buAutoNum type="alphaLcPeriod"/>
            </a:pP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debet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neraca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membandingkannya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saldo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nn-NO" sz="2400" dirty="0"/>
              <a:t>Cocokkan kembali jumlah saldo di buku besar dengan sumber </a:t>
            </a:r>
            <a:r>
              <a:rPr lang="en-US" sz="2400" dirty="0" err="1"/>
              <a:t>pencatatan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  <a:p>
            <a:pPr marL="341437" indent="-341437">
              <a:buFont typeface="+mj-lt"/>
              <a:buAutoNum type="alphaLcPeriod"/>
            </a:pPr>
            <a:r>
              <a:rPr lang="fi-FI" sz="2400" dirty="0"/>
              <a:t>Teliti kembali kebenaran pencatatan transaksi pada jurnal.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9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7A52-9F8B-4E1C-8AD4-E5B0B85B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1.bp.blogspot.com/_s1IrGppboto/TChnkRj52lI/AAAAAAAAAFA/FIoMVJS8h9Q/s1600/ns.bmp">
            <a:extLst>
              <a:ext uri="{FF2B5EF4-FFF2-40B4-BE49-F238E27FC236}">
                <a16:creationId xmlns:a16="http://schemas.microsoft.com/office/drawing/2014/main" id="{C7B6A03B-1460-4210-AD4C-FE8F169E53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600200"/>
            <a:ext cx="8077200" cy="4525963"/>
          </a:xfrm>
          <a:prstGeom prst="rect">
            <a:avLst/>
          </a:prstGeom>
          <a:noFill/>
          <a:effectLst>
            <a:glow rad="76200">
              <a:schemeClr val="tx2">
                <a:alpha val="9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R="0" lvl="0" indent="6826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Langkah-langkah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menyusun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daftar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neraca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saldo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447800"/>
            <a:ext cx="8291513" cy="48768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Menghitung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saldo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berbentuk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skontro</a:t>
            </a:r>
            <a:r>
              <a:rPr kumimoji="0" lang="en-GB" sz="31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GB" sz="3100" b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Jika</a:t>
            </a:r>
            <a:r>
              <a:rPr lang="en-GB" sz="3100" dirty="0"/>
              <a:t> </a:t>
            </a:r>
            <a:r>
              <a:rPr lang="en-GB" sz="3100" dirty="0" err="1"/>
              <a:t>dua</a:t>
            </a:r>
            <a:r>
              <a:rPr lang="en-GB" sz="3100" dirty="0"/>
              <a:t> </a:t>
            </a:r>
            <a:r>
              <a:rPr lang="en-GB" sz="3100" dirty="0" err="1"/>
              <a:t>sisi</a:t>
            </a:r>
            <a:r>
              <a:rPr lang="en-GB" sz="3100" dirty="0"/>
              <a:t> </a:t>
            </a:r>
            <a:r>
              <a:rPr lang="en-GB" sz="3100" dirty="0" err="1"/>
              <a:t>terisi</a:t>
            </a:r>
            <a:r>
              <a:rPr lang="en-GB" sz="3100" dirty="0"/>
              <a:t> </a:t>
            </a:r>
            <a:r>
              <a:rPr lang="en-GB" sz="3100" dirty="0" err="1"/>
              <a:t>semua</a:t>
            </a:r>
            <a:r>
              <a:rPr lang="en-GB" sz="3100" dirty="0"/>
              <a:t>,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antara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Untuk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, </a:t>
            </a:r>
            <a:r>
              <a:rPr lang="en-GB" sz="3100" dirty="0" err="1"/>
              <a:t>letakkan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Sedangkan</a:t>
            </a:r>
            <a:r>
              <a:rPr lang="en-GB" sz="3100" dirty="0"/>
              <a:t> </a:t>
            </a:r>
            <a:r>
              <a:rPr lang="en-GB" sz="3100" dirty="0" err="1"/>
              <a:t>untuk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,  </a:t>
            </a:r>
            <a:r>
              <a:rPr lang="en-GB" sz="3100" dirty="0" err="1"/>
              <a:t>letak</a:t>
            </a:r>
            <a:r>
              <a:rPr lang="en-GB" sz="3100" dirty="0"/>
              <a:t> </a:t>
            </a:r>
            <a:r>
              <a:rPr lang="en-GB" sz="3100" dirty="0" err="1"/>
              <a:t>selisihnya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/>
              <a:t> </a:t>
            </a:r>
            <a:r>
              <a:rPr lang="en-GB" sz="3100" dirty="0" err="1"/>
              <a:t>jika</a:t>
            </a:r>
            <a:r>
              <a:rPr lang="en-GB" sz="3100" dirty="0"/>
              <a:t> </a:t>
            </a:r>
            <a:r>
              <a:rPr lang="en-GB" sz="3100" dirty="0" err="1"/>
              <a:t>hanya</a:t>
            </a:r>
            <a:r>
              <a:rPr lang="en-GB" sz="3100" dirty="0"/>
              <a:t> </a:t>
            </a:r>
            <a:r>
              <a:rPr lang="en-GB" sz="3100" dirty="0" err="1"/>
              <a:t>satu</a:t>
            </a:r>
            <a:r>
              <a:rPr lang="en-GB" sz="3100" dirty="0"/>
              <a:t> </a:t>
            </a:r>
            <a:r>
              <a:rPr lang="en-GB" sz="3100" dirty="0" err="1"/>
              <a:t>sisi</a:t>
            </a:r>
            <a:r>
              <a:rPr lang="en-GB" sz="3100" dirty="0"/>
              <a:t> </a:t>
            </a:r>
            <a:r>
              <a:rPr lang="en-GB" sz="3100" dirty="0" err="1"/>
              <a:t>saja</a:t>
            </a:r>
            <a:r>
              <a:rPr lang="en-GB" sz="3100" dirty="0"/>
              <a:t> yang </a:t>
            </a:r>
            <a:r>
              <a:rPr lang="en-GB" sz="3100" dirty="0" err="1"/>
              <a:t>terisi</a:t>
            </a:r>
            <a:r>
              <a:rPr lang="en-GB" sz="3100" dirty="0"/>
              <a:t>,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adalah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itu</a:t>
            </a:r>
            <a:r>
              <a:rPr lang="en-GB" sz="3100" dirty="0"/>
              <a:t> </a:t>
            </a:r>
            <a:r>
              <a:rPr lang="en-GB" sz="3100" dirty="0" err="1"/>
              <a:t>sendiri</a:t>
            </a:r>
            <a:r>
              <a:rPr lang="en-GB" sz="3100" dirty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b="1" dirty="0" err="1"/>
              <a:t>Menghitung</a:t>
            </a:r>
            <a:r>
              <a:rPr lang="en-GB" sz="3100" b="1" dirty="0"/>
              <a:t> </a:t>
            </a:r>
            <a:r>
              <a:rPr lang="en-GB" sz="3100" b="1" dirty="0" err="1"/>
              <a:t>saldo</a:t>
            </a:r>
            <a:r>
              <a:rPr lang="en-GB" sz="3100" b="1" dirty="0"/>
              <a:t> </a:t>
            </a:r>
            <a:r>
              <a:rPr lang="en-GB" sz="3100" b="1" dirty="0" err="1"/>
              <a:t>dari</a:t>
            </a:r>
            <a:r>
              <a:rPr lang="en-GB" sz="3100" b="1" dirty="0"/>
              <a:t> </a:t>
            </a:r>
            <a:r>
              <a:rPr lang="en-GB" sz="3100" b="1" dirty="0" err="1"/>
              <a:t>buku</a:t>
            </a:r>
            <a:r>
              <a:rPr lang="en-GB" sz="3100" b="1" dirty="0"/>
              <a:t> </a:t>
            </a:r>
            <a:r>
              <a:rPr lang="en-GB" sz="3100" b="1" dirty="0" err="1"/>
              <a:t>besar</a:t>
            </a:r>
            <a:r>
              <a:rPr lang="en-GB" sz="3100" b="1" dirty="0"/>
              <a:t> </a:t>
            </a:r>
            <a:r>
              <a:rPr lang="en-GB" sz="3100" b="1" dirty="0" err="1"/>
              <a:t>berbentuk</a:t>
            </a:r>
            <a:r>
              <a:rPr lang="en-GB" sz="3100" b="1" dirty="0"/>
              <a:t> </a:t>
            </a:r>
            <a:r>
              <a:rPr lang="en-GB" sz="3100" b="1" i="1" dirty="0" err="1"/>
              <a:t>stafel</a:t>
            </a:r>
            <a:r>
              <a:rPr lang="en-GB" sz="3100" b="1" dirty="0"/>
              <a:t>:</a:t>
            </a:r>
            <a:endParaRPr lang="en-GB" sz="3100" b="1" i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Bentuk</a:t>
            </a:r>
            <a:r>
              <a:rPr lang="en-GB" sz="3100" dirty="0"/>
              <a:t> </a:t>
            </a:r>
            <a:r>
              <a:rPr lang="en-GB" sz="3100" dirty="0" err="1"/>
              <a:t>tiga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: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buku</a:t>
            </a:r>
            <a:r>
              <a:rPr lang="en-GB" sz="3100" dirty="0"/>
              <a:t> </a:t>
            </a:r>
            <a:r>
              <a:rPr lang="en-GB" sz="3100" dirty="0" err="1"/>
              <a:t>besar</a:t>
            </a:r>
            <a:r>
              <a:rPr lang="en-GB" sz="3100" dirty="0"/>
              <a:t> </a:t>
            </a:r>
            <a:r>
              <a:rPr lang="en-GB" sz="3100" dirty="0" err="1"/>
              <a:t>ini</a:t>
            </a:r>
            <a:r>
              <a:rPr lang="en-GB" sz="3100" dirty="0"/>
              <a:t> </a:t>
            </a:r>
            <a:r>
              <a:rPr lang="en-GB" sz="3100" dirty="0" err="1"/>
              <a:t>adalah</a:t>
            </a:r>
            <a:r>
              <a:rPr lang="en-GB" sz="3100" dirty="0"/>
              <a:t> </a:t>
            </a:r>
            <a:r>
              <a:rPr lang="en-GB" sz="3100" dirty="0" err="1"/>
              <a:t>angka</a:t>
            </a:r>
            <a:r>
              <a:rPr lang="en-GB" sz="3100" dirty="0"/>
              <a:t> yang </a:t>
            </a:r>
            <a:r>
              <a:rPr lang="en-GB" sz="3100" dirty="0" err="1"/>
              <a:t>tampak</a:t>
            </a:r>
            <a:r>
              <a:rPr lang="en-GB" sz="3100" dirty="0"/>
              <a:t> </a:t>
            </a:r>
            <a:r>
              <a:rPr lang="en-GB" sz="3100" dirty="0" err="1"/>
              <a:t>terakhir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antara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Kemudian</a:t>
            </a:r>
            <a:r>
              <a:rPr lang="en-GB" sz="3100" dirty="0"/>
              <a:t> </a:t>
            </a:r>
            <a:r>
              <a:rPr lang="en-GB" sz="3100" dirty="0" err="1"/>
              <a:t>letakkan</a:t>
            </a:r>
            <a:r>
              <a:rPr lang="en-GB" sz="3100" dirty="0"/>
              <a:t>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 </a:t>
            </a:r>
            <a:r>
              <a:rPr lang="en-GB" sz="3100" dirty="0" err="1"/>
              <a:t>karena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tidak</a:t>
            </a:r>
            <a:r>
              <a:rPr lang="en-GB" sz="3100" dirty="0"/>
              <a:t> </a:t>
            </a:r>
            <a:r>
              <a:rPr lang="en-GB" sz="3100" dirty="0" err="1"/>
              <a:t>menjelaskan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Bentuk</a:t>
            </a:r>
            <a:r>
              <a:rPr lang="en-GB" sz="3100" dirty="0"/>
              <a:t> </a:t>
            </a:r>
            <a:r>
              <a:rPr lang="en-GB" sz="3100" dirty="0" err="1"/>
              <a:t>empat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: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angka</a:t>
            </a:r>
            <a:r>
              <a:rPr lang="en-GB" sz="3100" dirty="0"/>
              <a:t> yang </a:t>
            </a:r>
            <a:r>
              <a:rPr lang="en-GB" sz="3100" dirty="0" err="1"/>
              <a:t>tampak</a:t>
            </a:r>
            <a:r>
              <a:rPr lang="en-GB" sz="3100" dirty="0"/>
              <a:t> </a:t>
            </a:r>
            <a:r>
              <a:rPr lang="en-GB" sz="3100" dirty="0" err="1"/>
              <a:t>terakhir</a:t>
            </a:r>
            <a:r>
              <a:rPr lang="en-GB" sz="3100" dirty="0"/>
              <a:t> </a:t>
            </a:r>
            <a:r>
              <a:rPr lang="en-GB" sz="3100" dirty="0" err="1"/>
              <a:t>pada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</a:p>
          <a:p>
            <a:pPr marL="742950" lvl="1" indent="-28575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tor\My Documents\akun 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610600" cy="510540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My Documents\akun 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562600"/>
            <a:ext cx="68580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tor\My Documents\akun 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8486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36.jpg">
            <a:extLst>
              <a:ext uri="{FF2B5EF4-FFF2-40B4-BE49-F238E27FC236}">
                <a16:creationId xmlns:a16="http://schemas.microsoft.com/office/drawing/2014/main" id="{A399BBAA-C942-4789-80B1-061A48CDE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6200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77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7" ma:contentTypeDescription="Create a new document." ma:contentTypeScope="" ma:versionID="ff29addf73c4d92f8b0f7b819d1de9df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133494eeb293cf0857fa0fd9a3fd91ce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g xmlns="f1ae628a-3aba-4346-8657-30193ab20081" xsi:nil="true"/>
    <Scorm_OrgID xmlns="f1ae628a-3aba-4346-8657-30193ab20081" xsi:nil="true"/>
    <Articulate_ID xmlns="f1ae628a-3aba-4346-8657-30193ab20081" xsi:nil="true"/>
    <Kelas xmlns="f1ae628a-3aba-4346-8657-30193ab20081">Kelas 10</Kelas>
    <IsScorm xmlns="f1ae628a-3aba-4346-8657-30193ab20081">false</IsScorm>
    <Jenjang xmlns="f1ae628a-3aba-4346-8657-30193ab20081">SMA</Jenjang>
    <Ratings xmlns="http://schemas.microsoft.com/sharepoint/v3" xsi:nil="true"/>
    <UploaderUsername xmlns="f1ae628a-3aba-4346-8657-30193ab20081">KENZIE</UploaderUsername>
    <LikedBy xmlns="http://schemas.microsoft.com/sharepoint/v3">
      <UserInfo>
        <DisplayName/>
        <AccountId xsi:nil="true"/>
        <AccountType/>
      </UserInfo>
    </LikedBy>
    <Mata_x0020_Pelajaran xmlns="f1ae628a-3aba-4346-8657-30193ab20081">Akuntansi</Mata_x0020_Pelajaran>
    <IsArticulate xmlns="f1ae628a-3aba-4346-8657-30193ab20081">false</IsArticulate>
    <Description0 xmlns="f1ae628a-3aba-4346-8657-30193ab20081" xsi:nil="true"/>
    <RatedBy xmlns="http://schemas.microsoft.com/sharepoint/v3">
      <UserInfo>
        <DisplayName/>
        <AccountId xsi:nil="true"/>
        <AccountType/>
      </UserInfo>
    </RatedBy>
    <Hit xmlns="f1ae628a-3aba-4346-8657-30193ab2008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9002FA-843E-4B05-8888-4C90CA7C0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9D973-C5D1-4C4E-8A30-D96C65A3574D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f1ae628a-3aba-4346-8657-30193ab2008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2B63B36-4D5D-4B8D-9A3D-F553BFF710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1625</TotalTime>
  <Words>269</Words>
  <Application>Microsoft Office PowerPoint</Application>
  <PresentationFormat>On-screen Show (4:3)</PresentationFormat>
  <Paragraphs>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Inter</vt:lpstr>
      <vt:lpstr>Wingdings</vt:lpstr>
      <vt:lpstr>Office Theme</vt:lpstr>
      <vt:lpstr>TAHAP PENGIKHTISARAN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jurnal</dc:title>
  <dc:creator>My Komputer</dc:creator>
  <cp:lastModifiedBy>user</cp:lastModifiedBy>
  <cp:revision>76</cp:revision>
  <dcterms:created xsi:type="dcterms:W3CDTF">2011-05-04T02:18:36Z</dcterms:created>
  <dcterms:modified xsi:type="dcterms:W3CDTF">2021-09-26T01:52:28Z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0x010100B1AD64C199CCA743B7F7500206315078</vt:lpwstr>
  </property>
</Properties>
</file>