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88" r:id="rId2"/>
    <p:sldId id="289" r:id="rId3"/>
    <p:sldId id="258" r:id="rId4"/>
    <p:sldId id="262" r:id="rId5"/>
    <p:sldId id="259" r:id="rId6"/>
    <p:sldId id="286" r:id="rId7"/>
    <p:sldId id="285" r:id="rId8"/>
    <p:sldId id="287" r:id="rId9"/>
    <p:sldId id="260" r:id="rId10"/>
    <p:sldId id="265" r:id="rId11"/>
    <p:sldId id="268" r:id="rId12"/>
    <p:sldId id="261" r:id="rId13"/>
    <p:sldId id="290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11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84E83A3-5A1F-4F18-9FE4-47669F3F8C5D}" type="doc">
      <dgm:prSet loTypeId="urn:microsoft.com/office/officeart/2005/8/layout/vList2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7EEA31F-0FED-409A-AD93-0DB122DC9ADC}">
      <dgm:prSet custT="1"/>
      <dgm:spPr/>
      <dgm:t>
        <a:bodyPr/>
        <a:lstStyle/>
        <a:p>
          <a:pPr rtl="0"/>
          <a:r>
            <a:rPr lang="en-US" sz="3200" b="1" dirty="0" err="1">
              <a:solidFill>
                <a:schemeClr val="tx1"/>
              </a:solidFill>
            </a:rPr>
            <a:t>Tujuan</a:t>
          </a:r>
          <a:r>
            <a:rPr lang="en-US" sz="3200" b="1" dirty="0">
              <a:solidFill>
                <a:schemeClr val="tx1"/>
              </a:solidFill>
            </a:rPr>
            <a:t> </a:t>
          </a:r>
          <a:r>
            <a:rPr lang="en-US" sz="3200" b="1" dirty="0" err="1">
              <a:solidFill>
                <a:schemeClr val="tx1"/>
              </a:solidFill>
            </a:rPr>
            <a:t>Pembelajaran</a:t>
          </a:r>
          <a:endParaRPr lang="en-US" sz="3200" dirty="0">
            <a:solidFill>
              <a:schemeClr val="tx1"/>
            </a:solidFill>
          </a:endParaRPr>
        </a:p>
      </dgm:t>
    </dgm:pt>
    <dgm:pt modelId="{69CC025B-D9C3-47DF-9463-B58CA4AB94A4}" type="parTrans" cxnId="{D295E4FB-2620-46B7-8A73-D8587E0FD634}">
      <dgm:prSet/>
      <dgm:spPr/>
      <dgm:t>
        <a:bodyPr/>
        <a:lstStyle/>
        <a:p>
          <a:endParaRPr lang="en-US"/>
        </a:p>
      </dgm:t>
    </dgm:pt>
    <dgm:pt modelId="{BEAA4732-17FB-4241-88C3-46FD9EA2600F}" type="sibTrans" cxnId="{D295E4FB-2620-46B7-8A73-D8587E0FD634}">
      <dgm:prSet/>
      <dgm:spPr/>
      <dgm:t>
        <a:bodyPr/>
        <a:lstStyle/>
        <a:p>
          <a:endParaRPr lang="en-US"/>
        </a:p>
      </dgm:t>
    </dgm:pt>
    <dgm:pt modelId="{B943ACA6-2C8F-48BF-8D14-CB2A1B8B132B}" type="pres">
      <dgm:prSet presAssocID="{484E83A3-5A1F-4F18-9FE4-47669F3F8C5D}" presName="linear" presStyleCnt="0">
        <dgm:presLayoutVars>
          <dgm:animLvl val="lvl"/>
          <dgm:resizeHandles val="exact"/>
        </dgm:presLayoutVars>
      </dgm:prSet>
      <dgm:spPr/>
    </dgm:pt>
    <dgm:pt modelId="{A4549A0B-40EA-4E71-AD6A-6E2A6A6FD4EA}" type="pres">
      <dgm:prSet presAssocID="{B7EEA31F-0FED-409A-AD93-0DB122DC9ADC}" presName="parentText" presStyleLbl="node1" presStyleIdx="0" presStyleCnt="1" custScaleY="166765" custLinFactNeighborX="21818" custLinFactNeighborY="-33033">
        <dgm:presLayoutVars>
          <dgm:chMax val="0"/>
          <dgm:bulletEnabled val="1"/>
        </dgm:presLayoutVars>
      </dgm:prSet>
      <dgm:spPr/>
    </dgm:pt>
  </dgm:ptLst>
  <dgm:cxnLst>
    <dgm:cxn modelId="{2899F95F-7A08-4FB9-8D47-45399F41FCA0}" type="presOf" srcId="{B7EEA31F-0FED-409A-AD93-0DB122DC9ADC}" destId="{A4549A0B-40EA-4E71-AD6A-6E2A6A6FD4EA}" srcOrd="0" destOrd="0" presId="urn:microsoft.com/office/officeart/2005/8/layout/vList2"/>
    <dgm:cxn modelId="{86F254E2-0719-4E85-B9DA-585D2ECCEFFD}" type="presOf" srcId="{484E83A3-5A1F-4F18-9FE4-47669F3F8C5D}" destId="{B943ACA6-2C8F-48BF-8D14-CB2A1B8B132B}" srcOrd="0" destOrd="0" presId="urn:microsoft.com/office/officeart/2005/8/layout/vList2"/>
    <dgm:cxn modelId="{D295E4FB-2620-46B7-8A73-D8587E0FD634}" srcId="{484E83A3-5A1F-4F18-9FE4-47669F3F8C5D}" destId="{B7EEA31F-0FED-409A-AD93-0DB122DC9ADC}" srcOrd="0" destOrd="0" parTransId="{69CC025B-D9C3-47DF-9463-B58CA4AB94A4}" sibTransId="{BEAA4732-17FB-4241-88C3-46FD9EA2600F}"/>
    <dgm:cxn modelId="{E92BF4A3-FAE3-4E06-A176-5B7AB8AB8B4A}" type="presParOf" srcId="{B943ACA6-2C8F-48BF-8D14-CB2A1B8B132B}" destId="{A4549A0B-40EA-4E71-AD6A-6E2A6A6FD4E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AB5A0D5-DB95-4EE3-A084-2E966234FE0F}" type="doc">
      <dgm:prSet loTypeId="urn:microsoft.com/office/officeart/2005/8/layout/vList2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13E0D1B-D92A-4F67-8B62-7AA4D3222889}">
      <dgm:prSet custT="1"/>
      <dgm:spPr/>
      <dgm:t>
        <a:bodyPr/>
        <a:lstStyle/>
        <a:p>
          <a:pPr rtl="0"/>
          <a:r>
            <a:rPr lang="en-US" sz="2800" b="1" dirty="0">
              <a:solidFill>
                <a:schemeClr val="tx1"/>
              </a:solidFill>
            </a:rPr>
            <a:t> PETA KONSEP</a:t>
          </a:r>
        </a:p>
      </dgm:t>
    </dgm:pt>
    <dgm:pt modelId="{CB3FD6CF-313B-4F60-A1A1-DBAAC22888F7}" type="parTrans" cxnId="{06A3E8BE-091B-4EA4-A35D-20E98EDCD41F}">
      <dgm:prSet/>
      <dgm:spPr/>
      <dgm:t>
        <a:bodyPr/>
        <a:lstStyle/>
        <a:p>
          <a:endParaRPr lang="en-US"/>
        </a:p>
      </dgm:t>
    </dgm:pt>
    <dgm:pt modelId="{6792A507-35F0-4C2E-BC02-FDF47E4A5C4A}" type="sibTrans" cxnId="{06A3E8BE-091B-4EA4-A35D-20E98EDCD41F}">
      <dgm:prSet/>
      <dgm:spPr/>
      <dgm:t>
        <a:bodyPr/>
        <a:lstStyle/>
        <a:p>
          <a:endParaRPr lang="en-US"/>
        </a:p>
      </dgm:t>
    </dgm:pt>
    <dgm:pt modelId="{9177AA1C-64F6-4C19-9F11-B5FF2AA9564A}" type="pres">
      <dgm:prSet presAssocID="{AAB5A0D5-DB95-4EE3-A084-2E966234FE0F}" presName="linear" presStyleCnt="0">
        <dgm:presLayoutVars>
          <dgm:animLvl val="lvl"/>
          <dgm:resizeHandles val="exact"/>
        </dgm:presLayoutVars>
      </dgm:prSet>
      <dgm:spPr/>
    </dgm:pt>
    <dgm:pt modelId="{674EB096-5223-4BFC-BD71-159E711F9564}" type="pres">
      <dgm:prSet presAssocID="{813E0D1B-D92A-4F67-8B62-7AA4D3222889}" presName="parentText" presStyleLbl="node1" presStyleIdx="0" presStyleCnt="1" custScaleY="165790">
        <dgm:presLayoutVars>
          <dgm:chMax val="0"/>
          <dgm:bulletEnabled val="1"/>
        </dgm:presLayoutVars>
      </dgm:prSet>
      <dgm:spPr/>
    </dgm:pt>
  </dgm:ptLst>
  <dgm:cxnLst>
    <dgm:cxn modelId="{06A3E8BE-091B-4EA4-A35D-20E98EDCD41F}" srcId="{AAB5A0D5-DB95-4EE3-A084-2E966234FE0F}" destId="{813E0D1B-D92A-4F67-8B62-7AA4D3222889}" srcOrd="0" destOrd="0" parTransId="{CB3FD6CF-313B-4F60-A1A1-DBAAC22888F7}" sibTransId="{6792A507-35F0-4C2E-BC02-FDF47E4A5C4A}"/>
    <dgm:cxn modelId="{D8BC34D5-E8B8-44FF-B64A-939358A9B11C}" type="presOf" srcId="{813E0D1B-D92A-4F67-8B62-7AA4D3222889}" destId="{674EB096-5223-4BFC-BD71-159E711F9564}" srcOrd="0" destOrd="0" presId="urn:microsoft.com/office/officeart/2005/8/layout/vList2"/>
    <dgm:cxn modelId="{CD179ADE-62CB-4D70-B3AC-99CAF77C763D}" type="presOf" srcId="{AAB5A0D5-DB95-4EE3-A084-2E966234FE0F}" destId="{9177AA1C-64F6-4C19-9F11-B5FF2AA9564A}" srcOrd="0" destOrd="0" presId="urn:microsoft.com/office/officeart/2005/8/layout/vList2"/>
    <dgm:cxn modelId="{66C656FD-807C-47E7-B7E7-2841888DB37F}" type="presParOf" srcId="{9177AA1C-64F6-4C19-9F11-B5FF2AA9564A}" destId="{674EB096-5223-4BFC-BD71-159E711F956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A949A45-E4B8-4815-8E34-9088EB726ACE}" type="doc">
      <dgm:prSet loTypeId="urn:microsoft.com/office/officeart/2005/8/layout/arrow4" loCatId="process" qsTypeId="urn:microsoft.com/office/officeart/2005/8/quickstyle/3d7" qsCatId="3D" csTypeId="urn:microsoft.com/office/officeart/2005/8/colors/accent1_5" csCatId="accent1" phldr="1"/>
      <dgm:spPr/>
      <dgm:t>
        <a:bodyPr/>
        <a:lstStyle/>
        <a:p>
          <a:endParaRPr lang="en-US"/>
        </a:p>
      </dgm:t>
    </dgm:pt>
    <dgm:pt modelId="{17DD095A-22A0-4CBC-B07A-08BE70CDC335}">
      <dgm:prSet phldrT="[Text]" custT="1"/>
      <dgm:spPr/>
      <dgm:t>
        <a:bodyPr/>
        <a:lstStyle/>
        <a:p>
          <a:r>
            <a:rPr lang="en-US" sz="2000" dirty="0" err="1"/>
            <a:t>Jurnal</a:t>
          </a:r>
          <a:r>
            <a:rPr lang="en-US" sz="2000" dirty="0"/>
            <a:t> </a:t>
          </a:r>
          <a:r>
            <a:rPr lang="en-US" sz="2000" dirty="0" err="1"/>
            <a:t>umum</a:t>
          </a:r>
          <a:r>
            <a:rPr lang="en-US" sz="2000" dirty="0"/>
            <a:t> </a:t>
          </a:r>
          <a:r>
            <a:rPr lang="en-US" sz="2000" dirty="0" err="1"/>
            <a:t>digunakan</a:t>
          </a:r>
          <a:r>
            <a:rPr lang="en-US" sz="2000" dirty="0"/>
            <a:t> </a:t>
          </a:r>
          <a:r>
            <a:rPr lang="en-US" sz="2000" dirty="0" err="1"/>
            <a:t>untuk</a:t>
          </a:r>
          <a:r>
            <a:rPr lang="en-US" sz="2000" dirty="0"/>
            <a:t> </a:t>
          </a:r>
          <a:r>
            <a:rPr lang="en-US" sz="2000" dirty="0" err="1"/>
            <a:t>mencatat</a:t>
          </a:r>
          <a:r>
            <a:rPr lang="en-US" sz="2000" dirty="0"/>
            <a:t> </a:t>
          </a:r>
          <a:r>
            <a:rPr lang="en-US" sz="2000" dirty="0" err="1"/>
            <a:t>dan</a:t>
          </a:r>
          <a:r>
            <a:rPr lang="en-US" sz="2000" dirty="0"/>
            <a:t> </a:t>
          </a:r>
          <a:r>
            <a:rPr lang="en-US" sz="2000" dirty="0" err="1"/>
            <a:t>meringkas</a:t>
          </a:r>
          <a:r>
            <a:rPr lang="en-US" sz="2000" dirty="0"/>
            <a:t> </a:t>
          </a:r>
          <a:r>
            <a:rPr lang="en-US" sz="2000" dirty="0" err="1"/>
            <a:t>setiap</a:t>
          </a:r>
          <a:r>
            <a:rPr lang="en-US" sz="2000" dirty="0"/>
            <a:t> </a:t>
          </a:r>
          <a:r>
            <a:rPr lang="en-US" sz="2000" dirty="0" err="1"/>
            <a:t>transaksi</a:t>
          </a:r>
          <a:r>
            <a:rPr lang="en-US" sz="2000" dirty="0"/>
            <a:t> yang </a:t>
          </a:r>
          <a:r>
            <a:rPr lang="en-US" sz="2000" dirty="0" err="1"/>
            <a:t>dilakukan</a:t>
          </a:r>
          <a:r>
            <a:rPr lang="en-US" sz="2000" dirty="0"/>
            <a:t> </a:t>
          </a:r>
          <a:r>
            <a:rPr lang="en-US" sz="2000" dirty="0" err="1"/>
            <a:t>perusahaan</a:t>
          </a:r>
          <a:r>
            <a:rPr lang="en-US" sz="2000" dirty="0"/>
            <a:t>.</a:t>
          </a:r>
        </a:p>
      </dgm:t>
    </dgm:pt>
    <dgm:pt modelId="{5010C144-EB33-4D6D-B177-FE5DF3D1007E}" type="parTrans" cxnId="{6C175C71-40BC-4475-A9C5-E00AC91FC600}">
      <dgm:prSet/>
      <dgm:spPr/>
      <dgm:t>
        <a:bodyPr/>
        <a:lstStyle/>
        <a:p>
          <a:endParaRPr lang="en-US"/>
        </a:p>
      </dgm:t>
    </dgm:pt>
    <dgm:pt modelId="{C71F3CCC-EA1F-403E-A56B-4CD94F2AF29E}" type="sibTrans" cxnId="{6C175C71-40BC-4475-A9C5-E00AC91FC600}">
      <dgm:prSet/>
      <dgm:spPr/>
      <dgm:t>
        <a:bodyPr/>
        <a:lstStyle/>
        <a:p>
          <a:endParaRPr lang="en-US"/>
        </a:p>
      </dgm:t>
    </dgm:pt>
    <dgm:pt modelId="{693272CA-26C0-4C9E-A202-272BDF58E734}">
      <dgm:prSet phldrT="[Text]" custT="1"/>
      <dgm:spPr/>
      <dgm:t>
        <a:bodyPr/>
        <a:lstStyle/>
        <a:p>
          <a:r>
            <a:rPr lang="id-ID" sz="2400" dirty="0"/>
            <a:t>Bentuk jurnal umum</a:t>
          </a:r>
        </a:p>
      </dgm:t>
    </dgm:pt>
    <dgm:pt modelId="{77E336F4-4FD1-410D-AA42-F5BAF33F7D52}" type="parTrans" cxnId="{767C8FAC-3E84-4BEF-872D-60904BC4E55A}">
      <dgm:prSet/>
      <dgm:spPr/>
      <dgm:t>
        <a:bodyPr/>
        <a:lstStyle/>
        <a:p>
          <a:endParaRPr lang="en-US"/>
        </a:p>
      </dgm:t>
    </dgm:pt>
    <dgm:pt modelId="{278749C8-CD74-4D5D-BE12-5E4EC6A91D37}" type="sibTrans" cxnId="{767C8FAC-3E84-4BEF-872D-60904BC4E55A}">
      <dgm:prSet/>
      <dgm:spPr/>
      <dgm:t>
        <a:bodyPr/>
        <a:lstStyle/>
        <a:p>
          <a:endParaRPr lang="en-US"/>
        </a:p>
      </dgm:t>
    </dgm:pt>
    <dgm:pt modelId="{12803CCE-88A1-42A7-A008-BA3026DEF1AF}" type="pres">
      <dgm:prSet presAssocID="{7A949A45-E4B8-4815-8E34-9088EB726ACE}" presName="compositeShape" presStyleCnt="0">
        <dgm:presLayoutVars>
          <dgm:chMax val="2"/>
          <dgm:dir/>
          <dgm:resizeHandles val="exact"/>
        </dgm:presLayoutVars>
      </dgm:prSet>
      <dgm:spPr/>
    </dgm:pt>
    <dgm:pt modelId="{9636A7BF-499B-401B-8491-0AF726B5677F}" type="pres">
      <dgm:prSet presAssocID="{17DD095A-22A0-4CBC-B07A-08BE70CDC335}" presName="upArrow" presStyleLbl="node1" presStyleIdx="0" presStyleCnt="2" custLinFactNeighborX="-15285" custLinFactNeighborY="-3037"/>
      <dgm:spPr/>
    </dgm:pt>
    <dgm:pt modelId="{50DDA22B-78EE-485A-9A32-509185B50047}" type="pres">
      <dgm:prSet presAssocID="{17DD095A-22A0-4CBC-B07A-08BE70CDC335}" presName="upArrowText" presStyleLbl="revTx" presStyleIdx="0" presStyleCnt="2" custScaleY="67361" custLinFactNeighborX="-6670" custLinFactNeighborY="1048">
        <dgm:presLayoutVars>
          <dgm:chMax val="0"/>
          <dgm:bulletEnabled val="1"/>
        </dgm:presLayoutVars>
      </dgm:prSet>
      <dgm:spPr/>
    </dgm:pt>
    <dgm:pt modelId="{70CC9D8E-EDDD-47FC-8112-1C5FF8972733}" type="pres">
      <dgm:prSet presAssocID="{693272CA-26C0-4C9E-A202-272BDF58E734}" presName="downArrow" presStyleLbl="node1" presStyleIdx="1" presStyleCnt="2" custLinFactNeighborX="-14679" custLinFactNeighborY="852"/>
      <dgm:spPr/>
    </dgm:pt>
    <dgm:pt modelId="{B7A9087B-FDFC-4ACF-85DD-7B826EF5A033}" type="pres">
      <dgm:prSet presAssocID="{693272CA-26C0-4C9E-A202-272BDF58E734}" presName="downArrowText" presStyleLbl="revTx" presStyleIdx="1" presStyleCnt="2" custScaleY="29126" custLinFactNeighborX="-1310" custLinFactNeighborY="-19282">
        <dgm:presLayoutVars>
          <dgm:chMax val="0"/>
          <dgm:bulletEnabled val="1"/>
        </dgm:presLayoutVars>
      </dgm:prSet>
      <dgm:spPr/>
    </dgm:pt>
  </dgm:ptLst>
  <dgm:cxnLst>
    <dgm:cxn modelId="{0AC4206E-7A97-4877-AF91-5F80F0614C89}" type="presOf" srcId="{17DD095A-22A0-4CBC-B07A-08BE70CDC335}" destId="{50DDA22B-78EE-485A-9A32-509185B50047}" srcOrd="0" destOrd="0" presId="urn:microsoft.com/office/officeart/2005/8/layout/arrow4"/>
    <dgm:cxn modelId="{6C175C71-40BC-4475-A9C5-E00AC91FC600}" srcId="{7A949A45-E4B8-4815-8E34-9088EB726ACE}" destId="{17DD095A-22A0-4CBC-B07A-08BE70CDC335}" srcOrd="0" destOrd="0" parTransId="{5010C144-EB33-4D6D-B177-FE5DF3D1007E}" sibTransId="{C71F3CCC-EA1F-403E-A56B-4CD94F2AF29E}"/>
    <dgm:cxn modelId="{56A66992-B717-401B-9123-A04B8C6C1BCE}" type="presOf" srcId="{693272CA-26C0-4C9E-A202-272BDF58E734}" destId="{B7A9087B-FDFC-4ACF-85DD-7B826EF5A033}" srcOrd="0" destOrd="0" presId="urn:microsoft.com/office/officeart/2005/8/layout/arrow4"/>
    <dgm:cxn modelId="{767C8FAC-3E84-4BEF-872D-60904BC4E55A}" srcId="{7A949A45-E4B8-4815-8E34-9088EB726ACE}" destId="{693272CA-26C0-4C9E-A202-272BDF58E734}" srcOrd="1" destOrd="0" parTransId="{77E336F4-4FD1-410D-AA42-F5BAF33F7D52}" sibTransId="{278749C8-CD74-4D5D-BE12-5E4EC6A91D37}"/>
    <dgm:cxn modelId="{E81A93AD-A58A-4F9C-8E5E-2826D38C3EEB}" type="presOf" srcId="{7A949A45-E4B8-4815-8E34-9088EB726ACE}" destId="{12803CCE-88A1-42A7-A008-BA3026DEF1AF}" srcOrd="0" destOrd="0" presId="urn:microsoft.com/office/officeart/2005/8/layout/arrow4"/>
    <dgm:cxn modelId="{575D48FA-E498-4C31-AF5E-78AE45247EC7}" type="presParOf" srcId="{12803CCE-88A1-42A7-A008-BA3026DEF1AF}" destId="{9636A7BF-499B-401B-8491-0AF726B5677F}" srcOrd="0" destOrd="0" presId="urn:microsoft.com/office/officeart/2005/8/layout/arrow4"/>
    <dgm:cxn modelId="{4244C606-7CDE-4D20-9F03-AD5E34ECDE31}" type="presParOf" srcId="{12803CCE-88A1-42A7-A008-BA3026DEF1AF}" destId="{50DDA22B-78EE-485A-9A32-509185B50047}" srcOrd="1" destOrd="0" presId="urn:microsoft.com/office/officeart/2005/8/layout/arrow4"/>
    <dgm:cxn modelId="{6EE8DB03-6608-4AA1-B760-DDE7C7ECE42E}" type="presParOf" srcId="{12803CCE-88A1-42A7-A008-BA3026DEF1AF}" destId="{70CC9D8E-EDDD-47FC-8112-1C5FF8972733}" srcOrd="2" destOrd="0" presId="urn:microsoft.com/office/officeart/2005/8/layout/arrow4"/>
    <dgm:cxn modelId="{15E4DA46-B327-485C-8B60-A158B6DB8629}" type="presParOf" srcId="{12803CCE-88A1-42A7-A008-BA3026DEF1AF}" destId="{B7A9087B-FDFC-4ACF-85DD-7B826EF5A033}" srcOrd="3" destOrd="0" presId="urn:microsoft.com/office/officeart/2005/8/layout/arrow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549A0B-40EA-4E71-AD6A-6E2A6A6FD4EA}">
      <dsp:nvSpPr>
        <dsp:cNvPr id="0" name=""/>
        <dsp:cNvSpPr/>
      </dsp:nvSpPr>
      <dsp:spPr>
        <a:xfrm>
          <a:off x="0" y="99444"/>
          <a:ext cx="5374669" cy="58477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 err="1">
              <a:solidFill>
                <a:schemeClr val="tx1"/>
              </a:solidFill>
            </a:rPr>
            <a:t>Tujuan</a:t>
          </a:r>
          <a:r>
            <a:rPr lang="en-US" sz="3200" b="1" kern="1200" dirty="0">
              <a:solidFill>
                <a:schemeClr val="tx1"/>
              </a:solidFill>
            </a:rPr>
            <a:t> </a:t>
          </a:r>
          <a:r>
            <a:rPr lang="en-US" sz="3200" b="1" kern="1200" dirty="0" err="1">
              <a:solidFill>
                <a:schemeClr val="tx1"/>
              </a:solidFill>
            </a:rPr>
            <a:t>Pembelajaran</a:t>
          </a:r>
          <a:endParaRPr lang="en-US" sz="3200" kern="1200" dirty="0">
            <a:solidFill>
              <a:schemeClr val="tx1"/>
            </a:solidFill>
          </a:endParaRPr>
        </a:p>
      </dsp:txBody>
      <dsp:txXfrm>
        <a:off x="28546" y="127990"/>
        <a:ext cx="5317577" cy="52768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4EB096-5223-4BFC-BD71-159E711F9564}">
      <dsp:nvSpPr>
        <dsp:cNvPr id="0" name=""/>
        <dsp:cNvSpPr/>
      </dsp:nvSpPr>
      <dsp:spPr>
        <a:xfrm>
          <a:off x="0" y="243"/>
          <a:ext cx="3309090" cy="49748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>
              <a:solidFill>
                <a:schemeClr val="tx1"/>
              </a:solidFill>
            </a:rPr>
            <a:t> PETA KONSEP</a:t>
          </a:r>
        </a:p>
      </dsp:txBody>
      <dsp:txXfrm>
        <a:off x="24285" y="24528"/>
        <a:ext cx="3260520" cy="44891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36A7BF-499B-401B-8491-0AF726B5677F}">
      <dsp:nvSpPr>
        <dsp:cNvPr id="0" name=""/>
        <dsp:cNvSpPr/>
      </dsp:nvSpPr>
      <dsp:spPr>
        <a:xfrm>
          <a:off x="129477" y="0"/>
          <a:ext cx="1991756" cy="1493817"/>
        </a:xfrm>
        <a:prstGeom prst="upArrow">
          <a:avLst/>
        </a:prstGeom>
        <a:solidFill>
          <a:schemeClr val="accen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50DDA22B-78EE-485A-9A32-509185B50047}">
      <dsp:nvSpPr>
        <dsp:cNvPr id="0" name=""/>
        <dsp:cNvSpPr/>
      </dsp:nvSpPr>
      <dsp:spPr>
        <a:xfrm>
          <a:off x="2186876" y="259438"/>
          <a:ext cx="4476017" cy="10062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0" rIns="142240" bIns="14224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 err="1"/>
            <a:t>Jurnal</a:t>
          </a:r>
          <a:r>
            <a:rPr lang="en-US" sz="2000" kern="1200" dirty="0"/>
            <a:t> </a:t>
          </a:r>
          <a:r>
            <a:rPr lang="en-US" sz="2000" kern="1200" dirty="0" err="1"/>
            <a:t>umum</a:t>
          </a:r>
          <a:r>
            <a:rPr lang="en-US" sz="2000" kern="1200" dirty="0"/>
            <a:t> </a:t>
          </a:r>
          <a:r>
            <a:rPr lang="en-US" sz="2000" kern="1200" dirty="0" err="1"/>
            <a:t>digunakan</a:t>
          </a:r>
          <a:r>
            <a:rPr lang="en-US" sz="2000" kern="1200" dirty="0"/>
            <a:t> </a:t>
          </a:r>
          <a:r>
            <a:rPr lang="en-US" sz="2000" kern="1200" dirty="0" err="1"/>
            <a:t>untuk</a:t>
          </a:r>
          <a:r>
            <a:rPr lang="en-US" sz="2000" kern="1200" dirty="0"/>
            <a:t> </a:t>
          </a:r>
          <a:r>
            <a:rPr lang="en-US" sz="2000" kern="1200" dirty="0" err="1"/>
            <a:t>mencatat</a:t>
          </a:r>
          <a:r>
            <a:rPr lang="en-US" sz="2000" kern="1200" dirty="0"/>
            <a:t> </a:t>
          </a:r>
          <a:r>
            <a:rPr lang="en-US" sz="2000" kern="1200" dirty="0" err="1"/>
            <a:t>dan</a:t>
          </a:r>
          <a:r>
            <a:rPr lang="en-US" sz="2000" kern="1200" dirty="0"/>
            <a:t> </a:t>
          </a:r>
          <a:r>
            <a:rPr lang="en-US" sz="2000" kern="1200" dirty="0" err="1"/>
            <a:t>meringkas</a:t>
          </a:r>
          <a:r>
            <a:rPr lang="en-US" sz="2000" kern="1200" dirty="0"/>
            <a:t> </a:t>
          </a:r>
          <a:r>
            <a:rPr lang="en-US" sz="2000" kern="1200" dirty="0" err="1"/>
            <a:t>setiap</a:t>
          </a:r>
          <a:r>
            <a:rPr lang="en-US" sz="2000" kern="1200" dirty="0"/>
            <a:t> </a:t>
          </a:r>
          <a:r>
            <a:rPr lang="en-US" sz="2000" kern="1200" dirty="0" err="1"/>
            <a:t>transaksi</a:t>
          </a:r>
          <a:r>
            <a:rPr lang="en-US" sz="2000" kern="1200" dirty="0"/>
            <a:t> yang </a:t>
          </a:r>
          <a:r>
            <a:rPr lang="en-US" sz="2000" kern="1200" dirty="0" err="1"/>
            <a:t>dilakukan</a:t>
          </a:r>
          <a:r>
            <a:rPr lang="en-US" sz="2000" kern="1200" dirty="0"/>
            <a:t> </a:t>
          </a:r>
          <a:r>
            <a:rPr lang="en-US" sz="2000" kern="1200" dirty="0" err="1"/>
            <a:t>perusahaan</a:t>
          </a:r>
          <a:r>
            <a:rPr lang="en-US" sz="2000" kern="1200" dirty="0"/>
            <a:t>.</a:t>
          </a:r>
        </a:p>
      </dsp:txBody>
      <dsp:txXfrm>
        <a:off x="2186876" y="259438"/>
        <a:ext cx="4476017" cy="1006250"/>
      </dsp:txXfrm>
    </dsp:sp>
    <dsp:sp modelId="{70CC9D8E-EDDD-47FC-8112-1C5FF8972733}">
      <dsp:nvSpPr>
        <dsp:cNvPr id="0" name=""/>
        <dsp:cNvSpPr/>
      </dsp:nvSpPr>
      <dsp:spPr>
        <a:xfrm>
          <a:off x="739074" y="1618302"/>
          <a:ext cx="1991756" cy="1493817"/>
        </a:xfrm>
        <a:prstGeom prst="downArrow">
          <a:avLst/>
        </a:prstGeom>
        <a:solidFill>
          <a:schemeClr val="accent1">
            <a:alpha val="90000"/>
            <a:hueOff val="0"/>
            <a:satOff val="0"/>
            <a:lumOff val="0"/>
            <a:alphaOff val="-4000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B7A9087B-FDFC-4ACF-85DD-7B826EF5A033}">
      <dsp:nvSpPr>
        <dsp:cNvPr id="0" name=""/>
        <dsp:cNvSpPr/>
      </dsp:nvSpPr>
      <dsp:spPr>
        <a:xfrm>
          <a:off x="3024317" y="1859628"/>
          <a:ext cx="4476017" cy="4350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0" rIns="170688" bIns="170688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2400" kern="1200" dirty="0"/>
            <a:t>Bentuk jurnal umum</a:t>
          </a:r>
        </a:p>
      </dsp:txBody>
      <dsp:txXfrm>
        <a:off x="3024317" y="1859628"/>
        <a:ext cx="4476017" cy="4350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4">
  <dgm:title val=""/>
  <dgm:desc val=""/>
  <dgm:catLst>
    <dgm:cat type="relationship" pri="8000"/>
    <dgm:cat type="process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b" for="ch" forName="upArrowText" refType="h" fact="0.48"/>
              <dgm:constr type="l" for="ch" forName="upArrowText" refType="w" refFor="ch" refForName="upArrow" fact="1.03"/>
            </dgm:constrLst>
          </dgm:if>
          <dgm:else name="Name4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b" for="ch" forName="upArrowText" refType="h" fact="0.48"/>
              <dgm:constr type="l" for="ch" forName="upArrowText" refType="w" refFor="ch" refForName="upArrow" fact="1.03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refFor="ch" refForName="downArrow" fact="0.3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 refType="w" refFor="ch" refForName="downArrow" fact="1.33"/>
            </dgm:constrLst>
          </dgm:else>
        </dgm:choose>
      </dgm:if>
      <dgm:else name="Name5">
        <dgm:choose name="Name6">
          <dgm:if name="Name7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t" for="ch" forName="upArrowText"/>
              <dgm:constr type="l" for="ch" forName="upArrowText" refType="w" fact="0.1"/>
            </dgm:constrLst>
          </dgm:if>
          <dgm:else name="Name8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t" for="ch" forName="upArrowText"/>
              <dgm:constr type="l" for="ch" forName="upArrowText" refType="w" fact="0.1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fact="0.57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/>
            </dgm:constrLst>
          </dgm:else>
        </dgm:choose>
      </dgm:else>
    </dgm:choose>
    <dgm:ruleLst/>
    <dgm:forEach name="Name9" axis="ch" ptType="node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chMax val="0"/>
          <dgm:bulletEnabled val="1"/>
        </dgm:varLst>
        <dgm:choose name="Name10">
          <dgm:if name="Name1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2">
            <dgm:choose name="Name13">
              <dgm:if name="Name14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15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  <dgm:forEach name="Name16" axis="ch" ptType="node" st="2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chMax val="0"/>
          <dgm:bulletEnabled val="1"/>
        </dgm:varLst>
        <dgm:choose name="Name17">
          <dgm:if name="Name18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9">
            <dgm:choose name="Name20">
              <dgm:if name="Name21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22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B982B6-4C7C-4771-A8A1-B50D24FE6501}" type="datetimeFigureOut">
              <a:rPr lang="id-ID" smtClean="0"/>
              <a:pPr/>
              <a:t>21/08/2021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F7D265-A216-4749-B50F-A7986D0F1540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985603-1049-4699-8B95-18F2389F1CB1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F7D265-A216-4749-B50F-A7986D0F1540}" type="slidenum">
              <a:rPr lang="id-ID" smtClean="0"/>
              <a:pPr/>
              <a:t>11</a:t>
            </a:fld>
            <a:endParaRPr lang="id-ID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92BF2AA6-C859-4F43-A962-67D94AAF22F1}" type="datetimeFigureOut">
              <a:rPr lang="id-ID" smtClean="0"/>
              <a:pPr/>
              <a:t>21/08/2021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B90AB60D-BEE8-443C-82B6-D39BD48EAC46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3242084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F2AA6-C859-4F43-A962-67D94AAF22F1}" type="datetimeFigureOut">
              <a:rPr lang="id-ID" smtClean="0"/>
              <a:pPr/>
              <a:t>21/08/2021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AB60D-BEE8-443C-82B6-D39BD48EAC4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912070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F2AA6-C859-4F43-A962-67D94AAF22F1}" type="datetimeFigureOut">
              <a:rPr lang="id-ID" smtClean="0"/>
              <a:pPr/>
              <a:t>21/08/2021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AB60D-BEE8-443C-82B6-D39BD48EAC4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346505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F2AA6-C859-4F43-A962-67D94AAF22F1}" type="datetimeFigureOut">
              <a:rPr lang="id-ID" smtClean="0"/>
              <a:pPr/>
              <a:t>21/08/2021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AB60D-BEE8-443C-82B6-D39BD48EAC4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79873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F2AA6-C859-4F43-A962-67D94AAF22F1}" type="datetimeFigureOut">
              <a:rPr lang="id-ID" smtClean="0"/>
              <a:pPr/>
              <a:t>21/08/2021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AB60D-BEE8-443C-82B6-D39BD48EAC4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394584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F2AA6-C859-4F43-A962-67D94AAF22F1}" type="datetimeFigureOut">
              <a:rPr lang="id-ID" smtClean="0"/>
              <a:pPr/>
              <a:t>21/08/2021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AB60D-BEE8-443C-82B6-D39BD48EAC4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158608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F2AA6-C859-4F43-A962-67D94AAF22F1}" type="datetimeFigureOut">
              <a:rPr lang="id-ID" smtClean="0"/>
              <a:pPr/>
              <a:t>21/08/2021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AB60D-BEE8-443C-82B6-D39BD48EAC4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105889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F2AA6-C859-4F43-A962-67D94AAF22F1}" type="datetimeFigureOut">
              <a:rPr lang="id-ID" smtClean="0"/>
              <a:pPr/>
              <a:t>21/08/2021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AB60D-BEE8-443C-82B6-D39BD48EAC4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846295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F2AA6-C859-4F43-A962-67D94AAF22F1}" type="datetimeFigureOut">
              <a:rPr lang="id-ID" smtClean="0"/>
              <a:pPr/>
              <a:t>21/08/2021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AB60D-BEE8-443C-82B6-D39BD48EAC4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139761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92BF2AA6-C859-4F43-A962-67D94AAF22F1}" type="datetimeFigureOut">
              <a:rPr lang="id-ID" smtClean="0"/>
              <a:pPr/>
              <a:t>21/08/2021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B90AB60D-BEE8-443C-82B6-D39BD48EAC4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54427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F2AA6-C859-4F43-A962-67D94AAF22F1}" type="datetimeFigureOut">
              <a:rPr lang="id-ID" smtClean="0"/>
              <a:pPr/>
              <a:t>21/08/2021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B90AB60D-BEE8-443C-82B6-D39BD48EAC4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29557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F2AA6-C859-4F43-A962-67D94AAF22F1}" type="datetimeFigureOut">
              <a:rPr lang="id-ID" smtClean="0"/>
              <a:pPr/>
              <a:t>21/08/2021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AB60D-BEE8-443C-82B6-D39BD48EAC4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29497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F2AA6-C859-4F43-A962-67D94AAF22F1}" type="datetimeFigureOut">
              <a:rPr lang="id-ID" smtClean="0"/>
              <a:pPr/>
              <a:t>21/08/2021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AB60D-BEE8-443C-82B6-D39BD48EAC4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55585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F2AA6-C859-4F43-A962-67D94AAF22F1}" type="datetimeFigureOut">
              <a:rPr lang="id-ID" smtClean="0"/>
              <a:pPr/>
              <a:t>21/08/2021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AB60D-BEE8-443C-82B6-D39BD48EAC4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88229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F2AA6-C859-4F43-A962-67D94AAF22F1}" type="datetimeFigureOut">
              <a:rPr lang="id-ID" smtClean="0"/>
              <a:pPr/>
              <a:t>21/08/2021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AB60D-BEE8-443C-82B6-D39BD48EAC4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34212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F2AA6-C859-4F43-A962-67D94AAF22F1}" type="datetimeFigureOut">
              <a:rPr lang="id-ID" smtClean="0"/>
              <a:pPr/>
              <a:t>21/08/2021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AB60D-BEE8-443C-82B6-D39BD48EAC4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93303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F2AA6-C859-4F43-A962-67D94AAF22F1}" type="datetimeFigureOut">
              <a:rPr lang="id-ID" smtClean="0"/>
              <a:pPr/>
              <a:t>21/08/2021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AB60D-BEE8-443C-82B6-D39BD48EAC4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60530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92BF2AA6-C859-4F43-A962-67D94AAF22F1}" type="datetimeFigureOut">
              <a:rPr lang="id-ID" smtClean="0"/>
              <a:pPr/>
              <a:t>21/08/2021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90AB60D-BEE8-443C-82B6-D39BD48EAC4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99127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1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B1EDF-83B7-4A6F-A89E-09288B9F60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TAHAP PENCATATAN</a:t>
            </a:r>
          </a:p>
        </p:txBody>
      </p:sp>
      <p:pic>
        <p:nvPicPr>
          <p:cNvPr id="4" name="Picture 2" descr="http://keuanganlsm.com/finance/wp-content/uploads/Fungsi-Jurnal-Pembalik-dalam-Akuntansi.jpg">
            <a:extLst>
              <a:ext uri="{FF2B5EF4-FFF2-40B4-BE49-F238E27FC236}">
                <a16:creationId xmlns:a16="http://schemas.microsoft.com/office/drawing/2014/main" id="{0034A78A-AEEE-4F32-B2B3-73352AFF7B1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31640" y="2667000"/>
            <a:ext cx="6984776" cy="3332163"/>
          </a:xfrm>
          <a:prstGeom prst="rect">
            <a:avLst/>
          </a:prstGeom>
          <a:noFill/>
          <a:effectLst>
            <a:glow rad="76200">
              <a:schemeClr val="accent2">
                <a:alpha val="39000"/>
              </a:schemeClr>
            </a:glow>
            <a:softEdge rad="254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0244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6" name="Rectangle 4"/>
          <p:cNvSpPr>
            <a:spLocks noGrp="1" noChangeArrowheads="1"/>
          </p:cNvSpPr>
          <p:nvPr>
            <p:ph type="title"/>
          </p:nvPr>
        </p:nvSpPr>
        <p:spPr>
          <a:xfrm>
            <a:off x="571500" y="571500"/>
            <a:ext cx="8229600" cy="576263"/>
          </a:xfrm>
          <a:noFill/>
        </p:spPr>
        <p:txBody>
          <a:bodyPr anchorCtr="1"/>
          <a:lstStyle/>
          <a:p>
            <a:pPr eaLnBrk="1" hangingPunct="1"/>
            <a:r>
              <a:rPr lang="de-DE" sz="2800"/>
              <a:t>Contoh Kasus</a:t>
            </a:r>
            <a:endParaRPr lang="en-US" sz="2800"/>
          </a:p>
        </p:txBody>
      </p:sp>
      <p:sp>
        <p:nvSpPr>
          <p:cNvPr id="177157" name="Rectangle 5"/>
          <p:cNvSpPr>
            <a:spLocks noGrp="1" noChangeArrowheads="1"/>
          </p:cNvSpPr>
          <p:nvPr>
            <p:ph idx="1"/>
          </p:nvPr>
        </p:nvSpPr>
        <p:spPr>
          <a:xfrm>
            <a:off x="539750" y="1341438"/>
            <a:ext cx="8353425" cy="4895850"/>
          </a:xfrm>
        </p:spPr>
        <p:txBody>
          <a:bodyPr>
            <a:normAutofit lnSpcReduction="10000"/>
          </a:bodyPr>
          <a:lstStyle/>
          <a:p>
            <a:pPr marL="609600" indent="-609600" eaLnBrk="1" hangingPunct="1">
              <a:lnSpc>
                <a:spcPct val="80000"/>
              </a:lnSpc>
            </a:pPr>
            <a:r>
              <a:rPr lang="de-DE" sz="1800"/>
              <a:t>Pada Tanggal 1 April 1995 Ali memulai perusahaannya sebagai agen real astate dengan menyetor  uang tunai pribadinya sebanyak Rp. 30.000.000,- kedalam kas perusahaannya itu. 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en-US" sz="1800"/>
              <a:t>Pada tanggal 5 April perusahaan Ali membeli dengan tunai sebidang tanah dengan harga     Rp. 8.000.000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en-US" sz="1800"/>
              <a:t>Pada tanggal 15 April perusahaan Ali membeli dari Tn. Sati sebuah gedung dengan harga Rp. 14.000.000 sebanyak Rp. 5.000.000 dibayar dengan Tunai dan sisanya  (Rp. 9.000.000) akan dibayar kemudian.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en-US" sz="1800"/>
              <a:t>Pada tangal 20 April perusahaan Ali menjual dengan kredit sebahagian dari tanahnya dengan  harga sebesar  Rp. 2.000.000,-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en-US" sz="1800"/>
              <a:t>Pada tanggal 23 April perusahaan Ali membeli Perlengkapan Kantor dengan Kredit dari firma Jaya dengan harga Rp. 1.500.000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en-US" sz="1800"/>
              <a:t>Pada tangal 25 April perusahaan Ali menerima komisi berupa uang tunai atas jasanya sebanyak Rp. 3.000.000</a:t>
            </a:r>
          </a:p>
          <a:p>
            <a:pPr marL="609600" indent="-609600" algn="just" eaLnBrk="1" hangingPunct="1">
              <a:lnSpc>
                <a:spcPct val="80000"/>
              </a:lnSpc>
            </a:pPr>
            <a:r>
              <a:rPr lang="en-US" sz="1800"/>
              <a:t>Pada tanggal 30 April perusahan Ali membayar gaji para karyawannya sebanyak Rp. 500.000</a:t>
            </a:r>
          </a:p>
          <a:p>
            <a:pPr marL="609600" indent="-609600" algn="just" eaLnBrk="1" hangingPunct="1">
              <a:lnSpc>
                <a:spcPct val="80000"/>
              </a:lnSpc>
            </a:pPr>
            <a:r>
              <a:rPr lang="en-US" sz="1800"/>
              <a:t>Pada tanggal 30 April Ali mengambil uang sebanyak Rp. 1.000.000 dari perusahaan untuk keperluan Privenya (Pribadinya)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en-US" sz="1800"/>
              <a:t>Pada Tanggal 30 April Perlengkapan Kantor yang tersisa tinggal Rp. 500.000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7715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177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1771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1771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1771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1771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1771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0" dur="1" fill="hold"/>
                                        <p:tgtEl>
                                          <p:spTgt spid="17715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5" dur="1" fill="hold"/>
                                        <p:tgtEl>
                                          <p:spTgt spid="17715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0" dur="1" fill="hold"/>
                                        <p:tgtEl>
                                          <p:spTgt spid="17715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56" grpId="0"/>
      <p:bldP spid="17715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90" name="Object 5"/>
          <p:cNvGraphicFramePr>
            <a:graphicFrameLocks noChangeAspect="1"/>
          </p:cNvGraphicFramePr>
          <p:nvPr/>
        </p:nvGraphicFramePr>
        <p:xfrm>
          <a:off x="1476375" y="500042"/>
          <a:ext cx="6048375" cy="5421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Visio" r:id="rId4" imgW="5821680" imgH="6660490" progId="">
                  <p:embed/>
                </p:oleObj>
              </mc:Choice>
              <mc:Fallback>
                <p:oleObj name="Visio" r:id="rId4" imgW="5821680" imgH="6660490" progId="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75" y="500042"/>
                        <a:ext cx="6048375" cy="5421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3" name="Text Box 6"/>
          <p:cNvSpPr txBox="1">
            <a:spLocks noChangeArrowheads="1"/>
          </p:cNvSpPr>
          <p:nvPr/>
        </p:nvSpPr>
        <p:spPr bwMode="auto">
          <a:xfrm>
            <a:off x="684213" y="1700213"/>
            <a:ext cx="360362" cy="311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J</a:t>
            </a:r>
          </a:p>
          <a:p>
            <a:pPr eaLnBrk="0" hangingPunct="0"/>
            <a:r>
              <a:rPr lang="en-US">
                <a:latin typeface="Tahoma" pitchFamily="34" charset="0"/>
              </a:rPr>
              <a:t>U</a:t>
            </a:r>
          </a:p>
          <a:p>
            <a:pPr eaLnBrk="0" hangingPunct="0"/>
            <a:r>
              <a:rPr lang="en-US">
                <a:latin typeface="Tahoma" pitchFamily="34" charset="0"/>
              </a:rPr>
              <a:t>R</a:t>
            </a:r>
          </a:p>
          <a:p>
            <a:pPr eaLnBrk="0" hangingPunct="0"/>
            <a:r>
              <a:rPr lang="en-US">
                <a:latin typeface="Tahoma" pitchFamily="34" charset="0"/>
              </a:rPr>
              <a:t>N</a:t>
            </a:r>
          </a:p>
          <a:p>
            <a:pPr eaLnBrk="0" hangingPunct="0"/>
            <a:r>
              <a:rPr lang="en-US">
                <a:latin typeface="Tahoma" pitchFamily="34" charset="0"/>
              </a:rPr>
              <a:t>A</a:t>
            </a:r>
          </a:p>
          <a:p>
            <a:pPr eaLnBrk="0" hangingPunct="0"/>
            <a:r>
              <a:rPr lang="en-US">
                <a:latin typeface="Tahoma" pitchFamily="34" charset="0"/>
              </a:rPr>
              <a:t>L</a:t>
            </a:r>
          </a:p>
          <a:p>
            <a:pPr eaLnBrk="0" hangingPunct="0"/>
            <a:endParaRPr lang="en-US">
              <a:latin typeface="Tahoma" pitchFamily="34" charset="0"/>
            </a:endParaRPr>
          </a:p>
          <a:p>
            <a:pPr eaLnBrk="0" hangingPunct="0"/>
            <a:r>
              <a:rPr lang="en-US">
                <a:latin typeface="Tahoma" pitchFamily="34" charset="0"/>
              </a:rPr>
              <a:t>U</a:t>
            </a:r>
          </a:p>
          <a:p>
            <a:pPr eaLnBrk="0" hangingPunct="0"/>
            <a:r>
              <a:rPr lang="en-US">
                <a:latin typeface="Tahoma" pitchFamily="34" charset="0"/>
              </a:rPr>
              <a:t>M</a:t>
            </a:r>
          </a:p>
          <a:p>
            <a:pPr eaLnBrk="0" hangingPunct="0"/>
            <a:r>
              <a:rPr lang="en-US">
                <a:latin typeface="Tahoma" pitchFamily="34" charset="0"/>
              </a:rPr>
              <a:t>U</a:t>
            </a:r>
          </a:p>
          <a:p>
            <a:pPr eaLnBrk="0" hangingPunct="0"/>
            <a:r>
              <a:rPr lang="en-US">
                <a:latin typeface="Tahoma" pitchFamily="34" charset="0"/>
              </a:rPr>
              <a:t>M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14576" y="709639"/>
            <a:ext cx="1702799" cy="476072"/>
          </a:xfrm>
          <a:prstGeom prst="rect">
            <a:avLst/>
          </a:prstGeom>
        </p:spPr>
        <p:txBody>
          <a:bodyPr wrap="none" lIns="75228" tIns="37614" rIns="75228" bIns="37614">
            <a:spAutoFit/>
          </a:bodyPr>
          <a:lstStyle/>
          <a:p>
            <a:r>
              <a:rPr lang="en-US" sz="2600" b="1" dirty="0" err="1"/>
              <a:t>Buku</a:t>
            </a:r>
            <a:r>
              <a:rPr lang="en-US" sz="2600" b="1" dirty="0"/>
              <a:t> </a:t>
            </a:r>
            <a:r>
              <a:rPr lang="en-US" sz="2600" b="1" dirty="0" err="1"/>
              <a:t>Besar</a:t>
            </a:r>
            <a:endParaRPr lang="en-US" sz="2600" dirty="0"/>
          </a:p>
        </p:txBody>
      </p:sp>
      <p:sp>
        <p:nvSpPr>
          <p:cNvPr id="3" name="Rectangle 2"/>
          <p:cNvSpPr/>
          <p:nvPr/>
        </p:nvSpPr>
        <p:spPr>
          <a:xfrm>
            <a:off x="702427" y="1296483"/>
            <a:ext cx="3755762" cy="1922622"/>
          </a:xfrm>
          <a:prstGeom prst="rect">
            <a:avLst/>
          </a:prstGeom>
        </p:spPr>
        <p:txBody>
          <a:bodyPr wrap="square" lIns="75228" tIns="37614" rIns="75228" bIns="37614">
            <a:spAutoFit/>
          </a:bodyPr>
          <a:lstStyle/>
          <a:p>
            <a:r>
              <a:rPr lang="en-US" sz="2000" dirty="0" err="1"/>
              <a:t>Buku</a:t>
            </a:r>
            <a:r>
              <a:rPr lang="en-US" sz="2000" dirty="0"/>
              <a:t> </a:t>
            </a:r>
            <a:r>
              <a:rPr lang="en-US" sz="2000" dirty="0" err="1"/>
              <a:t>besar</a:t>
            </a:r>
            <a:r>
              <a:rPr lang="en-US" sz="2000" dirty="0"/>
              <a:t> </a:t>
            </a:r>
            <a:r>
              <a:rPr lang="en-US" sz="2000" dirty="0" err="1"/>
              <a:t>merupakan</a:t>
            </a:r>
            <a:r>
              <a:rPr lang="en-US" sz="2000" dirty="0"/>
              <a:t> </a:t>
            </a:r>
            <a:r>
              <a:rPr lang="en-US" sz="2000" dirty="0" err="1"/>
              <a:t>buku</a:t>
            </a:r>
            <a:r>
              <a:rPr lang="en-US" sz="2000" dirty="0"/>
              <a:t> yang </a:t>
            </a:r>
            <a:r>
              <a:rPr lang="en-US" sz="2000" dirty="0" err="1"/>
              <a:t>berisi</a:t>
            </a:r>
            <a:r>
              <a:rPr lang="en-US" sz="2000" dirty="0"/>
              <a:t> </a:t>
            </a:r>
            <a:r>
              <a:rPr lang="en-US" sz="2000" dirty="0" err="1"/>
              <a:t>kumpulan</a:t>
            </a:r>
            <a:r>
              <a:rPr lang="en-US" sz="2000" dirty="0"/>
              <a:t> </a:t>
            </a:r>
            <a:r>
              <a:rPr lang="en-US" sz="2000" dirty="0" err="1"/>
              <a:t>akun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disusun</a:t>
            </a:r>
            <a:endParaRPr lang="en-US" sz="2000" dirty="0"/>
          </a:p>
          <a:p>
            <a:r>
              <a:rPr lang="en-US" sz="2000" dirty="0" err="1"/>
              <a:t>secara</a:t>
            </a:r>
            <a:r>
              <a:rPr lang="en-US" sz="2000" dirty="0"/>
              <a:t> </a:t>
            </a:r>
            <a:r>
              <a:rPr lang="en-US" sz="2000" dirty="0" err="1"/>
              <a:t>berurutan</a:t>
            </a:r>
            <a:r>
              <a:rPr lang="en-US" sz="2000" dirty="0"/>
              <a:t> </a:t>
            </a:r>
            <a:r>
              <a:rPr lang="en-US" sz="2000" dirty="0" err="1"/>
              <a:t>berdasarkan</a:t>
            </a:r>
            <a:r>
              <a:rPr lang="en-US" sz="2000" dirty="0"/>
              <a:t> </a:t>
            </a:r>
            <a:r>
              <a:rPr lang="en-US" sz="2000" dirty="0" err="1"/>
              <a:t>kode</a:t>
            </a:r>
            <a:r>
              <a:rPr lang="en-US" sz="2000" dirty="0"/>
              <a:t> </a:t>
            </a:r>
            <a:r>
              <a:rPr lang="en-US" sz="2000" dirty="0" err="1"/>
              <a:t>akun</a:t>
            </a:r>
            <a:r>
              <a:rPr lang="en-US" sz="2000" dirty="0"/>
              <a:t> </a:t>
            </a:r>
            <a:r>
              <a:rPr lang="en-US" sz="2000" dirty="0" err="1"/>
              <a:t>sehingga</a:t>
            </a:r>
            <a:r>
              <a:rPr lang="en-US" sz="2000" dirty="0"/>
              <a:t> </a:t>
            </a:r>
            <a:r>
              <a:rPr lang="en-US" sz="2000" dirty="0" err="1"/>
              <a:t>mudah</a:t>
            </a:r>
            <a:r>
              <a:rPr lang="en-US" sz="2000" dirty="0"/>
              <a:t> </a:t>
            </a:r>
            <a:r>
              <a:rPr lang="en-US" sz="2000" dirty="0" err="1"/>
              <a:t>ditemukan</a:t>
            </a:r>
            <a:endParaRPr lang="en-US" sz="2000" dirty="0"/>
          </a:p>
          <a:p>
            <a:r>
              <a:rPr lang="en-US" sz="2000" dirty="0" err="1"/>
              <a:t>ketika</a:t>
            </a:r>
            <a:r>
              <a:rPr lang="en-US" sz="2000" dirty="0"/>
              <a:t> </a:t>
            </a:r>
            <a:r>
              <a:rPr lang="en-US" sz="2000" dirty="0" err="1"/>
              <a:t>diperlukan</a:t>
            </a:r>
            <a:r>
              <a:rPr lang="en-US" sz="2000" dirty="0"/>
              <a:t>.</a:t>
            </a:r>
          </a:p>
        </p:txBody>
      </p:sp>
      <p:sp>
        <p:nvSpPr>
          <p:cNvPr id="4" name="Rectangle 3"/>
          <p:cNvSpPr/>
          <p:nvPr/>
        </p:nvSpPr>
        <p:spPr>
          <a:xfrm>
            <a:off x="702427" y="3190360"/>
            <a:ext cx="2731463" cy="999292"/>
          </a:xfrm>
          <a:prstGeom prst="rect">
            <a:avLst/>
          </a:prstGeom>
        </p:spPr>
        <p:txBody>
          <a:bodyPr wrap="square" lIns="75228" tIns="37614" rIns="75228" bIns="37614">
            <a:spAutoFit/>
          </a:bodyPr>
          <a:lstStyle/>
          <a:p>
            <a:r>
              <a:rPr lang="en-US" sz="2000" dirty="0" err="1"/>
              <a:t>Langkah-langkah</a:t>
            </a:r>
            <a:r>
              <a:rPr lang="en-US" sz="2000" dirty="0"/>
              <a:t> yang </a:t>
            </a:r>
            <a:r>
              <a:rPr lang="en-US" sz="2000" dirty="0" err="1"/>
              <a:t>harus</a:t>
            </a:r>
            <a:r>
              <a:rPr lang="en-US" sz="2000" dirty="0"/>
              <a:t> </a:t>
            </a:r>
            <a:r>
              <a:rPr lang="en-US" sz="2000" dirty="0" err="1"/>
              <a:t>dilakukan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proses </a:t>
            </a:r>
            <a:r>
              <a:rPr lang="en-US" sz="2000" i="1" dirty="0"/>
              <a:t>posting</a:t>
            </a:r>
            <a:r>
              <a:rPr lang="en-US" sz="2000" dirty="0"/>
              <a:t>.</a:t>
            </a:r>
          </a:p>
        </p:txBody>
      </p:sp>
      <p:sp>
        <p:nvSpPr>
          <p:cNvPr id="5" name="Rectangle 4"/>
          <p:cNvSpPr/>
          <p:nvPr/>
        </p:nvSpPr>
        <p:spPr>
          <a:xfrm>
            <a:off x="2552132" y="4018988"/>
            <a:ext cx="5747454" cy="2045733"/>
          </a:xfrm>
          <a:prstGeom prst="rect">
            <a:avLst/>
          </a:prstGeom>
        </p:spPr>
        <p:txBody>
          <a:bodyPr wrap="square" lIns="75228" tIns="37614" rIns="75228" bIns="37614">
            <a:spAutoFit/>
          </a:bodyPr>
          <a:lstStyle/>
          <a:p>
            <a:pPr marL="376138" indent="-376138">
              <a:buFont typeface="+mj-lt"/>
              <a:buAutoNum type="alphaLcPeriod"/>
            </a:pPr>
            <a:r>
              <a:rPr lang="en-US" dirty="0" err="1"/>
              <a:t>Ambil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siapkan</a:t>
            </a:r>
            <a:r>
              <a:rPr lang="en-US" dirty="0"/>
              <a:t> </a:t>
            </a:r>
            <a:r>
              <a:rPr lang="en-US" dirty="0" err="1"/>
              <a:t>akun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instruksi</a:t>
            </a:r>
            <a:r>
              <a:rPr lang="en-US" dirty="0"/>
              <a:t> </a:t>
            </a:r>
            <a:r>
              <a:rPr lang="en-US" dirty="0" err="1"/>
              <a:t>jurnal</a:t>
            </a:r>
            <a:r>
              <a:rPr lang="en-US" dirty="0"/>
              <a:t>;</a:t>
            </a:r>
          </a:p>
          <a:p>
            <a:pPr marL="376138" indent="-376138">
              <a:buFont typeface="+mj-lt"/>
              <a:buAutoNum type="alphaLcPeriod"/>
            </a:pPr>
            <a:r>
              <a:rPr lang="en-US" dirty="0" err="1"/>
              <a:t>Catat</a:t>
            </a:r>
            <a:r>
              <a:rPr lang="en-US" dirty="0"/>
              <a:t> </a:t>
            </a:r>
            <a:r>
              <a:rPr lang="en-US" dirty="0" err="1"/>
              <a:t>tanggal</a:t>
            </a:r>
            <a:r>
              <a:rPr lang="en-US" dirty="0"/>
              <a:t> di </a:t>
            </a:r>
            <a:r>
              <a:rPr lang="en-US" dirty="0" err="1"/>
              <a:t>jurnal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lajur</a:t>
            </a:r>
            <a:r>
              <a:rPr lang="en-US" dirty="0"/>
              <a:t> </a:t>
            </a:r>
            <a:r>
              <a:rPr lang="en-US" dirty="0" err="1"/>
              <a:t>tanggal</a:t>
            </a:r>
            <a:r>
              <a:rPr lang="en-US" dirty="0"/>
              <a:t> </a:t>
            </a:r>
            <a:r>
              <a:rPr lang="en-US" dirty="0" err="1"/>
              <a:t>akun</a:t>
            </a:r>
            <a:r>
              <a:rPr lang="en-US" dirty="0"/>
              <a:t>;</a:t>
            </a:r>
          </a:p>
          <a:p>
            <a:pPr marL="376138" indent="-376138">
              <a:buFont typeface="+mj-lt"/>
              <a:buAutoNum type="alphaLcPeriod"/>
            </a:pPr>
            <a:r>
              <a:rPr lang="en-US" i="1" dirty="0"/>
              <a:t>Posting </a:t>
            </a:r>
            <a:r>
              <a:rPr lang="en-US" dirty="0" err="1"/>
              <a:t>akun</a:t>
            </a:r>
            <a:r>
              <a:rPr lang="en-US" dirty="0"/>
              <a:t> </a:t>
            </a:r>
            <a:r>
              <a:rPr lang="en-US" dirty="0" err="1"/>
              <a:t>jurnal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buku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/>
              <a:t>;</a:t>
            </a:r>
          </a:p>
          <a:p>
            <a:pPr marL="376138" indent="-376138">
              <a:buFont typeface="+mj-lt"/>
              <a:buAutoNum type="alphaLcPeriod"/>
            </a:pPr>
            <a:r>
              <a:rPr lang="sv-SE" dirty="0"/>
              <a:t>Catat keterangan jurnal pada lajur keterangan akun;</a:t>
            </a:r>
          </a:p>
          <a:p>
            <a:pPr marL="376138" indent="-376138">
              <a:buFont typeface="+mj-lt"/>
              <a:buAutoNum type="alphaLcPeriod"/>
            </a:pPr>
            <a:r>
              <a:rPr lang="da-DK" dirty="0"/>
              <a:t>Setelah selesai, catat kode akun di lajur ref jurnal dan halaman jurnal </a:t>
            </a:r>
            <a:r>
              <a:rPr lang="en-US" dirty="0" err="1"/>
              <a:t>dicatat</a:t>
            </a:r>
            <a:r>
              <a:rPr lang="en-US" dirty="0"/>
              <a:t> di </a:t>
            </a:r>
            <a:r>
              <a:rPr lang="en-US" dirty="0" err="1"/>
              <a:t>lajur</a:t>
            </a:r>
            <a:r>
              <a:rPr lang="en-US" dirty="0"/>
              <a:t> ref </a:t>
            </a:r>
            <a:r>
              <a:rPr lang="en-US" dirty="0" err="1"/>
              <a:t>buku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/>
              <a:t>. </a:t>
            </a:r>
            <a:r>
              <a:rPr lang="en-US" dirty="0" err="1"/>
              <a:t>Tahap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disebut</a:t>
            </a:r>
            <a:r>
              <a:rPr lang="en-US" dirty="0"/>
              <a:t> </a:t>
            </a:r>
            <a:r>
              <a:rPr lang="en-US" i="1" dirty="0"/>
              <a:t>cross indexing</a:t>
            </a:r>
            <a:r>
              <a:rPr lang="en-US" sz="2000" dirty="0"/>
              <a:t>.</a:t>
            </a:r>
          </a:p>
        </p:txBody>
      </p:sp>
      <p:pic>
        <p:nvPicPr>
          <p:cNvPr id="2052" name="Picture 4" descr="http://4.bp.blogspot.com/-tt2pAZcY3qs/UFr4IO5a7vI/AAAAAAAAAIk/SK0yAM_f6WM/s400/Jenis+Format+Buku+Besa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6757" y="987918"/>
            <a:ext cx="4551132" cy="2891874"/>
          </a:xfrm>
          <a:prstGeom prst="rect">
            <a:avLst/>
          </a:prstGeom>
          <a:noFill/>
          <a:effectLst>
            <a:glow rad="76200">
              <a:schemeClr val="tx2"/>
            </a:glow>
            <a:softEdge rad="127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8588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19994342">
            <a:off x="991647" y="2052035"/>
            <a:ext cx="8229600" cy="161448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900" dirty="0">
                <a:solidFill>
                  <a:srgbClr val="00B050"/>
                </a:solidFill>
                <a:latin typeface="Blackadder ITC" pitchFamily="82" charset="0"/>
              </a:rPr>
              <a:t>TERIMA 	KASIH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/>
        </p:nvGraphicFramePr>
        <p:xfrm>
          <a:off x="1840536" y="673108"/>
          <a:ext cx="5374669" cy="1015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5"/>
          <p:cNvSpPr/>
          <p:nvPr/>
        </p:nvSpPr>
        <p:spPr>
          <a:xfrm>
            <a:off x="1669820" y="1833484"/>
            <a:ext cx="6862620" cy="429906"/>
          </a:xfrm>
          <a:prstGeom prst="rect">
            <a:avLst/>
          </a:prstGeom>
        </p:spPr>
        <p:txBody>
          <a:bodyPr wrap="square" lIns="75228" tIns="37614" rIns="75228" bIns="37614">
            <a:spAutoFit/>
          </a:bodyPr>
          <a:lstStyle/>
          <a:p>
            <a:r>
              <a:rPr lang="en-US" sz="2300" dirty="0" err="1"/>
              <a:t>Dengan</a:t>
            </a:r>
            <a:r>
              <a:rPr lang="en-US" sz="2300" dirty="0"/>
              <a:t> </a:t>
            </a:r>
            <a:r>
              <a:rPr lang="en-US" sz="2300" dirty="0" err="1"/>
              <a:t>mempelajari</a:t>
            </a:r>
            <a:r>
              <a:rPr lang="en-US" sz="2300" dirty="0"/>
              <a:t> </a:t>
            </a:r>
            <a:r>
              <a:rPr lang="en-US" sz="2300" dirty="0" err="1"/>
              <a:t>bab</a:t>
            </a:r>
            <a:r>
              <a:rPr lang="en-US" sz="2300" dirty="0"/>
              <a:t> </a:t>
            </a:r>
            <a:r>
              <a:rPr lang="en-US" sz="2300" dirty="0" err="1"/>
              <a:t>ini</a:t>
            </a:r>
            <a:r>
              <a:rPr lang="en-US" sz="2300" dirty="0"/>
              <a:t>, </a:t>
            </a:r>
            <a:r>
              <a:rPr lang="en-US" sz="2300" dirty="0" err="1"/>
              <a:t>diharapkan</a:t>
            </a:r>
            <a:r>
              <a:rPr lang="en-US" sz="2300" dirty="0"/>
              <a:t> </a:t>
            </a:r>
            <a:r>
              <a:rPr lang="en-US" sz="2300" dirty="0" err="1"/>
              <a:t>mampu</a:t>
            </a:r>
            <a:r>
              <a:rPr lang="en-US" sz="2300" dirty="0"/>
              <a:t>:</a:t>
            </a:r>
          </a:p>
        </p:txBody>
      </p:sp>
      <p:sp>
        <p:nvSpPr>
          <p:cNvPr id="7" name="Rectangle 6"/>
          <p:cNvSpPr/>
          <p:nvPr/>
        </p:nvSpPr>
        <p:spPr>
          <a:xfrm>
            <a:off x="1661847" y="2337820"/>
            <a:ext cx="7226996" cy="1137792"/>
          </a:xfrm>
          <a:prstGeom prst="rect">
            <a:avLst/>
          </a:prstGeom>
        </p:spPr>
        <p:txBody>
          <a:bodyPr wrap="square" lIns="75228" tIns="37614" rIns="75228" bIns="37614">
            <a:spAutoFit/>
          </a:bodyPr>
          <a:lstStyle/>
          <a:p>
            <a:pPr marL="376138" indent="-376138">
              <a:buFont typeface="Arial" panose="020B0604020202020204" pitchFamily="34" charset="0"/>
              <a:buChar char="•"/>
            </a:pPr>
            <a:r>
              <a:rPr lang="en-US" sz="2300" dirty="0" err="1"/>
              <a:t>menjelaskan</a:t>
            </a:r>
            <a:r>
              <a:rPr lang="en-US" sz="2300" dirty="0"/>
              <a:t> </a:t>
            </a:r>
            <a:r>
              <a:rPr lang="en-US" sz="2300" dirty="0" err="1"/>
              <a:t>tahap</a:t>
            </a:r>
            <a:r>
              <a:rPr lang="en-US" sz="2300" dirty="0"/>
              <a:t> </a:t>
            </a:r>
            <a:r>
              <a:rPr lang="en-US" sz="2300" dirty="0" err="1"/>
              <a:t>pencatatan</a:t>
            </a:r>
            <a:r>
              <a:rPr lang="en-US" sz="2300" dirty="0"/>
              <a:t> </a:t>
            </a:r>
            <a:r>
              <a:rPr lang="en-US" sz="2300" dirty="0" err="1"/>
              <a:t>akuntansi</a:t>
            </a:r>
            <a:r>
              <a:rPr lang="en-US" sz="2300" dirty="0"/>
              <a:t> pada </a:t>
            </a:r>
            <a:r>
              <a:rPr lang="en-US" sz="2300" dirty="0" err="1"/>
              <a:t>perusahaan</a:t>
            </a:r>
            <a:r>
              <a:rPr lang="en-US" sz="2300" dirty="0"/>
              <a:t> </a:t>
            </a:r>
            <a:r>
              <a:rPr lang="en-US" sz="2300" dirty="0" err="1"/>
              <a:t>jasa</a:t>
            </a:r>
            <a:r>
              <a:rPr lang="en-US" sz="2300" dirty="0"/>
              <a:t>,</a:t>
            </a:r>
          </a:p>
          <a:p>
            <a:pPr marL="376138" indent="-376138"/>
            <a:endParaRPr lang="en-US" sz="2300" dirty="0"/>
          </a:p>
        </p:txBody>
      </p:sp>
      <p:sp>
        <p:nvSpPr>
          <p:cNvPr id="10" name="TextBox 9"/>
          <p:cNvSpPr txBox="1"/>
          <p:nvPr/>
        </p:nvSpPr>
        <p:spPr>
          <a:xfrm>
            <a:off x="8432807" y="6362700"/>
            <a:ext cx="470163" cy="352962"/>
          </a:xfrm>
          <a:prstGeom prst="rect">
            <a:avLst/>
          </a:prstGeom>
          <a:noFill/>
        </p:spPr>
        <p:txBody>
          <a:bodyPr wrap="square" lIns="75228" tIns="37614" rIns="75228" bIns="37614" rtlCol="0">
            <a:spAutoFit/>
          </a:bodyPr>
          <a:lstStyle/>
          <a:p>
            <a:pPr algn="ctr"/>
            <a:fld id="{FB444DAE-F0D7-4D0C-9235-3295870455CA}" type="slidenum">
              <a:rPr lang="en-US" smtClean="0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 algn="ctr"/>
              <a:t>2</a:t>
            </a:fld>
            <a:endParaRPr lang="en-US" dirty="0"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85761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333" y="1470866"/>
            <a:ext cx="7283902" cy="4786548"/>
          </a:xfrm>
          <a:prstGeom prst="rect">
            <a:avLst/>
          </a:prstGeom>
          <a:noFill/>
          <a:ln>
            <a:noFill/>
          </a:ln>
          <a:effectLst>
            <a:glow rad="127000">
              <a:schemeClr val="accent1">
                <a:lumMod val="75000"/>
                <a:alpha val="77000"/>
              </a:schemeClr>
            </a:glow>
            <a:softEdge rad="127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4117526604"/>
              </p:ext>
            </p:extLst>
          </p:nvPr>
        </p:nvGraphicFramePr>
        <p:xfrm>
          <a:off x="3263174" y="745632"/>
          <a:ext cx="3309090" cy="497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Footer Placeholder 4"/>
          <p:cNvSpPr txBox="1">
            <a:spLocks/>
          </p:cNvSpPr>
          <p:nvPr/>
        </p:nvSpPr>
        <p:spPr>
          <a:xfrm>
            <a:off x="6791314" y="6402462"/>
            <a:ext cx="1398148" cy="347508"/>
          </a:xfrm>
          <a:prstGeom prst="rect">
            <a:avLst/>
          </a:prstGeom>
        </p:spPr>
        <p:txBody>
          <a:bodyPr vert="horz" lIns="75228" tIns="37614" rIns="75228" bIns="37614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b="1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untuk</a:t>
            </a:r>
            <a:r>
              <a:rPr lang="en-US" baseline="0" dirty="0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SMA </a:t>
            </a:r>
            <a:r>
              <a:rPr lang="en-US" baseline="0" dirty="0" err="1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dan</a:t>
            </a:r>
            <a:r>
              <a:rPr lang="en-US" baseline="0" dirty="0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MA </a:t>
            </a:r>
            <a:r>
              <a:rPr lang="en-US" baseline="0" dirty="0" err="1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Jilid</a:t>
            </a:r>
            <a:r>
              <a:rPr lang="en-US" baseline="0" dirty="0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3</a:t>
            </a:r>
            <a:endParaRPr lang="en-US" dirty="0"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Footer Placeholder 4"/>
          <p:cNvSpPr txBox="1">
            <a:spLocks/>
          </p:cNvSpPr>
          <p:nvPr/>
        </p:nvSpPr>
        <p:spPr>
          <a:xfrm>
            <a:off x="6143300" y="6402460"/>
            <a:ext cx="699074" cy="347508"/>
          </a:xfrm>
          <a:prstGeom prst="rect">
            <a:avLst/>
          </a:prstGeom>
        </p:spPr>
        <p:txBody>
          <a:bodyPr vert="horz" lIns="75228" tIns="37614" rIns="75228" bIns="37614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b="1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EKONOMI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432807" y="6362700"/>
            <a:ext cx="470163" cy="352962"/>
          </a:xfrm>
          <a:prstGeom prst="rect">
            <a:avLst/>
          </a:prstGeom>
          <a:noFill/>
        </p:spPr>
        <p:txBody>
          <a:bodyPr wrap="square" lIns="75228" tIns="37614" rIns="75228" bIns="37614" rtlCol="0">
            <a:spAutoFit/>
          </a:bodyPr>
          <a:lstStyle/>
          <a:p>
            <a:pPr algn="ctr"/>
            <a:fld id="{FB444DAE-F0D7-4D0C-9235-3295870455CA}" type="slidenum">
              <a:rPr lang="en-US" smtClean="0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 algn="ctr"/>
              <a:t>3</a:t>
            </a:fld>
            <a:endParaRPr lang="en-US" dirty="0"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05711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4" name="Line 12"/>
          <p:cNvSpPr>
            <a:spLocks noChangeShapeType="1"/>
          </p:cNvSpPr>
          <p:nvPr/>
        </p:nvSpPr>
        <p:spPr bwMode="auto">
          <a:xfrm>
            <a:off x="4429125" y="2420938"/>
            <a:ext cx="2873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3085" name="Line 13"/>
          <p:cNvSpPr>
            <a:spLocks noChangeShapeType="1"/>
          </p:cNvSpPr>
          <p:nvPr/>
        </p:nvSpPr>
        <p:spPr bwMode="auto">
          <a:xfrm>
            <a:off x="6589713" y="2420938"/>
            <a:ext cx="28733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3083" name="Line 11"/>
          <p:cNvSpPr>
            <a:spLocks noChangeShapeType="1"/>
          </p:cNvSpPr>
          <p:nvPr/>
        </p:nvSpPr>
        <p:spPr bwMode="auto">
          <a:xfrm>
            <a:off x="2268538" y="2420938"/>
            <a:ext cx="28733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TAHAP PENCATATAN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3284538"/>
            <a:ext cx="8229600" cy="2841625"/>
          </a:xfrm>
        </p:spPr>
        <p:txBody>
          <a:bodyPr/>
          <a:lstStyle/>
          <a:p>
            <a:pPr marL="609600" indent="-609600">
              <a:buFontTx/>
              <a:buAutoNum type="arabicPeriod"/>
            </a:pPr>
            <a:r>
              <a:rPr lang="en-US"/>
              <a:t>PERISTIWA TRANSAKSI</a:t>
            </a:r>
          </a:p>
          <a:p>
            <a:pPr marL="609600" indent="-609600">
              <a:buFontTx/>
              <a:buAutoNum type="arabicPeriod"/>
            </a:pPr>
            <a:r>
              <a:rPr lang="en-US"/>
              <a:t>PEMBUATAN/PENERIMAAN BUKTI TRANSAKSI</a:t>
            </a:r>
          </a:p>
          <a:p>
            <a:pPr marL="609600" indent="-609600">
              <a:buFontTx/>
              <a:buAutoNum type="arabicPeriod"/>
            </a:pPr>
            <a:r>
              <a:rPr lang="en-US"/>
              <a:t>PENCATATAN DALAM JURNAL</a:t>
            </a:r>
          </a:p>
          <a:p>
            <a:pPr marL="609600" indent="-609600">
              <a:buFontTx/>
              <a:buAutoNum type="arabicPeriod"/>
            </a:pPr>
            <a:r>
              <a:rPr lang="en-US"/>
              <a:t>POSTING KE BUKU BESAR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395288" y="1989138"/>
            <a:ext cx="1944687" cy="8636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sz="2000" b="1"/>
              <a:t>TRANSAKSI</a:t>
            </a: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2554288" y="1989138"/>
            <a:ext cx="1944687" cy="8636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anchor="ctr"/>
          <a:lstStyle/>
          <a:p>
            <a:pPr algn="ctr"/>
            <a:r>
              <a:rPr lang="en-US" sz="2000" b="1"/>
              <a:t>BUKTI TRANSAKSI</a:t>
            </a:r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4713288" y="1989138"/>
            <a:ext cx="1944687" cy="8636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anchor="ctr"/>
          <a:lstStyle/>
          <a:p>
            <a:pPr algn="ctr"/>
            <a:r>
              <a:rPr lang="en-US" sz="2000" b="1"/>
              <a:t>JURNAL</a:t>
            </a:r>
          </a:p>
        </p:txBody>
      </p:sp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6872288" y="1989138"/>
            <a:ext cx="1944687" cy="8636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anchor="ctr"/>
          <a:lstStyle/>
          <a:p>
            <a:pPr algn="ctr"/>
            <a:r>
              <a:rPr lang="en-US" sz="2000" b="1"/>
              <a:t>BUKU BESAR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88889" y="836209"/>
            <a:ext cx="2001791" cy="476072"/>
          </a:xfrm>
          <a:prstGeom prst="rect">
            <a:avLst/>
          </a:prstGeom>
        </p:spPr>
        <p:txBody>
          <a:bodyPr wrap="none" lIns="75228" tIns="37614" rIns="75228" bIns="37614">
            <a:spAutoFit/>
          </a:bodyPr>
          <a:lstStyle/>
          <a:p>
            <a:r>
              <a:rPr lang="en-US" sz="2600" b="1" dirty="0" err="1"/>
              <a:t>Jurnal</a:t>
            </a:r>
            <a:r>
              <a:rPr lang="en-US" sz="2600" b="1" dirty="0"/>
              <a:t> </a:t>
            </a:r>
            <a:r>
              <a:rPr lang="en-US" sz="2600" b="1" dirty="0" err="1"/>
              <a:t>Umum</a:t>
            </a:r>
            <a:endParaRPr lang="en-US" sz="2600" dirty="0"/>
          </a:p>
        </p:txBody>
      </p:sp>
      <p:sp>
        <p:nvSpPr>
          <p:cNvPr id="3" name="Rectangle 2"/>
          <p:cNvSpPr/>
          <p:nvPr/>
        </p:nvSpPr>
        <p:spPr>
          <a:xfrm>
            <a:off x="1188890" y="1422057"/>
            <a:ext cx="3479888" cy="429906"/>
          </a:xfrm>
          <a:prstGeom prst="rect">
            <a:avLst/>
          </a:prstGeom>
        </p:spPr>
        <p:txBody>
          <a:bodyPr wrap="none" lIns="75228" tIns="37614" rIns="75228" bIns="37614">
            <a:spAutoFit/>
          </a:bodyPr>
          <a:lstStyle/>
          <a:p>
            <a:r>
              <a:rPr lang="en-US" sz="2300" b="1" dirty="0"/>
              <a:t>1. </a:t>
            </a:r>
            <a:r>
              <a:rPr lang="en-US" sz="2300" b="1" dirty="0" err="1"/>
              <a:t>Pengertian</a:t>
            </a:r>
            <a:r>
              <a:rPr lang="en-US" sz="2300" b="1" dirty="0"/>
              <a:t> </a:t>
            </a:r>
            <a:r>
              <a:rPr lang="en-US" sz="2300" b="1" dirty="0" err="1"/>
              <a:t>Jurnal</a:t>
            </a:r>
            <a:r>
              <a:rPr lang="en-US" sz="2300" b="1" dirty="0"/>
              <a:t> </a:t>
            </a:r>
            <a:r>
              <a:rPr lang="en-US" sz="2300" b="1" dirty="0" err="1"/>
              <a:t>Umum</a:t>
            </a:r>
            <a:endParaRPr lang="en-US" sz="2300" dirty="0"/>
          </a:p>
        </p:txBody>
      </p:sp>
      <p:sp>
        <p:nvSpPr>
          <p:cNvPr id="4" name="Rectangle 3"/>
          <p:cNvSpPr/>
          <p:nvPr/>
        </p:nvSpPr>
        <p:spPr>
          <a:xfrm>
            <a:off x="1188889" y="1920032"/>
            <a:ext cx="3724544" cy="1491735"/>
          </a:xfrm>
          <a:prstGeom prst="rect">
            <a:avLst/>
          </a:prstGeom>
        </p:spPr>
        <p:txBody>
          <a:bodyPr wrap="square" lIns="75228" tIns="37614" rIns="75228" bIns="37614">
            <a:spAutoFit/>
          </a:bodyPr>
          <a:lstStyle/>
          <a:p>
            <a:r>
              <a:rPr lang="nb-NO" sz="2300" dirty="0"/>
              <a:t>Jurnal umum merupakan media dalam proses akuntansi untuk </a:t>
            </a:r>
            <a:r>
              <a:rPr lang="en-US" sz="2300" dirty="0" err="1"/>
              <a:t>menampung</a:t>
            </a:r>
            <a:r>
              <a:rPr lang="en-US" sz="2300" dirty="0"/>
              <a:t> </a:t>
            </a:r>
            <a:r>
              <a:rPr lang="en-US" sz="2300" dirty="0" err="1"/>
              <a:t>akun-akun</a:t>
            </a:r>
            <a:r>
              <a:rPr lang="en-US" sz="2300" dirty="0"/>
              <a:t> </a:t>
            </a:r>
            <a:r>
              <a:rPr lang="en-US" sz="2300" dirty="0" err="1"/>
              <a:t>transaksi</a:t>
            </a:r>
            <a:r>
              <a:rPr lang="en-US" sz="2300" dirty="0"/>
              <a:t>.</a:t>
            </a:r>
          </a:p>
        </p:txBody>
      </p:sp>
      <p:sp>
        <p:nvSpPr>
          <p:cNvPr id="5" name="Rectangle 4"/>
          <p:cNvSpPr/>
          <p:nvPr/>
        </p:nvSpPr>
        <p:spPr>
          <a:xfrm>
            <a:off x="1188889" y="3575305"/>
            <a:ext cx="2931532" cy="429906"/>
          </a:xfrm>
          <a:prstGeom prst="rect">
            <a:avLst/>
          </a:prstGeom>
        </p:spPr>
        <p:txBody>
          <a:bodyPr wrap="none" lIns="75228" tIns="37614" rIns="75228" bIns="37614">
            <a:spAutoFit/>
          </a:bodyPr>
          <a:lstStyle/>
          <a:p>
            <a:r>
              <a:rPr lang="en-US" sz="2300" b="1" dirty="0"/>
              <a:t>2. </a:t>
            </a:r>
            <a:r>
              <a:rPr lang="en-US" sz="2300" b="1" dirty="0" err="1"/>
              <a:t>Fungsi</a:t>
            </a:r>
            <a:r>
              <a:rPr lang="en-US" sz="2300" b="1" dirty="0"/>
              <a:t> </a:t>
            </a:r>
            <a:r>
              <a:rPr lang="en-US" sz="2300" b="1" dirty="0" err="1"/>
              <a:t>Jurnal</a:t>
            </a:r>
            <a:r>
              <a:rPr lang="en-US" sz="2300" b="1" dirty="0"/>
              <a:t> </a:t>
            </a:r>
            <a:r>
              <a:rPr lang="en-US" sz="2300" b="1" dirty="0" err="1"/>
              <a:t>Umum</a:t>
            </a:r>
            <a:endParaRPr lang="en-US" sz="2300" dirty="0"/>
          </a:p>
        </p:txBody>
      </p:sp>
      <p:sp>
        <p:nvSpPr>
          <p:cNvPr id="6" name="Rectangle 5"/>
          <p:cNvSpPr/>
          <p:nvPr/>
        </p:nvSpPr>
        <p:spPr>
          <a:xfrm>
            <a:off x="1188890" y="3936664"/>
            <a:ext cx="2787070" cy="1845678"/>
          </a:xfrm>
          <a:prstGeom prst="rect">
            <a:avLst/>
          </a:prstGeom>
        </p:spPr>
        <p:txBody>
          <a:bodyPr wrap="none" lIns="75228" tIns="37614" rIns="75228" bIns="37614">
            <a:spAutoFit/>
          </a:bodyPr>
          <a:lstStyle/>
          <a:p>
            <a:pPr marL="376138" indent="-376138">
              <a:buAutoNum type="alphaLcPeriod"/>
            </a:pPr>
            <a:r>
              <a:rPr lang="en-US" sz="2300" dirty="0" err="1"/>
              <a:t>Fungsi</a:t>
            </a:r>
            <a:r>
              <a:rPr lang="en-US" sz="2300" dirty="0"/>
              <a:t> </a:t>
            </a:r>
            <a:r>
              <a:rPr lang="en-US" sz="2300" dirty="0" err="1"/>
              <a:t>Pencatatan</a:t>
            </a:r>
            <a:endParaRPr lang="en-US" sz="2300" dirty="0"/>
          </a:p>
          <a:p>
            <a:pPr marL="376138" indent="-376138">
              <a:buAutoNum type="alphaLcPeriod"/>
            </a:pPr>
            <a:r>
              <a:rPr lang="en-US" sz="2300" dirty="0" err="1"/>
              <a:t>Fungsi</a:t>
            </a:r>
            <a:r>
              <a:rPr lang="en-US" sz="2300" dirty="0"/>
              <a:t> </a:t>
            </a:r>
            <a:r>
              <a:rPr lang="en-US" sz="2300" dirty="0" err="1"/>
              <a:t>Historis</a:t>
            </a:r>
            <a:endParaRPr lang="en-US" sz="2300" dirty="0"/>
          </a:p>
          <a:p>
            <a:pPr marL="376138" indent="-376138">
              <a:buAutoNum type="alphaLcPeriod"/>
            </a:pPr>
            <a:r>
              <a:rPr lang="en-US" sz="2300" dirty="0" err="1"/>
              <a:t>Fungsi</a:t>
            </a:r>
            <a:r>
              <a:rPr lang="en-US" sz="2300" dirty="0"/>
              <a:t> </a:t>
            </a:r>
            <a:r>
              <a:rPr lang="en-US" sz="2300" dirty="0" err="1"/>
              <a:t>Analisis</a:t>
            </a:r>
            <a:endParaRPr lang="en-US" sz="2300" dirty="0"/>
          </a:p>
          <a:p>
            <a:pPr marL="376138" indent="-376138">
              <a:buAutoNum type="alphaLcPeriod"/>
            </a:pPr>
            <a:r>
              <a:rPr lang="en-US" sz="2300" dirty="0" err="1"/>
              <a:t>Fungsi</a:t>
            </a:r>
            <a:r>
              <a:rPr lang="en-US" sz="2300" dirty="0"/>
              <a:t> </a:t>
            </a:r>
            <a:r>
              <a:rPr lang="en-US" sz="2300" dirty="0" err="1"/>
              <a:t>Instruktif</a:t>
            </a:r>
            <a:endParaRPr lang="en-US" sz="2300" dirty="0"/>
          </a:p>
          <a:p>
            <a:pPr marL="376138" indent="-376138">
              <a:buAutoNum type="alphaLcPeriod"/>
            </a:pPr>
            <a:r>
              <a:rPr lang="en-US" sz="2300" dirty="0" err="1"/>
              <a:t>Fungsi</a:t>
            </a:r>
            <a:r>
              <a:rPr lang="en-US" sz="2300" dirty="0"/>
              <a:t> </a:t>
            </a:r>
            <a:r>
              <a:rPr lang="en-US" sz="2300" dirty="0" err="1"/>
              <a:t>Informatif</a:t>
            </a:r>
            <a:endParaRPr lang="en-US" sz="2300" dirty="0"/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6791314" y="6402462"/>
            <a:ext cx="1398148" cy="347508"/>
          </a:xfrm>
          <a:prstGeom prst="rect">
            <a:avLst/>
          </a:prstGeom>
        </p:spPr>
        <p:txBody>
          <a:bodyPr vert="horz" lIns="75228" tIns="37614" rIns="75228" bIns="37614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b="1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untuk</a:t>
            </a:r>
            <a:r>
              <a:rPr lang="en-US" baseline="0" dirty="0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SMA </a:t>
            </a:r>
            <a:r>
              <a:rPr lang="en-US" baseline="0" dirty="0" err="1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dan</a:t>
            </a:r>
            <a:r>
              <a:rPr lang="en-US" baseline="0" dirty="0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MA </a:t>
            </a:r>
            <a:r>
              <a:rPr lang="en-US" baseline="0" dirty="0" err="1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Jilid</a:t>
            </a:r>
            <a:r>
              <a:rPr lang="en-US" baseline="0" dirty="0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3</a:t>
            </a:r>
            <a:endParaRPr lang="en-US" dirty="0"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Footer Placeholder 4"/>
          <p:cNvSpPr txBox="1">
            <a:spLocks/>
          </p:cNvSpPr>
          <p:nvPr/>
        </p:nvSpPr>
        <p:spPr>
          <a:xfrm>
            <a:off x="6143300" y="6402460"/>
            <a:ext cx="699074" cy="347508"/>
          </a:xfrm>
          <a:prstGeom prst="rect">
            <a:avLst/>
          </a:prstGeom>
        </p:spPr>
        <p:txBody>
          <a:bodyPr vert="horz" lIns="75228" tIns="37614" rIns="75228" bIns="37614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b="1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EKONOMI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432807" y="6362700"/>
            <a:ext cx="470163" cy="352962"/>
          </a:xfrm>
          <a:prstGeom prst="rect">
            <a:avLst/>
          </a:prstGeom>
          <a:noFill/>
        </p:spPr>
        <p:txBody>
          <a:bodyPr wrap="square" lIns="75228" tIns="37614" rIns="75228" bIns="37614" rtlCol="0">
            <a:spAutoFit/>
          </a:bodyPr>
          <a:lstStyle/>
          <a:p>
            <a:pPr algn="ctr"/>
            <a:fld id="{FB444DAE-F0D7-4D0C-9235-3295870455CA}" type="slidenum">
              <a:rPr lang="en-US" smtClean="0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 algn="ctr"/>
              <a:t>5</a:t>
            </a:fld>
            <a:endParaRPr lang="en-US" dirty="0"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 descr="http://keuanganlsm.com/finance/wp-content/uploads/Fungsi-Jurnal-Pembalik-dalam-Akuntans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3990" y="1817426"/>
            <a:ext cx="4039016" cy="4171957"/>
          </a:xfrm>
          <a:prstGeom prst="rect">
            <a:avLst/>
          </a:prstGeom>
          <a:noFill/>
          <a:effectLst>
            <a:glow rad="76200">
              <a:schemeClr val="accent2">
                <a:alpha val="39000"/>
              </a:schemeClr>
            </a:glow>
            <a:softEdge rad="254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4870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14414" y="2143116"/>
            <a:ext cx="6929486" cy="2928958"/>
          </a:xfrm>
          <a:prstGeom prst="rect">
            <a:avLst/>
          </a:prstGeom>
          <a:solidFill>
            <a:schemeClr val="accent6">
              <a:lumMod val="75000"/>
              <a:alpha val="59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000" dirty="0">
                <a:latin typeface="Times New Roman" pitchFamily="18" charset="0"/>
                <a:cs typeface="Times New Roman" pitchFamily="18" charset="0"/>
              </a:rPr>
              <a:t>Jurnal adalah alat untuk mencatat transaksi perusahaan yang dilakukan secara kronologis dengan menunjukkan rekening yang harus didebit dan kredit beserta jumlah rupiah nya masing-masing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Frame 4"/>
          <p:cNvSpPr/>
          <p:nvPr/>
        </p:nvSpPr>
        <p:spPr>
          <a:xfrm>
            <a:off x="0" y="214290"/>
            <a:ext cx="9144000" cy="1357322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400" dirty="0" err="1">
                <a:solidFill>
                  <a:schemeClr val="tx1"/>
                </a:solidFill>
                <a:latin typeface="Adobe Caslon Pro Bold" pitchFamily="18" charset="0"/>
              </a:rPr>
              <a:t>Pengertian</a:t>
            </a:r>
            <a:r>
              <a:rPr lang="en-US" sz="3400" dirty="0">
                <a:solidFill>
                  <a:schemeClr val="tx1"/>
                </a:solidFill>
                <a:latin typeface="Adobe Caslon Pro Bold" pitchFamily="18" charset="0"/>
              </a:rPr>
              <a:t> </a:t>
            </a:r>
            <a:r>
              <a:rPr lang="en-US" sz="3400" dirty="0" err="1">
                <a:solidFill>
                  <a:schemeClr val="tx1"/>
                </a:solidFill>
                <a:latin typeface="Adobe Caslon Pro Bold" pitchFamily="18" charset="0"/>
              </a:rPr>
              <a:t>Jurnal</a:t>
            </a:r>
            <a:r>
              <a:rPr lang="en-US" sz="3400" dirty="0">
                <a:solidFill>
                  <a:schemeClr val="tx1"/>
                </a:solidFill>
                <a:latin typeface="Adobe Caslon Pro Bold" pitchFamily="18" charset="0"/>
              </a:rPr>
              <a:t> </a:t>
            </a:r>
            <a:r>
              <a:rPr lang="en-US" sz="3400" dirty="0" err="1">
                <a:solidFill>
                  <a:schemeClr val="tx1"/>
                </a:solidFill>
                <a:latin typeface="Adobe Caslon Pro Bold" pitchFamily="18" charset="0"/>
              </a:rPr>
              <a:t>dan</a:t>
            </a:r>
            <a:r>
              <a:rPr lang="en-US" sz="3400" dirty="0">
                <a:solidFill>
                  <a:schemeClr val="tx1"/>
                </a:solidFill>
                <a:latin typeface="Adobe Caslon Pro Bold" pitchFamily="18" charset="0"/>
              </a:rPr>
              <a:t> </a:t>
            </a:r>
            <a:r>
              <a:rPr lang="en-US" sz="3400" dirty="0" err="1">
                <a:solidFill>
                  <a:schemeClr val="tx1"/>
                </a:solidFill>
                <a:latin typeface="Adobe Caslon Pro Bold" pitchFamily="18" charset="0"/>
              </a:rPr>
              <a:t>Fungsinya</a:t>
            </a:r>
            <a:endParaRPr lang="en-US" sz="3400" dirty="0">
              <a:solidFill>
                <a:schemeClr val="tx1"/>
              </a:solidFill>
              <a:latin typeface="Adobe Caslon Pro Bold" pitchFamily="18" charset="0"/>
            </a:endParaRPr>
          </a:p>
        </p:txBody>
      </p:sp>
    </p:spTree>
  </p:cSld>
  <p:clrMapOvr>
    <a:masterClrMapping/>
  </p:clrMapOvr>
  <p:transition>
    <p:wheel spokes="3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251520" y="1340768"/>
          <a:ext cx="7992888" cy="3112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819400" y="4114800"/>
          <a:ext cx="5904655" cy="101092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9361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38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28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09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8093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id-ID" dirty="0"/>
                        <a:t>Tanggal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/>
                        <a:t>Akun/Keterangan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/>
                        <a:t>Ref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/>
                        <a:t>Debit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/>
                        <a:t>Kredit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914400" y="533400"/>
            <a:ext cx="731520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2800" b="1" cap="none" spc="0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Apa</a:t>
            </a:r>
            <a:r>
              <a:rPr lang="en-US" sz="28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i</a:t>
            </a:r>
            <a:r>
              <a:rPr lang="en-US" sz="2800" b="1" cap="none" spc="0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tu</a:t>
            </a:r>
            <a:r>
              <a:rPr lang="en-US" sz="28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 </a:t>
            </a:r>
            <a:r>
              <a:rPr lang="en-US" sz="2800" b="1" cap="none" spc="0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Jurnal</a:t>
            </a:r>
            <a:r>
              <a:rPr lang="en-US" sz="28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 </a:t>
            </a:r>
            <a:r>
              <a:rPr lang="en-US" sz="2800" b="1" cap="none" spc="0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Umum</a:t>
            </a:r>
            <a:r>
              <a:rPr lang="en-US" sz="28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?</a:t>
            </a: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636A7BF-499B-401B-8491-0AF726B567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">
                                            <p:graphicEl>
                                              <a:dgm id="{9636A7BF-499B-401B-8491-0AF726B5677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0DDA22B-78EE-485A-9A32-509185B500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dgm id="{50DDA22B-78EE-485A-9A32-509185B5004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0CC9D8E-EDDD-47FC-8112-1C5FF897273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dgm id="{70CC9D8E-EDDD-47FC-8112-1C5FF897273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7A9087B-FDFC-4ACF-85DD-7B826EF5A03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">
                                            <p:graphicEl>
                                              <a:dgm id="{B7A9087B-FDFC-4ACF-85DD-7B826EF5A03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14348" y="188640"/>
            <a:ext cx="7962108" cy="6336704"/>
          </a:xfrm>
          <a:prstGeom prst="rect">
            <a:avLst/>
          </a:prstGeom>
          <a:solidFill>
            <a:schemeClr val="accent2">
              <a:lumMod val="60000"/>
              <a:lumOff val="40000"/>
              <a:alpha val="39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d-ID" sz="2600" dirty="0">
                <a:solidFill>
                  <a:schemeClr val="tx1"/>
                </a:solidFill>
                <a:latin typeface="Adobe Caslon Pro Bold" pitchFamily="18" charset="0"/>
              </a:rPr>
              <a:t>Jurnal memiliki fungsi sebagai berikut:</a:t>
            </a:r>
            <a:endParaRPr lang="en-US" sz="2600" dirty="0">
              <a:solidFill>
                <a:schemeClr val="tx1"/>
              </a:solidFill>
              <a:latin typeface="Adobe Caslon Pro Bold" pitchFamily="18" charset="0"/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id-ID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Fungsi 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id-ID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istoris artinya pencatatan bukti transaksi dilakukan secara kronologis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id-ID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Fungsi 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id-ID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id-ID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catat artinya semua transaksi harus dicatat dalam buku jurnal, jangan sampai ada yang ketinggalan.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id-ID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Fungsi Analisis, artinya pencatatan dalam jurnal merupakan hasil analisis transaksi berupa pendebitan yang pengkreditan akun-akun yang terpengaruh berikut jumlahnya.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id-ID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Fungsi Instruktif. Artinya catatan dalam jurnal merupakan perintah untuk mendebit dan mengkredit akun buku besar sesuai dengan catatan dalam buku jurnal.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id-ID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Fungsi Informatif, artinya dalam jurnal memberikan penjelasan mengenai transaksi  yang terjadi.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dirty="0"/>
          </a:p>
        </p:txBody>
      </p:sp>
    </p:spTree>
  </p:cSld>
  <p:clrMapOvr>
    <a:masterClrMapping/>
  </p:clrMapOvr>
  <p:transition>
    <p:wheel spokes="8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88419" y="809947"/>
            <a:ext cx="3023352" cy="429906"/>
          </a:xfrm>
          <a:prstGeom prst="rect">
            <a:avLst/>
          </a:prstGeom>
        </p:spPr>
        <p:txBody>
          <a:bodyPr wrap="none" lIns="75228" tIns="37614" rIns="75228" bIns="37614">
            <a:spAutoFit/>
          </a:bodyPr>
          <a:lstStyle/>
          <a:p>
            <a:r>
              <a:rPr lang="en-US" sz="2300" b="1" dirty="0"/>
              <a:t>3. </a:t>
            </a:r>
            <a:r>
              <a:rPr lang="en-US" sz="2300" b="1" dirty="0" err="1"/>
              <a:t>Bentuk</a:t>
            </a:r>
            <a:r>
              <a:rPr lang="en-US" sz="2300" b="1" dirty="0"/>
              <a:t> </a:t>
            </a:r>
            <a:r>
              <a:rPr lang="en-US" sz="2300" b="1" dirty="0" err="1"/>
              <a:t>Jurnal</a:t>
            </a:r>
            <a:r>
              <a:rPr lang="en-US" sz="2300" b="1" dirty="0"/>
              <a:t> </a:t>
            </a:r>
            <a:r>
              <a:rPr lang="en-US" sz="2300" b="1" dirty="0" err="1"/>
              <a:t>Umum</a:t>
            </a:r>
            <a:endParaRPr lang="en-US" sz="23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415" r="12761"/>
          <a:stretch/>
        </p:blipFill>
        <p:spPr bwMode="auto">
          <a:xfrm>
            <a:off x="1563638" y="1511541"/>
            <a:ext cx="6752777" cy="1250729"/>
          </a:xfrm>
          <a:prstGeom prst="rect">
            <a:avLst/>
          </a:prstGeom>
          <a:noFill/>
          <a:ln>
            <a:noFill/>
          </a:ln>
          <a:effectLst>
            <a:glow rad="63500">
              <a:schemeClr val="accent2">
                <a:alpha val="95000"/>
              </a:schemeClr>
            </a:glow>
            <a:softEdge rad="254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1588419" y="2816131"/>
            <a:ext cx="5736852" cy="429906"/>
          </a:xfrm>
          <a:prstGeom prst="rect">
            <a:avLst/>
          </a:prstGeom>
        </p:spPr>
        <p:txBody>
          <a:bodyPr wrap="none" lIns="75228" tIns="37614" rIns="75228" bIns="37614">
            <a:spAutoFit/>
          </a:bodyPr>
          <a:lstStyle/>
          <a:p>
            <a:r>
              <a:rPr lang="en-US" sz="2300" b="1" dirty="0"/>
              <a:t>4. </a:t>
            </a:r>
            <a:r>
              <a:rPr lang="en-US" sz="2300" b="1" dirty="0" err="1"/>
              <a:t>Langkah-Langkah</a:t>
            </a:r>
            <a:r>
              <a:rPr lang="en-US" sz="2300" b="1" dirty="0"/>
              <a:t> </a:t>
            </a:r>
            <a:r>
              <a:rPr lang="en-US" sz="2300" b="1" dirty="0" err="1"/>
              <a:t>Pembuatan</a:t>
            </a:r>
            <a:r>
              <a:rPr lang="en-US" sz="2300" b="1" dirty="0"/>
              <a:t> </a:t>
            </a:r>
            <a:r>
              <a:rPr lang="en-US" sz="2300" b="1" dirty="0" err="1"/>
              <a:t>Jurnal</a:t>
            </a:r>
            <a:r>
              <a:rPr lang="en-US" sz="2300" b="1" dirty="0"/>
              <a:t> </a:t>
            </a:r>
            <a:r>
              <a:rPr lang="en-US" sz="2300" b="1" dirty="0" err="1"/>
              <a:t>Umum</a:t>
            </a:r>
            <a:endParaRPr lang="en-US" sz="2300" dirty="0"/>
          </a:p>
        </p:txBody>
      </p:sp>
      <p:sp>
        <p:nvSpPr>
          <p:cNvPr id="5" name="Rectangle 4"/>
          <p:cNvSpPr/>
          <p:nvPr/>
        </p:nvSpPr>
        <p:spPr>
          <a:xfrm>
            <a:off x="1588420" y="3574046"/>
            <a:ext cx="7308396" cy="2538175"/>
          </a:xfrm>
          <a:prstGeom prst="rect">
            <a:avLst/>
          </a:prstGeom>
        </p:spPr>
        <p:txBody>
          <a:bodyPr wrap="square" lIns="75228" tIns="37614" rIns="75228" bIns="37614">
            <a:spAutoFit/>
          </a:bodyPr>
          <a:lstStyle/>
          <a:p>
            <a:pPr marL="282104" indent="-282104">
              <a:buFont typeface="Wingdings" panose="05000000000000000000" pitchFamily="2" charset="2"/>
              <a:buChar char="v"/>
            </a:pPr>
            <a:r>
              <a:rPr lang="nb-NO" sz="2000" dirty="0"/>
              <a:t>Langkah 1 Catatlah tanggal transaksi pada kolom Tanggal sesuai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tanggal</a:t>
            </a:r>
            <a:r>
              <a:rPr lang="en-US" sz="2000" dirty="0"/>
              <a:t> yang </a:t>
            </a:r>
            <a:r>
              <a:rPr lang="en-US" sz="2000" dirty="0" err="1"/>
              <a:t>tercantum</a:t>
            </a:r>
            <a:r>
              <a:rPr lang="en-US" sz="2000" dirty="0"/>
              <a:t> </a:t>
            </a:r>
            <a:r>
              <a:rPr lang="en-US" sz="2000" dirty="0" err="1"/>
              <a:t>pada</a:t>
            </a:r>
            <a:r>
              <a:rPr lang="en-US" sz="2000" dirty="0"/>
              <a:t> </a:t>
            </a:r>
            <a:r>
              <a:rPr lang="en-US" sz="2000" dirty="0" err="1"/>
              <a:t>bukti</a:t>
            </a:r>
            <a:r>
              <a:rPr lang="en-US" sz="2000" dirty="0"/>
              <a:t> </a:t>
            </a:r>
            <a:r>
              <a:rPr lang="en-US" sz="2000" dirty="0" err="1"/>
              <a:t>transaksi</a:t>
            </a:r>
            <a:r>
              <a:rPr lang="en-US" sz="2000" dirty="0"/>
              <a:t>.</a:t>
            </a:r>
          </a:p>
          <a:p>
            <a:pPr marL="282104" indent="-282104">
              <a:buFont typeface="Wingdings" panose="05000000000000000000" pitchFamily="2" charset="2"/>
              <a:buChar char="v"/>
            </a:pPr>
            <a:r>
              <a:rPr lang="en-US" sz="2000" dirty="0" err="1"/>
              <a:t>Langkah</a:t>
            </a:r>
            <a:r>
              <a:rPr lang="en-US" sz="2000" dirty="0"/>
              <a:t> 2 </a:t>
            </a:r>
            <a:r>
              <a:rPr lang="en-US" sz="2000" dirty="0" err="1"/>
              <a:t>Isilah</a:t>
            </a:r>
            <a:r>
              <a:rPr lang="en-US" sz="2000" dirty="0"/>
              <a:t> </a:t>
            </a:r>
            <a:r>
              <a:rPr lang="en-US" sz="2000" dirty="0" err="1"/>
              <a:t>kolom</a:t>
            </a:r>
            <a:r>
              <a:rPr lang="en-US" sz="2000" dirty="0"/>
              <a:t> </a:t>
            </a:r>
            <a:r>
              <a:rPr lang="en-US" sz="2000" dirty="0" err="1"/>
              <a:t>Kode</a:t>
            </a:r>
            <a:r>
              <a:rPr lang="en-US" sz="2000" dirty="0"/>
              <a:t> </a:t>
            </a:r>
            <a:r>
              <a:rPr lang="en-US" sz="2000" dirty="0" err="1"/>
              <a:t>Bukti</a:t>
            </a:r>
            <a:r>
              <a:rPr lang="en-US" sz="2000" dirty="0"/>
              <a:t> </a:t>
            </a:r>
            <a:r>
              <a:rPr lang="en-US" sz="2000" dirty="0" err="1"/>
              <a:t>Pembukuan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nomor</a:t>
            </a:r>
            <a:r>
              <a:rPr lang="en-US" sz="2000" dirty="0"/>
              <a:t> </a:t>
            </a:r>
            <a:r>
              <a:rPr lang="en-US" sz="2000" dirty="0" err="1"/>
              <a:t>bukti</a:t>
            </a:r>
            <a:r>
              <a:rPr lang="en-US" sz="2000" dirty="0"/>
              <a:t> </a:t>
            </a:r>
            <a:r>
              <a:rPr lang="en-US" sz="2000" dirty="0" err="1"/>
              <a:t>transaksi</a:t>
            </a:r>
            <a:r>
              <a:rPr lang="en-US" sz="2000" dirty="0"/>
              <a:t>.</a:t>
            </a:r>
          </a:p>
          <a:p>
            <a:pPr marL="282104" indent="-282104">
              <a:buFont typeface="Wingdings" panose="05000000000000000000" pitchFamily="2" charset="2"/>
              <a:buChar char="v"/>
            </a:pPr>
            <a:r>
              <a:rPr lang="fi-FI" sz="2000" dirty="0"/>
              <a:t>Langkah 3 Pada kolom Akun/Keterangan, tuliskan nama akun-akun </a:t>
            </a:r>
            <a:r>
              <a:rPr lang="nb-NO" sz="2000" dirty="0"/>
              <a:t>yang mengalami perubahan akibat transaksi.</a:t>
            </a:r>
          </a:p>
          <a:p>
            <a:pPr marL="282104" indent="-282104">
              <a:buFont typeface="Wingdings" panose="05000000000000000000" pitchFamily="2" charset="2"/>
              <a:buChar char="v"/>
            </a:pPr>
            <a:r>
              <a:rPr lang="en-US" sz="2000" dirty="0" err="1"/>
              <a:t>Langkah</a:t>
            </a:r>
            <a:r>
              <a:rPr lang="en-US" sz="2000" dirty="0"/>
              <a:t> 4 </a:t>
            </a:r>
            <a:r>
              <a:rPr lang="en-US" sz="2000" dirty="0" err="1"/>
              <a:t>Isilah</a:t>
            </a:r>
            <a:r>
              <a:rPr lang="en-US" sz="2000" dirty="0"/>
              <a:t> </a:t>
            </a:r>
            <a:r>
              <a:rPr lang="en-US" sz="2000" dirty="0" err="1"/>
              <a:t>kolom</a:t>
            </a:r>
            <a:r>
              <a:rPr lang="en-US" sz="2000" dirty="0"/>
              <a:t> </a:t>
            </a:r>
            <a:r>
              <a:rPr lang="en-US" sz="2000" dirty="0" err="1"/>
              <a:t>Debet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Kredit</a:t>
            </a:r>
            <a:r>
              <a:rPr lang="en-US" sz="2000" dirty="0"/>
              <a:t> </a:t>
            </a:r>
            <a:r>
              <a:rPr lang="en-US" sz="2000" dirty="0" err="1"/>
              <a:t>sesuai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nilai</a:t>
            </a:r>
            <a:r>
              <a:rPr lang="en-US" sz="2000" dirty="0"/>
              <a:t> </a:t>
            </a:r>
            <a:r>
              <a:rPr lang="en-US" sz="2000" dirty="0" err="1"/>
              <a:t>transaksinya</a:t>
            </a:r>
            <a:r>
              <a:rPr lang="en-US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63684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436</TotalTime>
  <Words>599</Words>
  <Application>Microsoft Office PowerPoint</Application>
  <PresentationFormat>On-screen Show (4:3)</PresentationFormat>
  <Paragraphs>87</Paragraphs>
  <Slides>13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3" baseType="lpstr">
      <vt:lpstr>Adobe Caslon Pro Bold</vt:lpstr>
      <vt:lpstr>Arial</vt:lpstr>
      <vt:lpstr>Blackadder ITC</vt:lpstr>
      <vt:lpstr>Calibri</vt:lpstr>
      <vt:lpstr>Corbel</vt:lpstr>
      <vt:lpstr>Tahoma</vt:lpstr>
      <vt:lpstr>Times New Roman</vt:lpstr>
      <vt:lpstr>Wingdings</vt:lpstr>
      <vt:lpstr>Parallax</vt:lpstr>
      <vt:lpstr>Visio</vt:lpstr>
      <vt:lpstr>TAHAP PENCATATAN</vt:lpstr>
      <vt:lpstr>PowerPoint Presentation</vt:lpstr>
      <vt:lpstr>PowerPoint Presentation</vt:lpstr>
      <vt:lpstr>TAHAP PENCATATAN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Contoh Kasus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TOSHIBA</dc:creator>
  <cp:lastModifiedBy>user</cp:lastModifiedBy>
  <cp:revision>6</cp:revision>
  <dcterms:created xsi:type="dcterms:W3CDTF">2020-08-14T06:11:16Z</dcterms:created>
  <dcterms:modified xsi:type="dcterms:W3CDTF">2021-08-21T03:34:00Z</dcterms:modified>
</cp:coreProperties>
</file>