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D93A6415-C444-4859-B780-2D756C8D4EF5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B4A63DB9-93A5-47FC-ACED-F28FCC512C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954137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6415-C444-4859-B780-2D756C8D4EF5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3DB9-93A5-47FC-ACED-F28FCC512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06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6415-C444-4859-B780-2D756C8D4EF5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3DB9-93A5-47FC-ACED-F28FCC512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480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6415-C444-4859-B780-2D756C8D4EF5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3DB9-93A5-47FC-ACED-F28FCC512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811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6415-C444-4859-B780-2D756C8D4EF5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3DB9-93A5-47FC-ACED-F28FCC512C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35224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6415-C444-4859-B780-2D756C8D4EF5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3DB9-93A5-47FC-ACED-F28FCC512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83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6415-C444-4859-B780-2D756C8D4EF5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3DB9-93A5-47FC-ACED-F28FCC512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6415-C444-4859-B780-2D756C8D4EF5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3DB9-93A5-47FC-ACED-F28FCC512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082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6415-C444-4859-B780-2D756C8D4EF5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3DB9-93A5-47FC-ACED-F28FCC512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72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6415-C444-4859-B780-2D756C8D4EF5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3DB9-93A5-47FC-ACED-F28FCC512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160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6415-C444-4859-B780-2D756C8D4EF5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3DB9-93A5-47FC-ACED-F28FCC512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944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D93A6415-C444-4859-B780-2D756C8D4EF5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4A63DB9-93A5-47FC-ACED-F28FCC512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30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80281-4E93-405C-AD8F-4D2BAE8498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SURAT LAMARAN PEKERJAAN</a:t>
            </a:r>
            <a:br>
              <a:rPr lang="en-US" dirty="0"/>
            </a:br>
            <a:r>
              <a:rPr lang="en-US" sz="3600" dirty="0"/>
              <a:t>PENGERTIAN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2320EC-2215-4829-92F8-38E5A360A7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XII IPA/IPS</a:t>
            </a:r>
          </a:p>
        </p:txBody>
      </p:sp>
    </p:spTree>
    <p:extLst>
      <p:ext uri="{BB962C8B-B14F-4D97-AF65-F5344CB8AC3E}">
        <p14:creationId xmlns:p14="http://schemas.microsoft.com/office/powerpoint/2010/main" val="1374620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1DFAB085-7C57-454C-AE93-9F37333F70F0}"/>
              </a:ext>
            </a:extLst>
          </p:cNvPr>
          <p:cNvSpPr/>
          <p:nvPr/>
        </p:nvSpPr>
        <p:spPr>
          <a:xfrm>
            <a:off x="803564" y="318655"/>
            <a:ext cx="9795164" cy="6414654"/>
          </a:xfrm>
          <a:prstGeom prst="flowChartProces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600" b="0" i="0" dirty="0">
              <a:solidFill>
                <a:srgbClr val="2A2A2A"/>
              </a:solidFill>
              <a:effectLst/>
              <a:latin typeface="Roboto" panose="02000000000000000000" pitchFamily="2" charset="0"/>
            </a:endParaRPr>
          </a:p>
          <a:p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Umumnya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para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pencari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kerja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atau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pelamar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Roboto" panose="02000000000000000000" pitchFamily="2" charset="0"/>
              </a:rPr>
              <a:t>pekUerjaan</a:t>
            </a:r>
            <a:r>
              <a:rPr lang="en-US" sz="3600" dirty="0">
                <a:solidFill>
                  <a:schemeClr val="bg1"/>
                </a:solidFill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mendapat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informasi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tentang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adanya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lowongan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atau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penawaran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pekerjaan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dari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media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massa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atau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berita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dari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pegawai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(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karyawan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)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dari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suatu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perusahaan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atau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instansi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Itu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sebabnya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pelamar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kerja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dalam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surat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lamaran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kerja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perlu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menyebutkan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sumber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informasi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tentang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lamaran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kerja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tersebut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di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alinea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atau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paragraf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pembuka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.</a:t>
            </a:r>
            <a:br>
              <a:rPr lang="en-US" sz="3600" dirty="0">
                <a:solidFill>
                  <a:schemeClr val="bg1"/>
                </a:solidFill>
              </a:rPr>
            </a:b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53912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5C210461-D3FD-432E-B627-E6A97702CAFD}"/>
              </a:ext>
            </a:extLst>
          </p:cNvPr>
          <p:cNvSpPr/>
          <p:nvPr/>
        </p:nvSpPr>
        <p:spPr>
          <a:xfrm>
            <a:off x="651164" y="498764"/>
            <a:ext cx="10307781" cy="6137563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600" b="0" i="0" dirty="0">
              <a:solidFill>
                <a:srgbClr val="2A2A2A"/>
              </a:solidFill>
              <a:effectLst/>
              <a:latin typeface="Roboto" panose="02000000000000000000" pitchFamily="2" charset="0"/>
            </a:endParaRPr>
          </a:p>
          <a:p>
            <a:endParaRPr lang="en-US" sz="3600" dirty="0">
              <a:solidFill>
                <a:srgbClr val="2A2A2A"/>
              </a:solidFill>
              <a:latin typeface="Roboto" panose="02000000000000000000" pitchFamily="2" charset="0"/>
            </a:endParaRPr>
          </a:p>
          <a:p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Apabila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pengajuan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surat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lamaran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pekerjaan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itu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tidak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berdasarkan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pada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suatu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sumber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informasi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maka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tidak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perlu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menyebutkan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sumber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dalam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alinea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atau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paragraf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pembuka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.</a:t>
            </a:r>
          </a:p>
          <a:p>
            <a:endParaRPr lang="en-US" sz="3600" dirty="0">
              <a:solidFill>
                <a:srgbClr val="2A2A2A"/>
              </a:solidFill>
              <a:latin typeface="Roboto" panose="02000000000000000000" pitchFamily="2" charset="0"/>
            </a:endParaRPr>
          </a:p>
          <a:p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Penulisan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lamaran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kerja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terdapat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dua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unsur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penting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dalam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surat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lamaran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kerja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yaitu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surat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lamaran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kerja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dan daftar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riwayat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hidup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(curriculum vitae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atau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CV).</a:t>
            </a:r>
            <a:br>
              <a:rPr lang="en-US" sz="3600" dirty="0"/>
            </a:b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11874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B104F7A3-FCCE-4FCA-A4F9-BC5A040916BF}"/>
              </a:ext>
            </a:extLst>
          </p:cNvPr>
          <p:cNvSpPr/>
          <p:nvPr/>
        </p:nvSpPr>
        <p:spPr>
          <a:xfrm>
            <a:off x="443345" y="498764"/>
            <a:ext cx="10584873" cy="6096000"/>
          </a:xfrm>
          <a:prstGeom prst="flowChart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0" i="0" dirty="0">
              <a:solidFill>
                <a:srgbClr val="2A2A2A"/>
              </a:solidFill>
              <a:effectLst/>
              <a:latin typeface="Roboto" panose="02000000000000000000" pitchFamily="2" charset="0"/>
            </a:endParaRPr>
          </a:p>
          <a:p>
            <a:endParaRPr lang="en-US" sz="3200" b="0" i="0" dirty="0">
              <a:solidFill>
                <a:srgbClr val="2A2A2A"/>
              </a:solidFill>
              <a:effectLst/>
              <a:latin typeface="Roboto" panose="02000000000000000000" pitchFamily="2" charset="0"/>
            </a:endParaRPr>
          </a:p>
          <a:p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Surat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lamaran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yang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dibuat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oleh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pelamar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kerja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akan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mendapat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tanggapan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dari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pihak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yang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menawarkan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lowongan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pekerjaan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. </a:t>
            </a:r>
          </a:p>
          <a:p>
            <a:endParaRPr lang="en-US" sz="3200" dirty="0">
              <a:solidFill>
                <a:srgbClr val="2A2A2A"/>
              </a:solidFill>
              <a:latin typeface="Roboto" panose="02000000000000000000" pitchFamily="2" charset="0"/>
            </a:endParaRPr>
          </a:p>
          <a:p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Tanggapan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dari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perusahaan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atau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instansi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terhadap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pelamar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kerja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bisa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berupa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panggilan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untuk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tes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dan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wawancara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atau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penolakan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lamaran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. </a:t>
            </a:r>
          </a:p>
          <a:p>
            <a:endParaRPr lang="en-US" sz="3200" dirty="0">
              <a:solidFill>
                <a:srgbClr val="2A2A2A"/>
              </a:solidFill>
              <a:latin typeface="Roboto" panose="02000000000000000000" pitchFamily="2" charset="0"/>
            </a:endParaRPr>
          </a:p>
          <a:p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Apabila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hasil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tes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dan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wawancara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memenuhi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syarat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sesuai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yang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diperlukan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perusahaan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atau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instansi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terkait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pelamar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kerja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akan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dipanggil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untuk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bekerja</a:t>
            </a:r>
            <a:r>
              <a:rPr lang="en-US" sz="32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. </a:t>
            </a:r>
            <a:br>
              <a:rPr lang="en-US" sz="3200" dirty="0"/>
            </a:br>
            <a:br>
              <a:rPr lang="en-US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56664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7E3B601C-EA57-4F1A-9D8A-8C9B2C1EE706}"/>
              </a:ext>
            </a:extLst>
          </p:cNvPr>
          <p:cNvSpPr/>
          <p:nvPr/>
        </p:nvSpPr>
        <p:spPr>
          <a:xfrm>
            <a:off x="914401" y="2646218"/>
            <a:ext cx="9933708" cy="2258291"/>
          </a:xfrm>
          <a:prstGeom prst="flowChartProcess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err="1">
                <a:latin typeface="Blackadder ITC" panose="04020505051007020D02" pitchFamily="82" charset="0"/>
              </a:rPr>
              <a:t>Selamat</a:t>
            </a:r>
            <a:r>
              <a:rPr lang="en-US" sz="6000" dirty="0">
                <a:latin typeface="Blackadder ITC" panose="04020505051007020D02" pitchFamily="82" charset="0"/>
              </a:rPr>
              <a:t> </a:t>
            </a:r>
            <a:r>
              <a:rPr lang="en-US" sz="6000" dirty="0" err="1">
                <a:latin typeface="Blackadder ITC" panose="04020505051007020D02" pitchFamily="82" charset="0"/>
              </a:rPr>
              <a:t>belajar</a:t>
            </a:r>
            <a:endParaRPr lang="en-US" sz="6000" dirty="0">
              <a:latin typeface="Blackadder ITC" panose="04020505051007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63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C0CC142E-045B-43C2-8826-20682998D46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563" y="1052945"/>
            <a:ext cx="9116291" cy="4886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0949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E8020-B71E-4818-A10E-C471C61A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73" y="365760"/>
            <a:ext cx="10275639" cy="132556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PENGERTIAN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9E171F-BF0F-4E1E-A563-4A1592549426}"/>
              </a:ext>
            </a:extLst>
          </p:cNvPr>
          <p:cNvSpPr/>
          <p:nvPr/>
        </p:nvSpPr>
        <p:spPr>
          <a:xfrm>
            <a:off x="789708" y="1691322"/>
            <a:ext cx="9933709" cy="41137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0" i="0" dirty="0">
                <a:solidFill>
                  <a:schemeClr val="bg1"/>
                </a:solidFill>
                <a:effectLst/>
                <a:latin typeface="Helvetica Neue"/>
              </a:rPr>
              <a:t>Surat </a:t>
            </a:r>
            <a:r>
              <a:rPr lang="en-US" sz="3200" b="0" i="0" dirty="0" err="1">
                <a:solidFill>
                  <a:schemeClr val="bg1"/>
                </a:solidFill>
                <a:effectLst/>
                <a:latin typeface="Helvetica Neue"/>
              </a:rPr>
              <a:t>lamaran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Helvetica Neue"/>
              </a:rPr>
              <a:t> </a:t>
            </a:r>
            <a:r>
              <a:rPr lang="en-US" sz="3200" b="0" i="0" dirty="0" err="1">
                <a:solidFill>
                  <a:schemeClr val="bg1"/>
                </a:solidFill>
                <a:effectLst/>
                <a:latin typeface="Helvetica Neue"/>
              </a:rPr>
              <a:t>pekerjaan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Helvetica Neue"/>
              </a:rPr>
              <a:t> </a:t>
            </a:r>
            <a:r>
              <a:rPr lang="en-US" sz="3200" b="0" i="0" dirty="0" err="1">
                <a:solidFill>
                  <a:schemeClr val="bg1"/>
                </a:solidFill>
                <a:effectLst/>
                <a:latin typeface="Helvetica Neue"/>
              </a:rPr>
              <a:t>merupakan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Helvetica Neue"/>
              </a:rPr>
              <a:t> </a:t>
            </a:r>
            <a:r>
              <a:rPr lang="en-US" sz="3200" b="0" i="0" dirty="0" err="1">
                <a:solidFill>
                  <a:schemeClr val="bg1"/>
                </a:solidFill>
                <a:effectLst/>
                <a:latin typeface="Helvetica Neue"/>
              </a:rPr>
              <a:t>suatu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Helvetica Neue"/>
              </a:rPr>
              <a:t> </a:t>
            </a:r>
            <a:r>
              <a:rPr lang="en-US" sz="3200" b="0" i="0" dirty="0" err="1">
                <a:solidFill>
                  <a:schemeClr val="bg1"/>
                </a:solidFill>
                <a:effectLst/>
                <a:latin typeface="Helvetica Neue"/>
              </a:rPr>
              <a:t>surat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Helvetica Neue"/>
              </a:rPr>
              <a:t> </a:t>
            </a:r>
            <a:r>
              <a:rPr lang="en-US" sz="3200" b="0" i="0" dirty="0" err="1">
                <a:solidFill>
                  <a:schemeClr val="bg1"/>
                </a:solidFill>
                <a:effectLst/>
                <a:latin typeface="Helvetica Neue"/>
              </a:rPr>
              <a:t>dari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Helvetica Neue"/>
              </a:rPr>
              <a:t> </a:t>
            </a:r>
            <a:r>
              <a:rPr lang="en-US" sz="3200" b="0" i="0" dirty="0" err="1">
                <a:solidFill>
                  <a:schemeClr val="bg1"/>
                </a:solidFill>
                <a:effectLst/>
                <a:latin typeface="Helvetica Neue"/>
              </a:rPr>
              <a:t>seseorang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Helvetica Neue"/>
              </a:rPr>
              <a:t> yang </a:t>
            </a:r>
            <a:r>
              <a:rPr lang="en-US" sz="3200" b="0" i="0" dirty="0" err="1">
                <a:solidFill>
                  <a:schemeClr val="bg1"/>
                </a:solidFill>
                <a:effectLst/>
                <a:latin typeface="Helvetica Neue"/>
              </a:rPr>
              <a:t>membutuhkan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Helvetica Neue"/>
              </a:rPr>
              <a:t> </a:t>
            </a:r>
            <a:r>
              <a:rPr lang="en-US" sz="3200" b="0" i="0" dirty="0" err="1">
                <a:solidFill>
                  <a:schemeClr val="bg1"/>
                </a:solidFill>
                <a:effectLst/>
                <a:latin typeface="Helvetica Neue"/>
              </a:rPr>
              <a:t>pekerjaan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Helvetica Neue"/>
              </a:rPr>
              <a:t> </a:t>
            </a:r>
            <a:r>
              <a:rPr lang="en-US" sz="3200" b="0" i="0" dirty="0" err="1">
                <a:solidFill>
                  <a:schemeClr val="bg1"/>
                </a:solidFill>
                <a:effectLst/>
                <a:latin typeface="Helvetica Neue"/>
              </a:rPr>
              <a:t>kepada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Helvetica Neue"/>
              </a:rPr>
              <a:t> orang  </a:t>
            </a:r>
            <a:r>
              <a:rPr lang="en-US" sz="3200" b="0" i="0" dirty="0" err="1">
                <a:solidFill>
                  <a:schemeClr val="bg1"/>
                </a:solidFill>
                <a:effectLst/>
                <a:latin typeface="Helvetica Neue"/>
              </a:rPr>
              <a:t>atau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Helvetica Neue"/>
              </a:rPr>
              <a:t> </a:t>
            </a:r>
            <a:r>
              <a:rPr lang="en-US" sz="3200" b="0" i="0" dirty="0" err="1">
                <a:solidFill>
                  <a:schemeClr val="bg1"/>
                </a:solidFill>
                <a:effectLst/>
                <a:latin typeface="Helvetica Neue"/>
              </a:rPr>
              <a:t>pejabat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Helvetica Neue"/>
              </a:rPr>
              <a:t> yang </a:t>
            </a:r>
            <a:r>
              <a:rPr lang="en-US" sz="3200" b="0" i="0" dirty="0" err="1">
                <a:solidFill>
                  <a:schemeClr val="bg1"/>
                </a:solidFill>
                <a:effectLst/>
                <a:latin typeface="Helvetica Neue"/>
              </a:rPr>
              <a:t>bisa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Helvetica Neue"/>
              </a:rPr>
              <a:t> </a:t>
            </a:r>
            <a:r>
              <a:rPr lang="en-US" sz="3200" b="0" i="0" dirty="0" err="1">
                <a:solidFill>
                  <a:schemeClr val="bg1"/>
                </a:solidFill>
                <a:effectLst/>
                <a:latin typeface="Helvetica Neue"/>
              </a:rPr>
              <a:t>memberikan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Helvetica Neue"/>
              </a:rPr>
              <a:t> </a:t>
            </a:r>
            <a:r>
              <a:rPr lang="en-US" sz="3200" b="0" i="0" dirty="0" err="1">
                <a:solidFill>
                  <a:schemeClr val="bg1"/>
                </a:solidFill>
                <a:effectLst/>
                <a:latin typeface="Helvetica Neue"/>
              </a:rPr>
              <a:t>pekerjaan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Helvetica Neue"/>
              </a:rPr>
              <a:t> </a:t>
            </a:r>
            <a:r>
              <a:rPr lang="en-US" sz="3200" b="0" i="0" dirty="0" err="1">
                <a:solidFill>
                  <a:schemeClr val="bg1"/>
                </a:solidFill>
                <a:effectLst/>
                <a:latin typeface="Helvetica Neue"/>
              </a:rPr>
              <a:t>atau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Helvetica Neue"/>
              </a:rPr>
              <a:t> </a:t>
            </a:r>
            <a:r>
              <a:rPr lang="en-US" sz="3200" b="0" i="0" dirty="0" err="1">
                <a:solidFill>
                  <a:schemeClr val="bg1"/>
                </a:solidFill>
                <a:effectLst/>
                <a:latin typeface="Helvetica Neue"/>
              </a:rPr>
              <a:t>jabatan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Helvetica Neue"/>
              </a:rPr>
              <a:t>. </a:t>
            </a:r>
            <a:r>
              <a:rPr lang="en-US" sz="3200" b="0" i="0" dirty="0" err="1">
                <a:solidFill>
                  <a:schemeClr val="bg1"/>
                </a:solidFill>
                <a:effectLst/>
                <a:latin typeface="Helvetica Neue"/>
              </a:rPr>
              <a:t>Melalui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Helvetica Neue"/>
              </a:rPr>
              <a:t> </a:t>
            </a:r>
            <a:r>
              <a:rPr lang="en-US" sz="3200" b="0" i="0" dirty="0" err="1">
                <a:solidFill>
                  <a:schemeClr val="bg1"/>
                </a:solidFill>
                <a:effectLst/>
                <a:latin typeface="Helvetica Neue"/>
              </a:rPr>
              <a:t>surat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Helvetica Neue"/>
              </a:rPr>
              <a:t> </a:t>
            </a:r>
            <a:r>
              <a:rPr lang="en-US" sz="3200" b="0" i="0" dirty="0" err="1">
                <a:solidFill>
                  <a:schemeClr val="bg1"/>
                </a:solidFill>
                <a:effectLst/>
                <a:latin typeface="Helvetica Neue"/>
              </a:rPr>
              <a:t>lamaran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Helvetica Neue"/>
              </a:rPr>
              <a:t> </a:t>
            </a:r>
            <a:r>
              <a:rPr lang="en-US" sz="3200" b="0" i="0" dirty="0" err="1">
                <a:solidFill>
                  <a:schemeClr val="bg1"/>
                </a:solidFill>
                <a:effectLst/>
                <a:latin typeface="Helvetica Neue"/>
              </a:rPr>
              <a:t>ini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Helvetica Neue"/>
              </a:rPr>
              <a:t>, </a:t>
            </a:r>
            <a:r>
              <a:rPr lang="en-US" sz="3200" b="0" i="0" dirty="0" err="1">
                <a:solidFill>
                  <a:schemeClr val="bg1"/>
                </a:solidFill>
                <a:effectLst/>
                <a:latin typeface="Helvetica Neue"/>
              </a:rPr>
              <a:t>pelamar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Helvetica Neue"/>
              </a:rPr>
              <a:t> </a:t>
            </a:r>
            <a:r>
              <a:rPr lang="en-US" sz="3200" b="0" i="0" dirty="0" err="1">
                <a:solidFill>
                  <a:schemeClr val="bg1"/>
                </a:solidFill>
                <a:effectLst/>
                <a:latin typeface="Helvetica Neue"/>
              </a:rPr>
              <a:t>meminta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Helvetica Neue"/>
              </a:rPr>
              <a:t> </a:t>
            </a:r>
            <a:r>
              <a:rPr lang="en-US" sz="3200" b="0" i="0" dirty="0" err="1">
                <a:solidFill>
                  <a:schemeClr val="bg1"/>
                </a:solidFill>
                <a:effectLst/>
                <a:latin typeface="Helvetica Neue"/>
              </a:rPr>
              <a:t>supaya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Helvetica Neue"/>
              </a:rPr>
              <a:t> </a:t>
            </a:r>
            <a:r>
              <a:rPr lang="en-US" sz="3200" b="0" i="0" dirty="0" err="1">
                <a:solidFill>
                  <a:schemeClr val="bg1"/>
                </a:solidFill>
                <a:effectLst/>
                <a:latin typeface="Helvetica Neue"/>
              </a:rPr>
              <a:t>ia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Helvetica Neue"/>
              </a:rPr>
              <a:t> </a:t>
            </a:r>
            <a:r>
              <a:rPr lang="en-US" sz="3200" b="0" i="0" dirty="0" err="1">
                <a:solidFill>
                  <a:schemeClr val="bg1"/>
                </a:solidFill>
                <a:effectLst/>
                <a:latin typeface="Helvetica Neue"/>
              </a:rPr>
              <a:t>diberi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Helvetica Neue"/>
              </a:rPr>
              <a:t> </a:t>
            </a:r>
            <a:r>
              <a:rPr lang="en-US" sz="3200" b="0" i="0" dirty="0" err="1">
                <a:solidFill>
                  <a:schemeClr val="bg1"/>
                </a:solidFill>
                <a:effectLst/>
                <a:latin typeface="Helvetica Neue"/>
              </a:rPr>
              <a:t>pekerjaan</a:t>
            </a:r>
            <a:r>
              <a:rPr lang="en-US" b="0" i="0" dirty="0">
                <a:solidFill>
                  <a:schemeClr val="bg1"/>
                </a:solidFill>
                <a:effectLst/>
                <a:latin typeface="Helvetica Neue"/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134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80FC2-2FDB-4969-ADCA-3A8C5BF0B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055" y="554183"/>
            <a:ext cx="10293927" cy="572192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endParaRPr lang="en-US" sz="3600" b="0" i="0" dirty="0">
              <a:solidFill>
                <a:srgbClr val="2A2A2A"/>
              </a:solidFill>
              <a:effectLst/>
              <a:latin typeface="Roboto" panose="02000000000000000000" pitchFamily="2" charset="0"/>
            </a:endParaRPr>
          </a:p>
          <a:p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Dalam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Pedoman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Lengkap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Menulis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Surat (2006)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karya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Adlan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Ali dan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Tanzili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surat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lamaran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kerja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adalah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surat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permohonan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yang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dibuat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oleh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pencari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kerja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(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pelamar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pekerjaan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)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untuk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dikirimkan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kepada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badan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usaha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atau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instansi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agar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mendapat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pekerjaan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atau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jabatan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sesuai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lowongan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pekerjaan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yang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tersedia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.</a:t>
            </a:r>
            <a:br>
              <a:rPr lang="en-US" sz="3600" dirty="0">
                <a:solidFill>
                  <a:schemeClr val="bg1"/>
                </a:solidFill>
              </a:rPr>
            </a:br>
            <a:br>
              <a:rPr lang="en-US" sz="3600" dirty="0">
                <a:solidFill>
                  <a:schemeClr val="bg1"/>
                </a:solidFill>
              </a:rPr>
            </a:b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590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>
            <a:extLst>
              <a:ext uri="{FF2B5EF4-FFF2-40B4-BE49-F238E27FC236}">
                <a16:creationId xmlns:a16="http://schemas.microsoft.com/office/drawing/2014/main" id="{FA5F5DC9-DA8F-4170-A0AF-0A71C6F0F7DC}"/>
              </a:ext>
            </a:extLst>
          </p:cNvPr>
          <p:cNvSpPr/>
          <p:nvPr/>
        </p:nvSpPr>
        <p:spPr>
          <a:xfrm>
            <a:off x="609600" y="692727"/>
            <a:ext cx="10210800" cy="5333999"/>
          </a:xfrm>
          <a:prstGeom prst="flowChart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tabLst>
                <a:tab pos="568325" algn="l"/>
                <a:tab pos="623888" algn="l"/>
              </a:tabLst>
            </a:pP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surat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lamaran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kerja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berisi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resume 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seseorang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atau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informasi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tentang</a:t>
            </a:r>
            <a:r>
              <a:rPr lang="en-US" sz="3600" dirty="0">
                <a:solidFill>
                  <a:srgbClr val="2A2A2A"/>
                </a:solidFill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keterampilan</a:t>
            </a:r>
            <a:r>
              <a:rPr lang="en-US" sz="3600" dirty="0">
                <a:solidFill>
                  <a:srgbClr val="2A2A2A"/>
                </a:solidFill>
                <a:latin typeface="Roboto" panose="02000000000000000000" pitchFamily="2" charset="0"/>
              </a:rPr>
              <a:t> 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dan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pengalaman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seseorang</a:t>
            </a:r>
            <a:r>
              <a:rPr lang="en-US" sz="3600" b="0" i="0" dirty="0">
                <a:solidFill>
                  <a:srgbClr val="2A2A2A"/>
                </a:solidFill>
                <a:effectLst/>
                <a:latin typeface="Roboto" panose="02000000000000000000" pitchFamily="2" charset="0"/>
              </a:rPr>
              <a:t>.</a:t>
            </a:r>
            <a:br>
              <a:rPr lang="en-US" sz="3600" dirty="0"/>
            </a:b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69593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64F1E48D-26EA-41EC-88AD-8677E4ADC177}"/>
              </a:ext>
            </a:extLst>
          </p:cNvPr>
          <p:cNvSpPr/>
          <p:nvPr/>
        </p:nvSpPr>
        <p:spPr>
          <a:xfrm>
            <a:off x="734291" y="692727"/>
            <a:ext cx="10072253" cy="548741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Dalam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surat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lamaran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pekerjaan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berisi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penjelasan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tentang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kemampuan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seseorang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agar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terpilih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sebagai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kandidat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yang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tepat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untuk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mengisi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suatu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posisi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pekerjaan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.</a:t>
            </a:r>
            <a:br>
              <a:rPr lang="en-US" sz="3600" dirty="0">
                <a:solidFill>
                  <a:schemeClr val="bg1"/>
                </a:solidFill>
              </a:rPr>
            </a:b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07399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B016FB46-FAE8-4BD7-8C05-36D51CE3AF17}"/>
              </a:ext>
            </a:extLst>
          </p:cNvPr>
          <p:cNvSpPr/>
          <p:nvPr/>
        </p:nvSpPr>
        <p:spPr>
          <a:xfrm>
            <a:off x="942109" y="845127"/>
            <a:ext cx="9850582" cy="4959928"/>
          </a:xfrm>
          <a:prstGeom prst="flowChartProcess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600" b="0" i="0" dirty="0">
              <a:solidFill>
                <a:srgbClr val="2A2A2A"/>
              </a:solidFill>
              <a:effectLst/>
              <a:latin typeface="Roboto" panose="02000000000000000000" pitchFamily="2" charset="0"/>
            </a:endParaRPr>
          </a:p>
          <a:p>
            <a:endParaRPr lang="en-US" sz="3600" dirty="0">
              <a:solidFill>
                <a:srgbClr val="2A2A2A"/>
              </a:solidFill>
              <a:latin typeface="Roboto" panose="02000000000000000000" pitchFamily="2" charset="0"/>
            </a:endParaRPr>
          </a:p>
          <a:p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Surat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lamaran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pekerjaan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berisi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kualifikasi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pelamar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yaitu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data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pribadi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pelamar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yang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dilengkapi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lampiran-lampiran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sebagai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bahan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pertimbangan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bagi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perusahaan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atau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instansi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yang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bersangkutan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.</a:t>
            </a:r>
            <a:br>
              <a:rPr lang="en-US" sz="3600" dirty="0">
                <a:solidFill>
                  <a:schemeClr val="bg1"/>
                </a:solidFill>
              </a:rPr>
            </a:br>
            <a:br>
              <a:rPr lang="en-US" sz="3600" dirty="0">
                <a:solidFill>
                  <a:schemeClr val="bg1"/>
                </a:solidFill>
              </a:rPr>
            </a:b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925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7832C050-DB75-4E96-85EB-19FDD98622FC}"/>
              </a:ext>
            </a:extLst>
          </p:cNvPr>
          <p:cNvSpPr/>
          <p:nvPr/>
        </p:nvSpPr>
        <p:spPr>
          <a:xfrm>
            <a:off x="1316182" y="415637"/>
            <a:ext cx="9421091" cy="6109856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Surat </a:t>
            </a:r>
            <a:r>
              <a:rPr lang="en-US" sz="32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lamaran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pekerjaan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bersifat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formal </a:t>
            </a:r>
          </a:p>
          <a:p>
            <a:endParaRPr lang="en-US" sz="3200" dirty="0">
              <a:solidFill>
                <a:schemeClr val="tx1"/>
              </a:solidFill>
              <a:latin typeface="Roboto" panose="02000000000000000000" pitchFamily="2" charset="0"/>
            </a:endParaRPr>
          </a:p>
          <a:p>
            <a:r>
              <a:rPr lang="en-US" sz="32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Mengapa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surat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lamaran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pekerjaan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bersifat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formal </a:t>
            </a:r>
            <a:r>
              <a:rPr lang="en-US" sz="32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atau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resmi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?  </a:t>
            </a:r>
          </a:p>
          <a:p>
            <a:endParaRPr lang="en-US" sz="3200" dirty="0">
              <a:solidFill>
                <a:schemeClr val="tx1"/>
              </a:solidFill>
              <a:latin typeface="Roboto" panose="02000000000000000000" pitchFamily="2" charset="0"/>
            </a:endParaRPr>
          </a:p>
          <a:p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Karena </a:t>
            </a:r>
            <a:r>
              <a:rPr lang="en-US" sz="32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surat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lamaran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pekerjaan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termasuk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jenis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surat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pribadi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yang </a:t>
            </a:r>
            <a:r>
              <a:rPr lang="en-US" sz="32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ditujukan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kepada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lembaga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resmi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. Surat </a:t>
            </a:r>
            <a:r>
              <a:rPr lang="en-US" sz="32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lamaran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kerja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bukan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surat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pribadi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yang </a:t>
            </a:r>
            <a:r>
              <a:rPr lang="en-US" sz="32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ditujukan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untuk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teman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atau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saudara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.</a:t>
            </a:r>
            <a:br>
              <a:rPr lang="en-US" sz="3200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970229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2F2EFDDB-1576-4E06-AA5E-30BB79003EF3}"/>
              </a:ext>
            </a:extLst>
          </p:cNvPr>
          <p:cNvSpPr/>
          <p:nvPr/>
        </p:nvSpPr>
        <p:spPr>
          <a:xfrm>
            <a:off x="720436" y="457200"/>
            <a:ext cx="10099964" cy="612370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Mengutip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Kemdikbud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RI,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surat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lamaran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pekerjaan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bersifat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formal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ditandai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dari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informasi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mengenai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sumber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awal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informasi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lowongan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kerja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Informasi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lowongan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kerja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untuk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pekerjaan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atau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jabatan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tertentu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biasanya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diperoleh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dari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pengumuman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resmi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pemerintah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atau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perusahaan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. </a:t>
            </a:r>
            <a:br>
              <a:rPr lang="en-US" sz="3600" dirty="0">
                <a:solidFill>
                  <a:schemeClr val="bg1"/>
                </a:solidFill>
              </a:rPr>
            </a:br>
            <a:br>
              <a:rPr lang="en-US" sz="3600" dirty="0">
                <a:solidFill>
                  <a:schemeClr val="bg1"/>
                </a:solidFill>
              </a:rPr>
            </a:b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630838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81</TotalTime>
  <Words>409</Words>
  <Application>Microsoft Office PowerPoint</Application>
  <PresentationFormat>Widescreen</PresentationFormat>
  <Paragraphs>32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Blackadder ITC</vt:lpstr>
      <vt:lpstr>Century Schoolbook</vt:lpstr>
      <vt:lpstr>Helvetica Neue</vt:lpstr>
      <vt:lpstr>Roboto</vt:lpstr>
      <vt:lpstr>Wingdings 2</vt:lpstr>
      <vt:lpstr>View</vt:lpstr>
      <vt:lpstr>SURAT LAMARAN PEKERJAAN PENGERTIAN</vt:lpstr>
      <vt:lpstr>PowerPoint Presentation</vt:lpstr>
      <vt:lpstr>PENGERTIAN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9</cp:revision>
  <dcterms:created xsi:type="dcterms:W3CDTF">2021-07-23T04:57:42Z</dcterms:created>
  <dcterms:modified xsi:type="dcterms:W3CDTF">2021-07-23T06:47:52Z</dcterms:modified>
</cp:coreProperties>
</file>