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8D82E-15FA-44FB-856F-9D2AFE1E598F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22EB7-AA21-4DF3-8956-F4B763C79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410395-EF4E-4227-B54C-2F07D70F4BEC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D423F6-5D55-44B1-A47C-98EBC294526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01000" cy="175577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Asking For and Giving</a:t>
            </a:r>
            <a:b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Suggestion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3200" cy="1752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			BY : Ms. Indah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v-SE" sz="3200" b="1" dirty="0" smtClean="0"/>
              <a:t>A suggestion is an idea or a thought that someone propose</a:t>
            </a:r>
            <a:r>
              <a:rPr lang="en-US" sz="3200" dirty="0" smtClean="0"/>
              <a:t>.</a:t>
            </a:r>
          </a:p>
          <a:p>
            <a:pPr algn="just">
              <a:buNone/>
            </a:pPr>
            <a:r>
              <a:rPr lang="en-US" sz="3200" dirty="0" smtClean="0"/>
              <a:t>A suggestion is optional that means one can accept or reject the idea.</a:t>
            </a:r>
          </a:p>
          <a:p>
            <a:pPr algn="just">
              <a:buNone/>
            </a:pPr>
            <a:r>
              <a:rPr lang="en-US" sz="3200" dirty="0" smtClean="0"/>
              <a:t>The way to ask suggestions are : 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Would you mind giving me any suggestion?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Do you have any ideas?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Can you give any suggestion?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What should I do? </a:t>
            </a:r>
          </a:p>
          <a:p>
            <a:pPr algn="just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en-US" sz="9600" b="1" dirty="0" smtClean="0">
                <a:latin typeface="Comic Sans MS" pitchFamily="66" charset="0"/>
              </a:rPr>
              <a:t>REGULAR AND IRREGULAR VERBS</a:t>
            </a:r>
          </a:p>
          <a:p>
            <a:pPr>
              <a:buNone/>
            </a:pPr>
            <a:endParaRPr lang="en-US" sz="1600" b="1" i="1" u="sng" dirty="0" smtClean="0">
              <a:latin typeface="Comic Sans MS" pitchFamily="66" charset="0"/>
            </a:endParaRPr>
          </a:p>
          <a:p>
            <a:pPr>
              <a:buNone/>
            </a:pPr>
            <a:endParaRPr lang="en-US" sz="1600" b="1" i="1" u="sng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1600" dirty="0" smtClean="0">
                <a:latin typeface="Comic Sans MS" pitchFamily="66" charset="0"/>
              </a:rPr>
              <a:t>	</a:t>
            </a:r>
            <a:r>
              <a:rPr lang="en-US" sz="2800" dirty="0" smtClean="0">
                <a:latin typeface="Comic Sans MS" pitchFamily="66" charset="0"/>
              </a:rPr>
              <a:t>We use been in the present perfect when there is no verb in that sentence, such as;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I have </a:t>
            </a:r>
            <a:r>
              <a:rPr lang="en-US" sz="2800" b="1" i="1" dirty="0" smtClean="0">
                <a:latin typeface="Comic Sans MS" pitchFamily="66" charset="0"/>
              </a:rPr>
              <a:t>been good </a:t>
            </a:r>
            <a:r>
              <a:rPr lang="en-US" sz="2800" dirty="0" smtClean="0">
                <a:latin typeface="Comic Sans MS" pitchFamily="66" charset="0"/>
              </a:rPr>
              <a:t>in math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She has </a:t>
            </a:r>
            <a:r>
              <a:rPr lang="en-US" sz="2800" b="1" i="1" dirty="0" smtClean="0">
                <a:latin typeface="Comic Sans MS" pitchFamily="66" charset="0"/>
              </a:rPr>
              <a:t>been jealous</a:t>
            </a:r>
            <a:r>
              <a:rPr lang="en-US" sz="2800" dirty="0" smtClean="0">
                <a:latin typeface="Comic Sans MS" pitchFamily="66" charset="0"/>
              </a:rPr>
              <a:t> with me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Tania has </a:t>
            </a:r>
            <a:r>
              <a:rPr lang="en-US" sz="2800" b="1" i="1" dirty="0" smtClean="0">
                <a:latin typeface="Comic Sans MS" pitchFamily="66" charset="0"/>
              </a:rPr>
              <a:t>been disappointed </a:t>
            </a:r>
            <a:r>
              <a:rPr lang="en-US" sz="2800" dirty="0" smtClean="0">
                <a:latin typeface="Comic Sans MS" pitchFamily="66" charset="0"/>
              </a:rPr>
              <a:t>with you</a:t>
            </a: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algn="just">
              <a:buNone/>
            </a:pPr>
            <a:endParaRPr lang="en-US" sz="1600" dirty="0" smtClean="0"/>
          </a:p>
          <a:p>
            <a:pPr algn="just">
              <a:buNone/>
            </a:pPr>
            <a:r>
              <a:rPr lang="en-US" sz="9600" dirty="0" smtClean="0"/>
              <a:t>In regular verb, the in the third form we can add </a:t>
            </a:r>
          </a:p>
          <a:p>
            <a:pPr algn="just">
              <a:buNone/>
            </a:pPr>
            <a:r>
              <a:rPr lang="en-US" sz="9600" dirty="0" smtClean="0"/>
              <a:t>“-d or –</a:t>
            </a:r>
            <a:r>
              <a:rPr lang="en-US" sz="9600" dirty="0" err="1" smtClean="0"/>
              <a:t>ed</a:t>
            </a:r>
            <a:r>
              <a:rPr lang="en-US" sz="9600" dirty="0" smtClean="0"/>
              <a:t>’ in the end of the verb, such as; </a:t>
            </a:r>
            <a:r>
              <a:rPr lang="en-US" sz="9600" b="1" i="1" dirty="0" smtClean="0"/>
              <a:t>worked, played, stopped, planned, planted, stayed, warned, opened, closed, etc.</a:t>
            </a:r>
          </a:p>
          <a:p>
            <a:pPr algn="just">
              <a:buNone/>
            </a:pPr>
            <a:r>
              <a:rPr lang="en-US" sz="9600" dirty="0" smtClean="0"/>
              <a:t>While in irregular verbs, we can’t add anything. The verbs have its own form, such as; </a:t>
            </a:r>
            <a:r>
              <a:rPr lang="en-US" sz="9600" b="1" i="1" dirty="0" smtClean="0"/>
              <a:t>gone, caught, fallen, drunk, swum, eaten, written, begun, given, taken, seen, bought, sold, etc</a:t>
            </a:r>
          </a:p>
          <a:p>
            <a:pPr>
              <a:buNone/>
            </a:pPr>
            <a:endParaRPr lang="en-US" sz="800" dirty="0" smtClean="0">
              <a:latin typeface="Comic Sans MS" pitchFamily="66" charset="0"/>
            </a:endParaRPr>
          </a:p>
          <a:p>
            <a:pPr>
              <a:buNone/>
            </a:pPr>
            <a:endParaRPr lang="en-US" sz="800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GIVING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3200" dirty="0" smtClean="0"/>
              <a:t>If someone asks a suggestion, we can give any suggestions like these ways  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Why don’t you go to the dentist today?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How about taking a picture with </a:t>
            </a:r>
            <a:r>
              <a:rPr lang="en-US" sz="3200" dirty="0" err="1" smtClean="0"/>
              <a:t>Kajol</a:t>
            </a:r>
            <a:r>
              <a:rPr lang="en-US" sz="3200" dirty="0" smtClean="0"/>
              <a:t>?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I suggest you stay at home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It might be a good idea to drink a cup of tea?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You should sleep early</a:t>
            </a:r>
          </a:p>
          <a:p>
            <a:pPr algn="just">
              <a:buFontTx/>
              <a:buChar char="-"/>
            </a:pPr>
            <a:r>
              <a:rPr lang="en-US" sz="3200" dirty="0" smtClean="0"/>
              <a:t>I would strongly advice you to consult with your doctor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sz="3600" dirty="0" smtClean="0"/>
              <a:t>The responses may be an accepting response or a declining response </a:t>
            </a:r>
          </a:p>
          <a:p>
            <a:pPr algn="just"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Accepting responses</a:t>
            </a:r>
          </a:p>
          <a:p>
            <a:pPr algn="just">
              <a:buNone/>
            </a:pPr>
            <a:r>
              <a:rPr lang="en-US" sz="3600" b="1" dirty="0" smtClean="0"/>
              <a:t> </a:t>
            </a:r>
            <a:r>
              <a:rPr lang="en-US" sz="3600" dirty="0" smtClean="0"/>
              <a:t>   - that’s a good idea</a:t>
            </a:r>
          </a:p>
          <a:p>
            <a:pPr algn="just">
              <a:buNone/>
            </a:pPr>
            <a:r>
              <a:rPr lang="en-US" sz="3600" dirty="0" smtClean="0"/>
              <a:t>    - that’s fine</a:t>
            </a:r>
          </a:p>
          <a:p>
            <a:pPr algn="just">
              <a:buNone/>
            </a:pPr>
            <a:r>
              <a:rPr lang="en-US" sz="3600" dirty="0" smtClean="0"/>
              <a:t>    - I go along with you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Declining responses</a:t>
            </a:r>
          </a:p>
          <a:p>
            <a:pPr>
              <a:buNone/>
            </a:pPr>
            <a:r>
              <a:rPr lang="en-US" sz="3600" dirty="0" smtClean="0"/>
              <a:t>	- it’s not a good idea</a:t>
            </a:r>
          </a:p>
          <a:p>
            <a:pPr>
              <a:buNone/>
            </a:pPr>
            <a:r>
              <a:rPr lang="en-US" sz="3600" dirty="0" smtClean="0"/>
              <a:t>	- I don’t agree with you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SUGGEST AND RECOMMEND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12800" i="1" dirty="0" smtClean="0"/>
              <a:t>SUGGEST</a:t>
            </a:r>
          </a:p>
          <a:p>
            <a:pPr>
              <a:buNone/>
            </a:pPr>
            <a:r>
              <a:rPr lang="en-US" sz="12800" dirty="0" smtClean="0"/>
              <a:t>1. Suggest + v-</a:t>
            </a:r>
            <a:r>
              <a:rPr lang="en-US" sz="12800" dirty="0" err="1" smtClean="0"/>
              <a:t>ing</a:t>
            </a:r>
            <a:endParaRPr lang="en-US" sz="12800" dirty="0" smtClean="0"/>
          </a:p>
          <a:p>
            <a:pPr>
              <a:buNone/>
            </a:pPr>
            <a:r>
              <a:rPr lang="en-US" sz="12800" dirty="0" smtClean="0"/>
              <a:t>    I suggest taking a holiday.</a:t>
            </a:r>
          </a:p>
          <a:p>
            <a:pPr>
              <a:buNone/>
            </a:pPr>
            <a:r>
              <a:rPr lang="en-US" sz="12800" dirty="0" smtClean="0"/>
              <a:t>2. Suggest + that + subject + should + infinitive</a:t>
            </a:r>
          </a:p>
          <a:p>
            <a:pPr>
              <a:buNone/>
            </a:pPr>
            <a:r>
              <a:rPr lang="en-US" sz="12800" dirty="0" smtClean="0"/>
              <a:t>	I suggest  that you should take a holiday.</a:t>
            </a:r>
          </a:p>
          <a:p>
            <a:pPr>
              <a:buNone/>
            </a:pPr>
            <a:r>
              <a:rPr lang="en-US" sz="12800" dirty="0" smtClean="0"/>
              <a:t>3. Suggest + you + v1</a:t>
            </a:r>
          </a:p>
          <a:p>
            <a:pPr>
              <a:buNone/>
            </a:pPr>
            <a:r>
              <a:rPr lang="en-US" sz="12800" dirty="0" smtClean="0"/>
              <a:t>	I suggest you take an aspirin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05800" cy="4922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200" i="1" dirty="0" smtClean="0"/>
              <a:t>RECOMMEND</a:t>
            </a:r>
          </a:p>
          <a:p>
            <a:pPr>
              <a:buNone/>
            </a:pPr>
            <a:r>
              <a:rPr lang="en-US" sz="3200" dirty="0" smtClean="0"/>
              <a:t>1. Recommend + v-</a:t>
            </a:r>
            <a:r>
              <a:rPr lang="en-US" sz="3200" dirty="0" err="1" smtClean="0"/>
              <a:t>ing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-I recommend going to bed earlier. </a:t>
            </a:r>
          </a:p>
          <a:p>
            <a:pPr>
              <a:buNone/>
            </a:pPr>
            <a:r>
              <a:rPr lang="en-US" sz="3200" dirty="0" smtClean="0"/>
              <a:t>2. Recommend +  you + v1</a:t>
            </a:r>
          </a:p>
          <a:p>
            <a:pPr>
              <a:buNone/>
            </a:pPr>
            <a:r>
              <a:rPr lang="en-US" sz="3200" dirty="0" smtClean="0"/>
              <a:t>	-I recommend you go to bed earlier.</a:t>
            </a:r>
          </a:p>
          <a:p>
            <a:pPr>
              <a:buNone/>
            </a:pPr>
            <a:r>
              <a:rPr lang="en-US" sz="3200" dirty="0" smtClean="0"/>
              <a:t>3. Recommend + that + subject + should + infinitive</a:t>
            </a:r>
          </a:p>
          <a:p>
            <a:pPr>
              <a:buNone/>
            </a:pPr>
            <a:r>
              <a:rPr lang="en-US" sz="3200" dirty="0" smtClean="0"/>
              <a:t>	-Mark recommends that he should sell his house immediately	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922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Pay attention to the dialogue below</a:t>
            </a:r>
          </a:p>
          <a:p>
            <a:pPr>
              <a:buNone/>
            </a:pPr>
            <a:r>
              <a:rPr lang="en-US" sz="3200" dirty="0" smtClean="0"/>
              <a:t>A : My teacher asks me to search a pop song. </a:t>
            </a:r>
            <a:r>
              <a:rPr lang="en-US" sz="3200" i="1" u="sng" dirty="0" smtClean="0"/>
              <a:t>Do you have any idea?</a:t>
            </a:r>
          </a:p>
          <a:p>
            <a:pPr>
              <a:buNone/>
            </a:pPr>
            <a:r>
              <a:rPr lang="en-US" sz="3200" dirty="0" smtClean="0"/>
              <a:t>B : It’s ok. Let’s search in internet</a:t>
            </a:r>
          </a:p>
          <a:p>
            <a:pPr>
              <a:buNone/>
            </a:pPr>
            <a:r>
              <a:rPr lang="en-US" sz="3200" dirty="0" smtClean="0"/>
              <a:t>A : I know, but what song that must be downloaded?</a:t>
            </a:r>
          </a:p>
          <a:p>
            <a:pPr>
              <a:buNone/>
            </a:pPr>
            <a:r>
              <a:rPr lang="en-US" sz="3200" dirty="0" smtClean="0"/>
              <a:t>B : </a:t>
            </a:r>
            <a:r>
              <a:rPr lang="en-US" sz="3200" i="1" u="sng" dirty="0" smtClean="0"/>
              <a:t>How about I’m alive by Celine Dion.</a:t>
            </a:r>
            <a:r>
              <a:rPr lang="en-US" sz="3200" dirty="0" smtClean="0"/>
              <a:t>  </a:t>
            </a:r>
          </a:p>
          <a:p>
            <a:pPr>
              <a:buNone/>
            </a:pPr>
            <a:r>
              <a:rPr lang="en-US" sz="3200" dirty="0" smtClean="0"/>
              <a:t>A : That’s a good idea. Thank you for your advice</a:t>
            </a:r>
          </a:p>
          <a:p>
            <a:pPr>
              <a:buNone/>
            </a:pPr>
            <a:r>
              <a:rPr lang="en-US" sz="3200" dirty="0" smtClean="0"/>
              <a:t>B : </a:t>
            </a:r>
            <a:r>
              <a:rPr lang="en-US" sz="3200" dirty="0" err="1" smtClean="0"/>
              <a:t>Nevermind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219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Asking For and Giving Suggestion</vt:lpstr>
      <vt:lpstr>DEFINITION</vt:lpstr>
      <vt:lpstr>Slide 3</vt:lpstr>
      <vt:lpstr>Slide 4</vt:lpstr>
      <vt:lpstr>GIVING SUGGESTIONS</vt:lpstr>
      <vt:lpstr>RESPONSES</vt:lpstr>
      <vt:lpstr>SUGGEST AND RECOMMEND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Asking For and Giving Suggestion</dc:title>
  <dc:creator>acer</dc:creator>
  <cp:lastModifiedBy>acer</cp:lastModifiedBy>
  <cp:revision>31</cp:revision>
  <dcterms:created xsi:type="dcterms:W3CDTF">2020-07-05T13:47:08Z</dcterms:created>
  <dcterms:modified xsi:type="dcterms:W3CDTF">2020-07-22T06:11:05Z</dcterms:modified>
</cp:coreProperties>
</file>