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59" r:id="rId5"/>
    <p:sldId id="260" r:id="rId6"/>
    <p:sldId id="261" r:id="rId7"/>
    <p:sldId id="262" r:id="rId8"/>
    <p:sldId id="265" r:id="rId9"/>
    <p:sldId id="272" r:id="rId10"/>
    <p:sldId id="263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1282-6B64-41BC-91A5-E95472A64DB4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9655-CFA7-4332-B72D-9A4FEF8D6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499E0-D8AF-424F-9B3E-F2469B1C1ED9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A1BA-F801-4915-B711-91101CD85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EF93-8237-446B-A2DF-FBF3B4EBDB1D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97550-C32D-48C6-89F9-A6BA2B971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38E1-6B71-41D1-82C0-0764661968C3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1FD3-4D30-485E-B5AC-4C4EE578D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A802-2763-402F-ABA6-FD69490239DB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7F21-9D8C-4C23-A043-19E63C9F7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14E5-5CCF-4749-86EF-6323DBFE2606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685E-87B0-4D35-BB53-DB41E3822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D1A0-54AE-4AD4-B8AA-2A571C72F4DC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A2A2-D797-4022-9362-DDE42BB67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00FB-4D94-4143-8582-8C65145C3D5E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69D6-31C5-4E45-BA09-8501184AB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CC30-DA4F-4F34-B0AF-05653688F291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CBE8-48DD-4FDC-A298-1774FB352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CA21-DAF6-43F2-9300-C54B87045581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B1073-5ECC-47C1-A2E9-98425CC32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3514-039A-4E18-8D5C-260CE6DA345F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CE58-FF87-4948-A152-D3E4B7DD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288AA7-C653-4A88-A19F-DB5310A73827}" type="datetimeFigureOut">
              <a:rPr lang="en-US"/>
              <a:pPr>
                <a:defRPr/>
              </a:pPr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E2A755-A752-47B9-B318-4E684B116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avie" pitchFamily="82" charset="0"/>
              </a:rPr>
              <a:t>SUDUT-SUDUT DALAM RUANG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38200" y="4343400"/>
            <a:ext cx="77724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avie" pitchFamily="82" charset="0"/>
              </a:rPr>
              <a:t>Kwok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avie" pitchFamily="82" charset="0"/>
              </a:rPr>
              <a:t>Hin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avie" pitchFamily="82" charset="0"/>
              </a:rPr>
              <a:t>, ST,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avie" pitchFamily="82" charset="0"/>
              </a:rPr>
              <a:t>M.Pd</a:t>
            </a:r>
            <a:endPara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Ravie" pitchFamily="82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Rectangle 31"/>
          <p:cNvSpPr>
            <a:spLocks noChangeArrowheads="1"/>
          </p:cNvSpPr>
          <p:nvPr/>
        </p:nvSpPr>
        <p:spPr bwMode="auto">
          <a:xfrm>
            <a:off x="2730359" y="217488"/>
            <a:ext cx="2727606" cy="54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Tx/>
              <a:buBlip>
                <a:blip r:embed="rId3"/>
              </a:buBlip>
            </a:pP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Contoh</a:t>
            </a: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 3</a:t>
            </a:r>
            <a:endParaRPr lang="en-US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38400" y="990600"/>
            <a:ext cx="6369706" cy="230832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Diketahui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kubus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ABCD.EFGH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memiliki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rusuk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4 cm.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Tentukan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tangen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sudut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antara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garis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BF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dan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BP.</a:t>
            </a:r>
            <a:endParaRPr 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2" y="2819400"/>
            <a:ext cx="3886200" cy="3429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id-ID" sz="3600">
              <a:latin typeface="Arial" charset="0"/>
            </a:endParaRPr>
          </a:p>
        </p:txBody>
      </p:sp>
      <p:sp>
        <p:nvSpPr>
          <p:cNvPr id="40" name="Freeform 46"/>
          <p:cNvSpPr>
            <a:spLocks/>
          </p:cNvSpPr>
          <p:nvPr/>
        </p:nvSpPr>
        <p:spPr bwMode="auto">
          <a:xfrm>
            <a:off x="1905000" y="2514600"/>
            <a:ext cx="304800" cy="8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144" y="48"/>
              </a:cxn>
              <a:cxn ang="0">
                <a:pos x="192" y="0"/>
              </a:cxn>
            </a:cxnLst>
            <a:rect l="0" t="0" r="r" b="b"/>
            <a:pathLst>
              <a:path w="192" h="56">
                <a:moveTo>
                  <a:pt x="0" y="0"/>
                </a:moveTo>
                <a:cubicBezTo>
                  <a:pt x="12" y="20"/>
                  <a:pt x="24" y="40"/>
                  <a:pt x="48" y="48"/>
                </a:cubicBezTo>
                <a:cubicBezTo>
                  <a:pt x="72" y="56"/>
                  <a:pt x="120" y="56"/>
                  <a:pt x="144" y="48"/>
                </a:cubicBezTo>
                <a:cubicBezTo>
                  <a:pt x="168" y="40"/>
                  <a:pt x="180" y="20"/>
                  <a:pt x="192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28600" y="228600"/>
            <a:ext cx="3463385" cy="544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Pembahasan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6469"/>
            <a:ext cx="3886200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74" y="954087"/>
            <a:ext cx="2759926" cy="3394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678363"/>
            <a:ext cx="8424748" cy="1567395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id-ID" sz="3600"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304800"/>
            <a:ext cx="9220200" cy="544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Comic Sans MS" pitchFamily="66" charset="0"/>
              </a:rPr>
              <a:t>Contoh</a:t>
            </a: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 4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857864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Diketahui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balok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ABCD.EFGH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dengan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rusuk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endParaRPr lang="en-GB" sz="2400" b="1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AB=10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cm, 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BC=5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cm,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dan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CG=10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cm.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Jika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titik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P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pada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pertengahan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AB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dan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titik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Q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pada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pertengahan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CG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, 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cosinus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sudut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yang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dibentuk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oleh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garis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PQ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dengan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garis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PC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adalah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>
                <a:solidFill>
                  <a:srgbClr val="333333"/>
                </a:solidFill>
                <a:latin typeface="MJXc-TeX-main-R"/>
              </a:rPr>
              <a:t>⋯⋅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⋯⋅</a:t>
            </a:r>
            <a:r>
              <a:rPr lang="en-GB" sz="2400" b="1" dirty="0"/>
              <a:t/>
            </a:r>
            <a:br>
              <a:rPr lang="en-GB" sz="2400" b="1" dirty="0"/>
            </a:b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71800"/>
            <a:ext cx="4724400" cy="363012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id-ID" sz="3600"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7280" y="228600"/>
            <a:ext cx="2993127" cy="589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Jawaban</a:t>
            </a:r>
            <a:endParaRPr lang="en-US" sz="4400" b="1" dirty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0" y="914400"/>
            <a:ext cx="3570121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 r="39978" b="77553"/>
          <a:stretch/>
        </p:blipFill>
        <p:spPr>
          <a:xfrm>
            <a:off x="347279" y="3779342"/>
            <a:ext cx="3570122" cy="163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0"/>
          <a:stretch/>
        </p:blipFill>
        <p:spPr>
          <a:xfrm>
            <a:off x="4114800" y="914399"/>
            <a:ext cx="4739591" cy="4495799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514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Ravie" pitchFamily="82" charset="0"/>
                <a:ea typeface="+mj-ea"/>
                <a:cs typeface="+mj-cs"/>
              </a:rPr>
              <a:t>SELAMAT BELAJAR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id-ID" sz="360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19200" y="2014538"/>
            <a:ext cx="7543800" cy="46355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dirty="0"/>
              <a:t>Yang </a:t>
            </a:r>
            <a:r>
              <a:rPr lang="en-US" sz="3600" dirty="0" err="1"/>
              <a:t>dimaksud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dirty="0" err="1"/>
              <a:t>besar</a:t>
            </a:r>
            <a:r>
              <a:rPr lang="en-US" sz="3600" dirty="0"/>
              <a:t> </a:t>
            </a:r>
            <a:r>
              <a:rPr lang="en-US" sz="3600" dirty="0" err="1"/>
              <a:t>sudut</a:t>
            </a:r>
            <a:r>
              <a:rPr lang="en-US" sz="3600" dirty="0"/>
              <a:t> </a:t>
            </a:r>
            <a:r>
              <a:rPr lang="en-US" sz="3600" dirty="0" err="1"/>
              <a:t>antara</a:t>
            </a:r>
            <a:r>
              <a:rPr lang="en-US" sz="3600" dirty="0"/>
              <a:t> 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dirty="0" err="1"/>
              <a:t>dua</a:t>
            </a:r>
            <a:r>
              <a:rPr lang="en-US" sz="3600" dirty="0"/>
              <a:t> </a:t>
            </a:r>
            <a:r>
              <a:rPr lang="en-US" sz="3600" dirty="0" err="1"/>
              <a:t>garis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endParaRPr lang="en-US" sz="3600" dirty="0"/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dirty="0" err="1"/>
              <a:t>besar</a:t>
            </a:r>
            <a:r>
              <a:rPr lang="en-US" sz="3600" dirty="0"/>
              <a:t> </a:t>
            </a:r>
            <a:r>
              <a:rPr lang="en-US" sz="3600" dirty="0" err="1"/>
              <a:t>sudut</a:t>
            </a:r>
            <a:r>
              <a:rPr lang="en-US" sz="3600" dirty="0"/>
              <a:t> </a:t>
            </a:r>
            <a:r>
              <a:rPr lang="en-US" sz="3600" dirty="0" err="1"/>
              <a:t>terkecil</a:t>
            </a:r>
            <a:endParaRPr lang="en-US" sz="3600" dirty="0"/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dirty="0"/>
              <a:t>yang </a:t>
            </a:r>
            <a:r>
              <a:rPr lang="en-US" sz="3600" dirty="0" err="1"/>
              <a:t>dibentuk</a:t>
            </a:r>
            <a:r>
              <a:rPr lang="en-US" sz="3600" dirty="0"/>
              <a:t> 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dirty="0" err="1"/>
              <a:t>oleh</a:t>
            </a:r>
            <a:r>
              <a:rPr lang="en-US" sz="3600" dirty="0"/>
              <a:t> </a:t>
            </a:r>
            <a:r>
              <a:rPr lang="en-US" sz="3600" dirty="0" err="1"/>
              <a:t>kedua</a:t>
            </a:r>
            <a:endParaRPr lang="en-US" sz="3600" dirty="0"/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dirty="0" err="1"/>
              <a:t>garis</a:t>
            </a:r>
            <a:r>
              <a:rPr lang="en-US" sz="3600" dirty="0"/>
              <a:t> </a:t>
            </a:r>
            <a:r>
              <a:rPr lang="en-US" sz="3600" dirty="0" err="1"/>
              <a:t>tersebut</a:t>
            </a:r>
            <a:endParaRPr lang="en-US" sz="3600" dirty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1676400" y="2590800"/>
            <a:ext cx="990600" cy="26670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71800" y="3429000"/>
            <a:ext cx="430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k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914400" y="3200400"/>
            <a:ext cx="2895600" cy="9144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57400" y="2438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m</a:t>
            </a:r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2438400" y="3073400"/>
            <a:ext cx="381000" cy="431800"/>
          </a:xfrm>
          <a:custGeom>
            <a:avLst/>
            <a:gdLst>
              <a:gd name="T0" fmla="*/ 0 w 240"/>
              <a:gd name="T1" fmla="*/ 80 h 272"/>
              <a:gd name="T2" fmla="*/ 192 w 240"/>
              <a:gd name="T3" fmla="*/ 32 h 272"/>
              <a:gd name="T4" fmla="*/ 240 w 240"/>
              <a:gd name="T5" fmla="*/ 272 h 272"/>
              <a:gd name="T6" fmla="*/ 0 60000 65536"/>
              <a:gd name="T7" fmla="*/ 0 60000 65536"/>
              <a:gd name="T8" fmla="*/ 0 60000 65536"/>
              <a:gd name="T9" fmla="*/ 0 w 240"/>
              <a:gd name="T10" fmla="*/ 0 h 272"/>
              <a:gd name="T11" fmla="*/ 240 w 240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72">
                <a:moveTo>
                  <a:pt x="0" y="80"/>
                </a:moveTo>
                <a:cubicBezTo>
                  <a:pt x="76" y="40"/>
                  <a:pt x="152" y="0"/>
                  <a:pt x="192" y="32"/>
                </a:cubicBezTo>
                <a:cubicBezTo>
                  <a:pt x="232" y="64"/>
                  <a:pt x="236" y="168"/>
                  <a:pt x="240" y="27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296863"/>
            <a:ext cx="6686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Comic Sans MS" pitchFamily="66" charset="0"/>
              </a:rPr>
              <a:t>Sudut antara Dua Garis</a:t>
            </a:r>
            <a:endParaRPr lang="en-US" sz="4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 animBg="1"/>
      <p:bldP spid="8" grpId="0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id-ID" sz="36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296863"/>
            <a:ext cx="51876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Comic Sans MS" pitchFamily="66" charset="0"/>
              </a:rPr>
              <a:t>Jenis-Jenis</a:t>
            </a:r>
            <a:r>
              <a:rPr lang="en-US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omic Sans MS" pitchFamily="66" charset="0"/>
              </a:rPr>
              <a:t>Sudut</a:t>
            </a:r>
            <a:endParaRPr lang="en-US" sz="4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304"/>
            <a:ext cx="6400800" cy="55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622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id-ID" sz="360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24400" y="1911350"/>
            <a:ext cx="4419600" cy="47180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Diketahui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kubus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ABCD.EFGH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Besar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sudut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antara</a:t>
            </a:r>
            <a:endParaRPr lang="en-US" sz="36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garis-garis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: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a. AB </a:t>
            </a: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dengan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BG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b. AH </a:t>
            </a: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dengan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AF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c. BE </a:t>
            </a: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dengan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DF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09600" y="2362200"/>
            <a:ext cx="3233738" cy="2871788"/>
            <a:chOff x="480" y="1968"/>
            <a:chExt cx="2037" cy="1809"/>
          </a:xfrm>
        </p:grpSpPr>
        <p:sp>
          <p:nvSpPr>
            <p:cNvPr id="5126" name="Rectangle 10"/>
            <p:cNvSpPr>
              <a:spLocks noChangeArrowheads="1"/>
            </p:cNvSpPr>
            <p:nvPr/>
          </p:nvSpPr>
          <p:spPr bwMode="auto">
            <a:xfrm>
              <a:off x="768" y="2400"/>
              <a:ext cx="1152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7" name="Line 11"/>
            <p:cNvSpPr>
              <a:spLocks noChangeShapeType="1"/>
            </p:cNvSpPr>
            <p:nvPr/>
          </p:nvSpPr>
          <p:spPr bwMode="auto">
            <a:xfrm flipV="1">
              <a:off x="768" y="2208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12"/>
            <p:cNvSpPr>
              <a:spLocks noChangeShapeType="1"/>
            </p:cNvSpPr>
            <p:nvPr/>
          </p:nvSpPr>
          <p:spPr bwMode="auto">
            <a:xfrm flipV="1">
              <a:off x="1920" y="2208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13"/>
            <p:cNvSpPr>
              <a:spLocks noChangeShapeType="1"/>
            </p:cNvSpPr>
            <p:nvPr/>
          </p:nvSpPr>
          <p:spPr bwMode="auto">
            <a:xfrm flipV="1">
              <a:off x="768" y="3360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14"/>
            <p:cNvSpPr>
              <a:spLocks noChangeShapeType="1"/>
            </p:cNvSpPr>
            <p:nvPr/>
          </p:nvSpPr>
          <p:spPr bwMode="auto">
            <a:xfrm flipV="1">
              <a:off x="1920" y="3360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15"/>
            <p:cNvSpPr>
              <a:spLocks noChangeShapeType="1"/>
            </p:cNvSpPr>
            <p:nvPr/>
          </p:nvSpPr>
          <p:spPr bwMode="auto">
            <a:xfrm>
              <a:off x="1104" y="2208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16"/>
            <p:cNvSpPr>
              <a:spLocks noChangeShapeType="1"/>
            </p:cNvSpPr>
            <p:nvPr/>
          </p:nvSpPr>
          <p:spPr bwMode="auto">
            <a:xfrm flipH="1">
              <a:off x="1104" y="3360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17"/>
            <p:cNvSpPr>
              <a:spLocks noChangeShapeType="1"/>
            </p:cNvSpPr>
            <p:nvPr/>
          </p:nvSpPr>
          <p:spPr bwMode="auto">
            <a:xfrm>
              <a:off x="2256" y="2208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18"/>
            <p:cNvSpPr>
              <a:spLocks noChangeShapeType="1"/>
            </p:cNvSpPr>
            <p:nvPr/>
          </p:nvSpPr>
          <p:spPr bwMode="auto">
            <a:xfrm flipH="1">
              <a:off x="1095" y="2208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Text Box 19"/>
            <p:cNvSpPr txBox="1">
              <a:spLocks noChangeArrowheads="1"/>
            </p:cNvSpPr>
            <p:nvPr/>
          </p:nvSpPr>
          <p:spPr bwMode="auto">
            <a:xfrm>
              <a:off x="480" y="340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A</a:t>
              </a:r>
            </a:p>
          </p:txBody>
        </p:sp>
        <p:sp>
          <p:nvSpPr>
            <p:cNvPr id="5136" name="Text Box 20"/>
            <p:cNvSpPr txBox="1">
              <a:spLocks noChangeArrowheads="1"/>
            </p:cNvSpPr>
            <p:nvPr/>
          </p:nvSpPr>
          <p:spPr bwMode="auto">
            <a:xfrm>
              <a:off x="1923" y="3450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B</a:t>
              </a:r>
            </a:p>
          </p:txBody>
        </p:sp>
        <p:sp>
          <p:nvSpPr>
            <p:cNvPr id="5137" name="Text Box 21"/>
            <p:cNvSpPr txBox="1">
              <a:spLocks noChangeArrowheads="1"/>
            </p:cNvSpPr>
            <p:nvPr/>
          </p:nvSpPr>
          <p:spPr bwMode="auto">
            <a:xfrm>
              <a:off x="2229" y="316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C</a:t>
              </a:r>
            </a:p>
          </p:txBody>
        </p:sp>
        <p:sp>
          <p:nvSpPr>
            <p:cNvPr id="5138" name="Text Box 22"/>
            <p:cNvSpPr txBox="1">
              <a:spLocks noChangeArrowheads="1"/>
            </p:cNvSpPr>
            <p:nvPr/>
          </p:nvSpPr>
          <p:spPr bwMode="auto">
            <a:xfrm>
              <a:off x="816" y="3120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D</a:t>
              </a:r>
            </a:p>
          </p:txBody>
        </p:sp>
        <p:sp>
          <p:nvSpPr>
            <p:cNvPr id="5139" name="Text Box 23"/>
            <p:cNvSpPr txBox="1">
              <a:spLocks noChangeArrowheads="1"/>
            </p:cNvSpPr>
            <p:nvPr/>
          </p:nvSpPr>
          <p:spPr bwMode="auto">
            <a:xfrm>
              <a:off x="864" y="196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H</a:t>
              </a:r>
            </a:p>
          </p:txBody>
        </p:sp>
        <p:sp>
          <p:nvSpPr>
            <p:cNvPr id="5140" name="Text Box 24"/>
            <p:cNvSpPr txBox="1">
              <a:spLocks noChangeArrowheads="1"/>
            </p:cNvSpPr>
            <p:nvPr/>
          </p:nvSpPr>
          <p:spPr bwMode="auto">
            <a:xfrm>
              <a:off x="516" y="2256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E</a:t>
              </a:r>
            </a:p>
          </p:txBody>
        </p:sp>
        <p:sp>
          <p:nvSpPr>
            <p:cNvPr id="5141" name="Text Box 25"/>
            <p:cNvSpPr txBox="1">
              <a:spLocks noChangeArrowheads="1"/>
            </p:cNvSpPr>
            <p:nvPr/>
          </p:nvSpPr>
          <p:spPr bwMode="auto">
            <a:xfrm>
              <a:off x="1902" y="2313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F</a:t>
              </a:r>
            </a:p>
          </p:txBody>
        </p:sp>
        <p:sp>
          <p:nvSpPr>
            <p:cNvPr id="5142" name="Text Box 26"/>
            <p:cNvSpPr txBox="1">
              <a:spLocks noChangeArrowheads="1"/>
            </p:cNvSpPr>
            <p:nvPr/>
          </p:nvSpPr>
          <p:spPr bwMode="auto">
            <a:xfrm>
              <a:off x="2208" y="2016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G</a:t>
              </a:r>
            </a:p>
          </p:txBody>
        </p:sp>
      </p:grpSp>
      <p:sp>
        <p:nvSpPr>
          <p:cNvPr id="5125" name="Rectangle 21"/>
          <p:cNvSpPr>
            <a:spLocks noChangeArrowheads="1"/>
          </p:cNvSpPr>
          <p:nvPr/>
        </p:nvSpPr>
        <p:spPr bwMode="auto">
          <a:xfrm>
            <a:off x="457200" y="457200"/>
            <a:ext cx="343722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Tx/>
              <a:buBlip>
                <a:blip r:embed="rId3"/>
              </a:buBlip>
            </a:pPr>
            <a:r>
              <a:rPr lang="en-US" sz="4800" b="1" dirty="0">
                <a:latin typeface="Comic Sans MS" pitchFamily="66" charset="0"/>
              </a:rPr>
              <a:t> </a:t>
            </a:r>
            <a:r>
              <a:rPr lang="en-US" sz="4800" b="1" dirty="0" err="1" smtClean="0">
                <a:latin typeface="Comic Sans MS" pitchFamily="66" charset="0"/>
              </a:rPr>
              <a:t>Contoh</a:t>
            </a:r>
            <a:r>
              <a:rPr lang="en-US" sz="4800" b="1" dirty="0" smtClean="0">
                <a:latin typeface="Comic Sans MS" pitchFamily="66" charset="0"/>
              </a:rPr>
              <a:t> 1</a:t>
            </a:r>
            <a:endParaRPr lang="en-US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id-ID" sz="360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30700" y="2666107"/>
            <a:ext cx="4572000" cy="230832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 err="1">
                <a:latin typeface="+mj-lt"/>
                <a:cs typeface="+mn-cs"/>
              </a:rPr>
              <a:t>Besar</a:t>
            </a:r>
            <a:r>
              <a:rPr lang="en-US" sz="3600" b="1" dirty="0">
                <a:latin typeface="+mj-lt"/>
                <a:cs typeface="+mn-cs"/>
              </a:rPr>
              <a:t> </a:t>
            </a:r>
            <a:r>
              <a:rPr lang="en-US" sz="3600" b="1" dirty="0" err="1">
                <a:latin typeface="+mj-lt"/>
                <a:cs typeface="+mn-cs"/>
              </a:rPr>
              <a:t>sudut</a:t>
            </a:r>
            <a:r>
              <a:rPr lang="en-US" sz="3600" b="1" dirty="0">
                <a:latin typeface="+mj-lt"/>
                <a:cs typeface="+mn-cs"/>
              </a:rPr>
              <a:t> </a:t>
            </a:r>
            <a:r>
              <a:rPr lang="en-US" sz="3600" b="1" dirty="0" err="1">
                <a:latin typeface="+mj-lt"/>
                <a:cs typeface="+mn-cs"/>
              </a:rPr>
              <a:t>antara</a:t>
            </a:r>
            <a:endParaRPr lang="en-US" sz="3600" b="1" dirty="0">
              <a:latin typeface="+mj-lt"/>
              <a:cs typeface="+mn-cs"/>
            </a:endParaRPr>
          </a:p>
          <a:p>
            <a:pPr marL="342900" indent="-342900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 err="1">
                <a:latin typeface="+mj-lt"/>
                <a:cs typeface="+mn-cs"/>
              </a:rPr>
              <a:t>garis-garis</a:t>
            </a:r>
            <a:r>
              <a:rPr lang="en-US" sz="3600" b="1" dirty="0">
                <a:latin typeface="+mj-lt"/>
                <a:cs typeface="+mn-cs"/>
              </a:rPr>
              <a:t>:</a:t>
            </a:r>
          </a:p>
          <a:p>
            <a:pPr marL="342900" indent="-342900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latin typeface="+mj-lt"/>
                <a:cs typeface="+mn-cs"/>
              </a:rPr>
              <a:t>a. AB </a:t>
            </a:r>
            <a:r>
              <a:rPr lang="en-US" sz="3600" b="1" dirty="0" err="1">
                <a:latin typeface="+mj-lt"/>
                <a:cs typeface="+mn-cs"/>
              </a:rPr>
              <a:t>dengan</a:t>
            </a:r>
            <a:r>
              <a:rPr lang="en-US" sz="3600" b="1" dirty="0">
                <a:latin typeface="+mj-lt"/>
                <a:cs typeface="+mn-cs"/>
              </a:rPr>
              <a:t> BG</a:t>
            </a:r>
          </a:p>
          <a:p>
            <a:pPr marL="342900" indent="-342900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latin typeface="+mj-lt"/>
                <a:cs typeface="+mn-cs"/>
              </a:rPr>
              <a:t>    = </a:t>
            </a:r>
            <a:r>
              <a:rPr lang="en-US" sz="3600" b="1" dirty="0" smtClean="0">
                <a:latin typeface="+mj-lt"/>
                <a:cs typeface="+mn-cs"/>
              </a:rPr>
              <a:t>90</a:t>
            </a:r>
            <a:r>
              <a:rPr lang="en-US" sz="3600" b="1" baseline="30000" dirty="0" smtClean="0">
                <a:latin typeface="+mj-lt"/>
                <a:cs typeface="+mn-cs"/>
              </a:rPr>
              <a:t>0</a:t>
            </a:r>
            <a:endParaRPr lang="en-US" sz="3600" b="1" baseline="30000" dirty="0">
              <a:latin typeface="+mj-lt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362200"/>
            <a:ext cx="3233738" cy="2871788"/>
            <a:chOff x="480" y="1968"/>
            <a:chExt cx="2037" cy="1809"/>
          </a:xfrm>
        </p:grpSpPr>
        <p:sp>
          <p:nvSpPr>
            <p:cNvPr id="6159" name="Rectangle 5"/>
            <p:cNvSpPr>
              <a:spLocks noChangeArrowheads="1"/>
            </p:cNvSpPr>
            <p:nvPr/>
          </p:nvSpPr>
          <p:spPr bwMode="auto">
            <a:xfrm>
              <a:off x="768" y="2400"/>
              <a:ext cx="1152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0" name="Line 6"/>
            <p:cNvSpPr>
              <a:spLocks noChangeShapeType="1"/>
            </p:cNvSpPr>
            <p:nvPr/>
          </p:nvSpPr>
          <p:spPr bwMode="auto">
            <a:xfrm flipV="1">
              <a:off x="768" y="2208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7"/>
            <p:cNvSpPr>
              <a:spLocks noChangeShapeType="1"/>
            </p:cNvSpPr>
            <p:nvPr/>
          </p:nvSpPr>
          <p:spPr bwMode="auto">
            <a:xfrm flipV="1">
              <a:off x="1920" y="2208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8"/>
            <p:cNvSpPr>
              <a:spLocks noChangeShapeType="1"/>
            </p:cNvSpPr>
            <p:nvPr/>
          </p:nvSpPr>
          <p:spPr bwMode="auto">
            <a:xfrm flipV="1">
              <a:off x="768" y="3360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9"/>
            <p:cNvSpPr>
              <a:spLocks noChangeShapeType="1"/>
            </p:cNvSpPr>
            <p:nvPr/>
          </p:nvSpPr>
          <p:spPr bwMode="auto">
            <a:xfrm flipV="1">
              <a:off x="1920" y="3360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0"/>
            <p:cNvSpPr>
              <a:spLocks noChangeShapeType="1"/>
            </p:cNvSpPr>
            <p:nvPr/>
          </p:nvSpPr>
          <p:spPr bwMode="auto">
            <a:xfrm>
              <a:off x="1104" y="2208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11"/>
            <p:cNvSpPr>
              <a:spLocks noChangeShapeType="1"/>
            </p:cNvSpPr>
            <p:nvPr/>
          </p:nvSpPr>
          <p:spPr bwMode="auto">
            <a:xfrm flipH="1">
              <a:off x="1104" y="3360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12"/>
            <p:cNvSpPr>
              <a:spLocks noChangeShapeType="1"/>
            </p:cNvSpPr>
            <p:nvPr/>
          </p:nvSpPr>
          <p:spPr bwMode="auto">
            <a:xfrm>
              <a:off x="2256" y="2208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13"/>
            <p:cNvSpPr>
              <a:spLocks noChangeShapeType="1"/>
            </p:cNvSpPr>
            <p:nvPr/>
          </p:nvSpPr>
          <p:spPr bwMode="auto">
            <a:xfrm flipH="1">
              <a:off x="1095" y="2208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Text Box 14"/>
            <p:cNvSpPr txBox="1">
              <a:spLocks noChangeArrowheads="1"/>
            </p:cNvSpPr>
            <p:nvPr/>
          </p:nvSpPr>
          <p:spPr bwMode="auto">
            <a:xfrm>
              <a:off x="480" y="340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A</a:t>
              </a:r>
            </a:p>
          </p:txBody>
        </p:sp>
        <p:sp>
          <p:nvSpPr>
            <p:cNvPr id="6169" name="Text Box 15"/>
            <p:cNvSpPr txBox="1">
              <a:spLocks noChangeArrowheads="1"/>
            </p:cNvSpPr>
            <p:nvPr/>
          </p:nvSpPr>
          <p:spPr bwMode="auto">
            <a:xfrm>
              <a:off x="1923" y="3450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B</a:t>
              </a:r>
            </a:p>
          </p:txBody>
        </p:sp>
        <p:sp>
          <p:nvSpPr>
            <p:cNvPr id="6170" name="Text Box 16"/>
            <p:cNvSpPr txBox="1">
              <a:spLocks noChangeArrowheads="1"/>
            </p:cNvSpPr>
            <p:nvPr/>
          </p:nvSpPr>
          <p:spPr bwMode="auto">
            <a:xfrm>
              <a:off x="2229" y="316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C</a:t>
              </a:r>
            </a:p>
          </p:txBody>
        </p:sp>
        <p:sp>
          <p:nvSpPr>
            <p:cNvPr id="6171" name="Text Box 17"/>
            <p:cNvSpPr txBox="1">
              <a:spLocks noChangeArrowheads="1"/>
            </p:cNvSpPr>
            <p:nvPr/>
          </p:nvSpPr>
          <p:spPr bwMode="auto">
            <a:xfrm>
              <a:off x="816" y="3120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D</a:t>
              </a:r>
            </a:p>
          </p:txBody>
        </p:sp>
        <p:sp>
          <p:nvSpPr>
            <p:cNvPr id="6172" name="Text Box 18"/>
            <p:cNvSpPr txBox="1">
              <a:spLocks noChangeArrowheads="1"/>
            </p:cNvSpPr>
            <p:nvPr/>
          </p:nvSpPr>
          <p:spPr bwMode="auto">
            <a:xfrm>
              <a:off x="864" y="196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H</a:t>
              </a:r>
            </a:p>
          </p:txBody>
        </p:sp>
        <p:sp>
          <p:nvSpPr>
            <p:cNvPr id="6173" name="Text Box 19"/>
            <p:cNvSpPr txBox="1">
              <a:spLocks noChangeArrowheads="1"/>
            </p:cNvSpPr>
            <p:nvPr/>
          </p:nvSpPr>
          <p:spPr bwMode="auto">
            <a:xfrm>
              <a:off x="516" y="2256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E</a:t>
              </a:r>
            </a:p>
          </p:txBody>
        </p:sp>
        <p:sp>
          <p:nvSpPr>
            <p:cNvPr id="6174" name="Text Box 20"/>
            <p:cNvSpPr txBox="1">
              <a:spLocks noChangeArrowheads="1"/>
            </p:cNvSpPr>
            <p:nvPr/>
          </p:nvSpPr>
          <p:spPr bwMode="auto">
            <a:xfrm>
              <a:off x="1902" y="2313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F</a:t>
              </a:r>
            </a:p>
          </p:txBody>
        </p:sp>
        <p:sp>
          <p:nvSpPr>
            <p:cNvPr id="6175" name="Text Box 21"/>
            <p:cNvSpPr txBox="1">
              <a:spLocks noChangeArrowheads="1"/>
            </p:cNvSpPr>
            <p:nvPr/>
          </p:nvSpPr>
          <p:spPr bwMode="auto">
            <a:xfrm>
              <a:off x="2208" y="2016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G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066800" y="4876800"/>
            <a:ext cx="18288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V="1">
            <a:off x="2895600" y="2743200"/>
            <a:ext cx="533400" cy="213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2638425" y="4419600"/>
            <a:ext cx="381000" cy="457200"/>
          </a:xfrm>
          <a:custGeom>
            <a:avLst/>
            <a:gdLst>
              <a:gd name="T0" fmla="*/ 0 w 240"/>
              <a:gd name="T1" fmla="*/ 288 h 288"/>
              <a:gd name="T2" fmla="*/ 96 w 240"/>
              <a:gd name="T3" fmla="*/ 0 h 288"/>
              <a:gd name="T4" fmla="*/ 240 w 240"/>
              <a:gd name="T5" fmla="*/ 0 h 288"/>
              <a:gd name="T6" fmla="*/ 0 60000 65536"/>
              <a:gd name="T7" fmla="*/ 0 60000 65536"/>
              <a:gd name="T8" fmla="*/ 0 60000 65536"/>
              <a:gd name="T9" fmla="*/ 0 w 240"/>
              <a:gd name="T10" fmla="*/ 0 h 288"/>
              <a:gd name="T11" fmla="*/ 240 w 24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88">
                <a:moveTo>
                  <a:pt x="0" y="288"/>
                </a:moveTo>
                <a:lnTo>
                  <a:pt x="96" y="0"/>
                </a:lnTo>
                <a:lnTo>
                  <a:pt x="24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8" name="Rectangle 31"/>
          <p:cNvSpPr>
            <a:spLocks noChangeArrowheads="1"/>
          </p:cNvSpPr>
          <p:nvPr/>
        </p:nvSpPr>
        <p:spPr bwMode="auto">
          <a:xfrm>
            <a:off x="4521200" y="889000"/>
            <a:ext cx="4318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Tx/>
              <a:buBlip>
                <a:blip r:embed="rId3"/>
              </a:buBlip>
            </a:pPr>
            <a:r>
              <a:rPr lang="en-US" sz="4800" b="1">
                <a:solidFill>
                  <a:srgbClr val="FF99CC"/>
                </a:solidFill>
                <a:latin typeface="Comic Sans MS" pitchFamily="66" charset="0"/>
              </a:rPr>
              <a:t> Pembahasan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id-ID" sz="3600"/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381000" y="381000"/>
            <a:ext cx="3233738" cy="2871788"/>
            <a:chOff x="480" y="1968"/>
            <a:chExt cx="2037" cy="1809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768" y="2400"/>
              <a:ext cx="1152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 flipV="1">
              <a:off x="768" y="2208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 flipV="1">
              <a:off x="1920" y="2208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V="1">
              <a:off x="768" y="3360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V="1">
              <a:off x="1920" y="3360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1104" y="2208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 flipH="1">
              <a:off x="1104" y="3360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2256" y="2208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 flipH="1">
              <a:off x="1095" y="2208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480" y="340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A</a:t>
              </a: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1923" y="3450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B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2229" y="316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C</a:t>
              </a:r>
            </a:p>
          </p:txBody>
        </p:sp>
        <p:sp>
          <p:nvSpPr>
            <p:cNvPr id="34" name="Text Box 17"/>
            <p:cNvSpPr txBox="1">
              <a:spLocks noChangeArrowheads="1"/>
            </p:cNvSpPr>
            <p:nvPr/>
          </p:nvSpPr>
          <p:spPr bwMode="auto">
            <a:xfrm>
              <a:off x="816" y="3120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D</a:t>
              </a: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864" y="196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H</a:t>
              </a:r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516" y="2256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E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1902" y="2313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F</a:t>
              </a:r>
            </a:p>
          </p:txBody>
        </p:sp>
        <p:sp>
          <p:nvSpPr>
            <p:cNvPr id="38" name="Text Box 21"/>
            <p:cNvSpPr txBox="1">
              <a:spLocks noChangeArrowheads="1"/>
            </p:cNvSpPr>
            <p:nvPr/>
          </p:nvSpPr>
          <p:spPr bwMode="auto">
            <a:xfrm>
              <a:off x="2208" y="2016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G</a:t>
              </a:r>
            </a:p>
          </p:txBody>
        </p:sp>
      </p:grpSp>
      <p:sp>
        <p:nvSpPr>
          <p:cNvPr id="39" name="Line 25"/>
          <p:cNvSpPr>
            <a:spLocks noChangeShapeType="1"/>
          </p:cNvSpPr>
          <p:nvPr/>
        </p:nvSpPr>
        <p:spPr bwMode="auto">
          <a:xfrm flipV="1">
            <a:off x="863600" y="749300"/>
            <a:ext cx="533400" cy="2133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26"/>
          <p:cNvSpPr>
            <a:spLocks noChangeShapeType="1"/>
          </p:cNvSpPr>
          <p:nvPr/>
        </p:nvSpPr>
        <p:spPr bwMode="auto">
          <a:xfrm flipV="1">
            <a:off x="863600" y="1054100"/>
            <a:ext cx="1828800" cy="1828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1016000" y="2184400"/>
            <a:ext cx="330200" cy="241300"/>
          </a:xfrm>
          <a:custGeom>
            <a:avLst/>
            <a:gdLst>
              <a:gd name="T0" fmla="*/ 0 w 208"/>
              <a:gd name="T1" fmla="*/ 8 h 152"/>
              <a:gd name="T2" fmla="*/ 96 w 208"/>
              <a:gd name="T3" fmla="*/ 8 h 152"/>
              <a:gd name="T4" fmla="*/ 192 w 208"/>
              <a:gd name="T5" fmla="*/ 56 h 152"/>
              <a:gd name="T6" fmla="*/ 192 w 208"/>
              <a:gd name="T7" fmla="*/ 152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208"/>
              <a:gd name="T13" fmla="*/ 0 h 152"/>
              <a:gd name="T14" fmla="*/ 208 w 208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" h="152">
                <a:moveTo>
                  <a:pt x="0" y="8"/>
                </a:moveTo>
                <a:cubicBezTo>
                  <a:pt x="32" y="4"/>
                  <a:pt x="64" y="0"/>
                  <a:pt x="96" y="8"/>
                </a:cubicBezTo>
                <a:cubicBezTo>
                  <a:pt x="128" y="16"/>
                  <a:pt x="176" y="32"/>
                  <a:pt x="192" y="56"/>
                </a:cubicBezTo>
                <a:cubicBezTo>
                  <a:pt x="208" y="80"/>
                  <a:pt x="200" y="116"/>
                  <a:pt x="192" y="15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1320800" y="749300"/>
            <a:ext cx="1371600" cy="3048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347662" y="3530600"/>
            <a:ext cx="3233738" cy="2871788"/>
            <a:chOff x="480" y="1968"/>
            <a:chExt cx="2037" cy="1809"/>
          </a:xfrm>
        </p:grpSpPr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768" y="2400"/>
              <a:ext cx="1152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 flipV="1">
              <a:off x="768" y="2208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 flipV="1">
              <a:off x="1920" y="2208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 flipV="1">
              <a:off x="768" y="3360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V="1">
              <a:off x="1920" y="3360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104" y="2208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 flipH="1">
              <a:off x="1104" y="3360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>
              <a:off x="2256" y="2208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H="1">
              <a:off x="1095" y="2208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480" y="340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A</a:t>
              </a:r>
            </a:p>
          </p:txBody>
        </p:sp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1923" y="3450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B</a:t>
              </a:r>
            </a:p>
          </p:txBody>
        </p:sp>
        <p:sp>
          <p:nvSpPr>
            <p:cNvPr id="55" name="Text Box 16"/>
            <p:cNvSpPr txBox="1">
              <a:spLocks noChangeArrowheads="1"/>
            </p:cNvSpPr>
            <p:nvPr/>
          </p:nvSpPr>
          <p:spPr bwMode="auto">
            <a:xfrm>
              <a:off x="2229" y="316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C</a:t>
              </a:r>
            </a:p>
          </p:txBody>
        </p:sp>
        <p:sp>
          <p:nvSpPr>
            <p:cNvPr id="56" name="Text Box 17"/>
            <p:cNvSpPr txBox="1">
              <a:spLocks noChangeArrowheads="1"/>
            </p:cNvSpPr>
            <p:nvPr/>
          </p:nvSpPr>
          <p:spPr bwMode="auto">
            <a:xfrm>
              <a:off x="816" y="3120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D</a:t>
              </a:r>
            </a:p>
          </p:txBody>
        </p:sp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864" y="1968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H</a:t>
              </a:r>
            </a:p>
          </p:txBody>
        </p:sp>
        <p:sp>
          <p:nvSpPr>
            <p:cNvPr id="58" name="Text Box 19"/>
            <p:cNvSpPr txBox="1">
              <a:spLocks noChangeArrowheads="1"/>
            </p:cNvSpPr>
            <p:nvPr/>
          </p:nvSpPr>
          <p:spPr bwMode="auto">
            <a:xfrm>
              <a:off x="516" y="2256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E</a:t>
              </a:r>
            </a:p>
          </p:txBody>
        </p:sp>
        <p:sp>
          <p:nvSpPr>
            <p:cNvPr id="59" name="Text Box 20"/>
            <p:cNvSpPr txBox="1">
              <a:spLocks noChangeArrowheads="1"/>
            </p:cNvSpPr>
            <p:nvPr/>
          </p:nvSpPr>
          <p:spPr bwMode="auto">
            <a:xfrm>
              <a:off x="1902" y="2313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F</a:t>
              </a:r>
            </a:p>
          </p:txBody>
        </p:sp>
        <p:sp>
          <p:nvSpPr>
            <p:cNvPr id="60" name="Text Box 21"/>
            <p:cNvSpPr txBox="1">
              <a:spLocks noChangeArrowheads="1"/>
            </p:cNvSpPr>
            <p:nvPr/>
          </p:nvSpPr>
          <p:spPr bwMode="auto">
            <a:xfrm>
              <a:off x="2208" y="2016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G</a:t>
              </a:r>
            </a:p>
          </p:txBody>
        </p:sp>
      </p:grpSp>
      <p:sp>
        <p:nvSpPr>
          <p:cNvPr id="61" name="Line 29"/>
          <p:cNvSpPr>
            <a:spLocks noChangeShapeType="1"/>
          </p:cNvSpPr>
          <p:nvPr/>
        </p:nvSpPr>
        <p:spPr bwMode="auto">
          <a:xfrm flipH="1" flipV="1">
            <a:off x="812799" y="4234657"/>
            <a:ext cx="1828800" cy="18288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V="1">
            <a:off x="1346199" y="4234657"/>
            <a:ext cx="1295400" cy="1524000"/>
          </a:xfrm>
          <a:prstGeom prst="line">
            <a:avLst/>
          </a:prstGeom>
          <a:noFill/>
          <a:ln w="381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4106863" y="675481"/>
            <a:ext cx="4572000" cy="463511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 smtClean="0">
                <a:latin typeface="+mj-lt"/>
                <a:cs typeface="+mn-cs"/>
              </a:rPr>
              <a:t>b</a:t>
            </a:r>
            <a:r>
              <a:rPr lang="en-US" sz="3600" b="1" dirty="0">
                <a:latin typeface="+mj-lt"/>
                <a:cs typeface="+mn-cs"/>
              </a:rPr>
              <a:t>. AH </a:t>
            </a:r>
            <a:r>
              <a:rPr lang="en-US" sz="3600" b="1" dirty="0" err="1">
                <a:latin typeface="+mj-lt"/>
                <a:cs typeface="+mn-cs"/>
              </a:rPr>
              <a:t>dengan</a:t>
            </a:r>
            <a:r>
              <a:rPr lang="en-US" sz="3600" b="1" dirty="0">
                <a:latin typeface="+mj-lt"/>
                <a:cs typeface="+mn-cs"/>
              </a:rPr>
              <a:t> AF</a:t>
            </a:r>
          </a:p>
          <a:p>
            <a:pPr marL="342900" indent="-342900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latin typeface="+mj-lt"/>
                <a:cs typeface="+mn-cs"/>
              </a:rPr>
              <a:t>   = 60</a:t>
            </a:r>
            <a:r>
              <a:rPr lang="en-US" sz="3600" b="1" baseline="30000" dirty="0">
                <a:latin typeface="+mj-lt"/>
                <a:cs typeface="+mn-cs"/>
              </a:rPr>
              <a:t>0 </a:t>
            </a:r>
            <a:r>
              <a:rPr lang="en-US" sz="3600" b="1" dirty="0">
                <a:latin typeface="+mj-lt"/>
                <a:cs typeface="+mn-cs"/>
              </a:rPr>
              <a:t>(</a:t>
            </a:r>
            <a:r>
              <a:rPr lang="en-US" sz="3600" b="1" dirty="0">
                <a:latin typeface="+mj-lt"/>
              </a:rPr>
              <a:t>∆ AFH </a:t>
            </a:r>
            <a:r>
              <a:rPr lang="en-US" sz="3600" b="1" dirty="0" err="1" smtClean="0">
                <a:latin typeface="+mj-lt"/>
              </a:rPr>
              <a:t>sss</a:t>
            </a:r>
            <a:r>
              <a:rPr lang="en-US" sz="3600" b="1" dirty="0" smtClean="0">
                <a:latin typeface="+mj-lt"/>
              </a:rPr>
              <a:t>)</a:t>
            </a:r>
          </a:p>
          <a:p>
            <a:pPr marL="342900" indent="-342900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600" b="1" baseline="30000" dirty="0">
              <a:latin typeface="+mj-lt"/>
            </a:endParaRPr>
          </a:p>
          <a:p>
            <a:pPr marL="342900" indent="-342900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600" b="1" baseline="30000" dirty="0" smtClean="0">
              <a:latin typeface="+mj-lt"/>
            </a:endParaRPr>
          </a:p>
          <a:p>
            <a:pPr marL="342900" indent="-342900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600" b="1" baseline="30000" dirty="0">
              <a:latin typeface="+mj-lt"/>
            </a:endParaRPr>
          </a:p>
          <a:p>
            <a:pPr marL="342900" indent="-342900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600" b="1" baseline="30000" dirty="0" smtClean="0">
              <a:latin typeface="+mj-lt"/>
            </a:endParaRPr>
          </a:p>
          <a:p>
            <a:pPr marL="342900" indent="-342900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600" b="1" baseline="30000" dirty="0">
              <a:latin typeface="+mj-lt"/>
            </a:endParaRPr>
          </a:p>
          <a:p>
            <a:pPr marL="342900" indent="-342900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600" b="1" baseline="30000" dirty="0">
              <a:latin typeface="+mj-lt"/>
            </a:endParaRPr>
          </a:p>
          <a:p>
            <a:pPr marL="342900" indent="-342900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latin typeface="+mj-lt"/>
                <a:cs typeface="+mn-cs"/>
              </a:rPr>
              <a:t>c. BE </a:t>
            </a:r>
            <a:r>
              <a:rPr lang="en-US" sz="3600" b="1" dirty="0" err="1">
                <a:latin typeface="+mj-lt"/>
                <a:cs typeface="+mn-cs"/>
              </a:rPr>
              <a:t>dengan</a:t>
            </a:r>
            <a:r>
              <a:rPr lang="en-US" sz="3600" b="1" dirty="0">
                <a:latin typeface="+mj-lt"/>
                <a:cs typeface="+mn-cs"/>
              </a:rPr>
              <a:t> DF</a:t>
            </a:r>
          </a:p>
          <a:p>
            <a:pPr marL="342900" indent="-342900" fontAlgn="auto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latin typeface="+mj-lt"/>
                <a:cs typeface="+mn-cs"/>
              </a:rPr>
              <a:t>   = 90</a:t>
            </a:r>
            <a:r>
              <a:rPr lang="en-US" sz="3600" b="1" baseline="30000" dirty="0">
                <a:latin typeface="+mj-lt"/>
                <a:cs typeface="+mn-cs"/>
              </a:rPr>
              <a:t>0 </a:t>
            </a:r>
            <a:r>
              <a:rPr lang="en-US" sz="3600" b="1" dirty="0">
                <a:latin typeface="+mj-lt"/>
                <a:cs typeface="+mn-cs"/>
              </a:rPr>
              <a:t>(BE </a:t>
            </a:r>
            <a:r>
              <a:rPr lang="en-US" sz="3600" b="1" dirty="0">
                <a:latin typeface="+mj-lt"/>
                <a:cs typeface="+mn-cs"/>
                <a:sym typeface="Symbol" pitchFamily="18" charset="2"/>
              </a:rPr>
              <a:t> DF)</a:t>
            </a:r>
            <a:endParaRPr lang="en-US" sz="3600" b="1" dirty="0">
              <a:latin typeface="+mj-lt"/>
              <a:cs typeface="+mn-cs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61" grpId="0" animBg="1"/>
      <p:bldP spid="62" grpId="0" animBg="1"/>
      <p:bldP spid="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id-ID" sz="3600"/>
          </a:p>
        </p:txBody>
      </p:sp>
      <p:sp>
        <p:nvSpPr>
          <p:cNvPr id="28" name="Rectangle 27"/>
          <p:cNvSpPr/>
          <p:nvPr/>
        </p:nvSpPr>
        <p:spPr>
          <a:xfrm>
            <a:off x="5257800" y="838200"/>
            <a:ext cx="3626506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en-US" sz="4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+mn-cs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Contoh</a:t>
            </a: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2</a:t>
            </a:r>
            <a:endParaRPr lang="en-US" sz="5400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579506" cy="241912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 err="1">
                <a:solidFill>
                  <a:srgbClr val="002060"/>
                </a:solidFill>
                <a:latin typeface="Calibri" pitchFamily="34" charset="0"/>
              </a:rPr>
              <a:t>Diketahui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kubus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ABCD.EFGH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memiliki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rusuk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4 cm.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Sudut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antara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garis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AE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dan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AP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</a:rPr>
              <a:t>adalah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3600" b="1" dirty="0" smtClean="0">
                <a:solidFill>
                  <a:srgbClr val="002060"/>
                </a:solidFill>
                <a:latin typeface="Calibri" pitchFamily="34" charset="0"/>
              </a:rPr>
              <a:t>α</a:t>
            </a:r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en-GB" sz="3600" b="1" dirty="0" err="1" smtClean="0">
                <a:solidFill>
                  <a:srgbClr val="002060"/>
                </a:solidFill>
                <a:latin typeface="Calibri" pitchFamily="34" charset="0"/>
              </a:rPr>
              <a:t>Nilai</a:t>
            </a:r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</a:rPr>
              <a:t> sin </a:t>
            </a:r>
            <a:r>
              <a:rPr lang="el-GR" sz="3600" b="1" dirty="0" smtClean="0">
                <a:solidFill>
                  <a:srgbClr val="002060"/>
                </a:solidFill>
                <a:latin typeface="Calibri" pitchFamily="34" charset="0"/>
              </a:rPr>
              <a:t>α</a:t>
            </a:r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</a:rPr>
              <a:t> = …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alibri" pitchFamily="34" charset="0"/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328517"/>
            <a:ext cx="3740150" cy="338635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id-ID" sz="3600"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4040" y="381000"/>
            <a:ext cx="850617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Perbandingan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Trigonometri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07" b="43574"/>
          <a:stretch/>
        </p:blipFill>
        <p:spPr>
          <a:xfrm>
            <a:off x="304800" y="1196975"/>
            <a:ext cx="3352800" cy="3580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5"/>
          <a:stretch/>
        </p:blipFill>
        <p:spPr>
          <a:xfrm>
            <a:off x="3486576" y="1429579"/>
            <a:ext cx="5657424" cy="266299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id-ID" sz="3600"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4065" y="304800"/>
            <a:ext cx="2493311" cy="634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Jawab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31"/>
          <a:stretch/>
        </p:blipFill>
        <p:spPr>
          <a:xfrm>
            <a:off x="457200" y="201469"/>
            <a:ext cx="3276599" cy="3202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77"/>
          <a:stretch/>
        </p:blipFill>
        <p:spPr>
          <a:xfrm>
            <a:off x="4167776" y="1013160"/>
            <a:ext cx="4419600" cy="5692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2"/>
          <a:stretch/>
        </p:blipFill>
        <p:spPr>
          <a:xfrm>
            <a:off x="971550" y="3429000"/>
            <a:ext cx="225895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8159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233</TotalTime>
  <Words>194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Comic Sans MS</vt:lpstr>
      <vt:lpstr>MJXc-TeX-main-R</vt:lpstr>
      <vt:lpstr>Ravie</vt:lpstr>
      <vt:lpstr>Symbol</vt:lpstr>
      <vt:lpstr>verdana</vt:lpstr>
      <vt:lpstr>Wingdings</vt:lpstr>
      <vt:lpstr>Office Theme</vt:lpstr>
      <vt:lpstr>SUDUT-SUDUT DALAM RUANG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SUDUT-SUDUT DALAM RUANG</dc:title>
  <dc:creator>ICAN</dc:creator>
  <cp:lastModifiedBy>lenovo</cp:lastModifiedBy>
  <cp:revision>55</cp:revision>
  <dcterms:created xsi:type="dcterms:W3CDTF">2011-05-03T07:39:22Z</dcterms:created>
  <dcterms:modified xsi:type="dcterms:W3CDTF">2020-09-03T01:43:27Z</dcterms:modified>
</cp:coreProperties>
</file>