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31FE2F7-7EE2-4D21-B6F8-CB4C784877D8}" type="datetimeFigureOut">
              <a:rPr lang="id-ID" smtClean="0"/>
              <a:t>19/10/2020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733B7A-9D8E-4E24-BAED-101A12886008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979762"/>
          </a:xfrm>
        </p:spPr>
        <p:txBody>
          <a:bodyPr>
            <a:normAutofit/>
          </a:bodyPr>
          <a:lstStyle/>
          <a:p>
            <a:r>
              <a:rPr lang="id-ID" sz="3600" dirty="0" smtClean="0">
                <a:solidFill>
                  <a:srgbClr val="FF0000"/>
                </a:solidFill>
              </a:rPr>
              <a:t>SUBSTANSI HAK DAN KEWAJIBAN WARGA NEGARA DALAM PANCASILA</a:t>
            </a:r>
            <a:endParaRPr lang="id-ID" sz="36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 smtClean="0"/>
              <a:t>CHAIRUSSURIYATI SH .MH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13903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>
                <a:solidFill>
                  <a:srgbClr val="FF0000"/>
                </a:solidFill>
              </a:rPr>
              <a:t>Salah satu karakeristik hak asasi manusia adalah bersifat universal. Artinya,</a:t>
            </a:r>
            <a:r>
              <a:rPr lang="id-ID" dirty="0"/>
              <a:t> hak asasi merupakan hak yang dimiliki oleh setiap manusia di dunia tanpa membeda-bedakan suku bangsa, agama, ras maupun golongan. Oleh karena itu, setiap negara wajib menegakkan hak asasi manusia.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>
                <a:solidFill>
                  <a:srgbClr val="FF0000"/>
                </a:solidFill>
              </a:rPr>
              <a:t>Substansi Hak </a:t>
            </a:r>
            <a:r>
              <a:rPr lang="id-ID" dirty="0" smtClean="0">
                <a:solidFill>
                  <a:srgbClr val="FF0000"/>
                </a:solidFill>
              </a:rPr>
              <a:t>dan kewajiban  </a:t>
            </a:r>
            <a:r>
              <a:rPr lang="id-ID" dirty="0">
                <a:solidFill>
                  <a:srgbClr val="FF0000"/>
                </a:solidFill>
              </a:rPr>
              <a:t>dalam Pancasila</a:t>
            </a:r>
          </a:p>
        </p:txBody>
      </p:sp>
    </p:spTree>
    <p:extLst>
      <p:ext uri="{BB962C8B-B14F-4D97-AF65-F5344CB8AC3E}">
        <p14:creationId xmlns:p14="http://schemas.microsoft.com/office/powerpoint/2010/main" val="2879719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/>
              <a:t>Pancasila menjamin hak asasi manusia melalui nilai-nilai yang terkandung di dalamnya.</a:t>
            </a:r>
            <a:r>
              <a:rPr lang="id-ID" dirty="0">
                <a:solidFill>
                  <a:srgbClr val="FF0000"/>
                </a:solidFill>
              </a:rPr>
              <a:t> Nilai-nilai Pancasila dapat dikategorikan menjadi tiga, yaitu nilai ideal, nilai instrumental dan nilai praksis.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NILAI-NILAI DALAM PANCASILA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301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sz="4000" dirty="0">
                <a:solidFill>
                  <a:srgbClr val="FF0000"/>
                </a:solidFill>
              </a:rPr>
              <a:t>Pengertian nilai praksis</a:t>
            </a:r>
            <a:r>
              <a:rPr lang="id-ID" sz="4000" dirty="0"/>
              <a:t> adalah nilai instrumental Pancasila dalam realisasi praktek nyata dalam kehidupan sehari-hari, baik dalam kehidupan berbangsa, bermasyarakat, beragama dan bernegara.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Nilai Praksis Pancasila</a:t>
            </a:r>
            <a:r>
              <a:rPr lang="id-ID" b="1" dirty="0"/>
              <a:t/>
            </a:r>
            <a:br>
              <a:rPr lang="id-ID" b="1" dirty="0"/>
            </a:b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850383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b="1" dirty="0"/>
              <a:t>Sila pertama</a:t>
            </a:r>
            <a:r>
              <a:rPr lang="id-ID" dirty="0"/>
              <a:t>: tidak memaksa orang lain untuk menganut dengan agama tertentu </a:t>
            </a:r>
            <a:r>
              <a:rPr lang="id-ID" b="1" dirty="0"/>
              <a:t>Sila kedua</a:t>
            </a:r>
            <a:r>
              <a:rPr lang="id-ID" dirty="0"/>
              <a:t>: memberikan perlakuan hukum yang sama dan adil untuk semua. </a:t>
            </a:r>
            <a:r>
              <a:rPr lang="id-ID" b="1" dirty="0"/>
              <a:t>Sila ketiga</a:t>
            </a:r>
            <a:r>
              <a:rPr lang="id-ID" dirty="0"/>
              <a:t>: mendukung pengembangan “Pembangunan” di berbagai wilayah karena sama-sama satu bangsa </a:t>
            </a:r>
            <a:r>
              <a:rPr lang="id-ID" b="1" dirty="0"/>
              <a:t>Sila keempat</a:t>
            </a:r>
            <a:r>
              <a:rPr lang="id-ID" dirty="0"/>
              <a:t>: Menggunakan hak suara dalam pemilu </a:t>
            </a:r>
            <a:r>
              <a:rPr lang="id-ID" b="1" dirty="0"/>
              <a:t>Sila kelima</a:t>
            </a:r>
            <a:r>
              <a:rPr lang="id-ID" dirty="0"/>
              <a:t>:Tidak bersikap diskriminatif.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Autofit/>
          </a:bodyPr>
          <a:lstStyle/>
          <a:p>
            <a:r>
              <a:rPr lang="id-ID" sz="3200" b="1" dirty="0">
                <a:solidFill>
                  <a:srgbClr val="FF0000"/>
                </a:solidFill>
              </a:rPr>
              <a:t>Nilai Praksis Pancasila – Sikap Sikap Yang Sesuai Dengan Nilai Praksis Pancasila</a:t>
            </a:r>
            <a:br>
              <a:rPr lang="id-ID" sz="3200" b="1" dirty="0">
                <a:solidFill>
                  <a:srgbClr val="FF0000"/>
                </a:solidFill>
              </a:rPr>
            </a:br>
            <a:endParaRPr lang="id-ID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62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d-ID" sz="4000" dirty="0">
                <a:solidFill>
                  <a:srgbClr val="FF0000"/>
                </a:solidFill>
              </a:rPr>
              <a:t>nilai instrumental </a:t>
            </a:r>
            <a:r>
              <a:rPr lang="id-ID" sz="4000" dirty="0"/>
              <a:t>adalah penjabaran lebih lanjut dari nilai dasar secara lebih kreatif dan dinamis dalam bentuk UUD 1945 dan peraturan Perundang-undangan lainnya, dalam Tata Urutan Peraturan </a:t>
            </a:r>
            <a:r>
              <a:rPr lang="id-ID" sz="4000" dirty="0" smtClean="0"/>
              <a:t>Perundang-undangan.</a:t>
            </a:r>
            <a:endParaRPr lang="id-ID" sz="40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b="1" dirty="0">
                <a:solidFill>
                  <a:srgbClr val="FF0000"/>
                </a:solidFill>
              </a:rPr>
              <a:t>nilai instrumental</a:t>
            </a:r>
            <a:br>
              <a:rPr lang="id-ID" b="1" dirty="0">
                <a:solidFill>
                  <a:srgbClr val="FF0000"/>
                </a:solidFill>
              </a:rPr>
            </a:b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40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Autofit/>
          </a:bodyPr>
          <a:lstStyle/>
          <a:p>
            <a:r>
              <a:rPr lang="id-ID" sz="1600" dirty="0">
                <a:solidFill>
                  <a:srgbClr val="FF0000"/>
                </a:solidFill>
              </a:rPr>
              <a:t>sila pertama pancasia </a:t>
            </a:r>
            <a:r>
              <a:rPr lang="id-ID" sz="1600" dirty="0"/>
              <a:t>: Ketuhanan Yang Maha Esa</a:t>
            </a:r>
            <a:br>
              <a:rPr lang="id-ID" sz="1600" dirty="0"/>
            </a:br>
            <a:r>
              <a:rPr lang="id-ID" sz="1600" dirty="0"/>
              <a:t>nilai instrumental dari sila pertama : Pasal 29 ayat 2</a:t>
            </a:r>
            <a:br>
              <a:rPr lang="id-ID" sz="1600" dirty="0"/>
            </a:br>
            <a:r>
              <a:rPr lang="id-ID" sz="1600" dirty="0"/>
              <a:t>Negara menjamin kemerdekaan tiap-tiap penduduk untuk memeluk agamanya masing-masing </a:t>
            </a:r>
            <a:r>
              <a:rPr lang="id-ID" sz="1600" dirty="0">
                <a:latin typeface="+mj-lt"/>
              </a:rPr>
              <a:t>dan</a:t>
            </a:r>
            <a:r>
              <a:rPr lang="id-ID" sz="1600" dirty="0"/>
              <a:t> untuk beribadat menurut agamanya dan kepercayaannya itu</a:t>
            </a:r>
            <a:br>
              <a:rPr lang="id-ID" sz="1600" dirty="0"/>
            </a:br>
            <a:r>
              <a:rPr lang="id-ID" sz="1600" dirty="0"/>
              <a:t/>
            </a:r>
            <a:br>
              <a:rPr lang="id-ID" sz="1600" dirty="0"/>
            </a:br>
            <a:r>
              <a:rPr lang="id-ID" sz="1600" dirty="0">
                <a:solidFill>
                  <a:srgbClr val="FF0000"/>
                </a:solidFill>
              </a:rPr>
              <a:t>sila kedua pancasila </a:t>
            </a:r>
            <a:r>
              <a:rPr lang="id-ID" sz="1600" dirty="0"/>
              <a:t>: Kemanusiaan Yang Adil Dan Beradab</a:t>
            </a:r>
            <a:br>
              <a:rPr lang="id-ID" sz="1600" dirty="0"/>
            </a:br>
            <a:r>
              <a:rPr lang="id-ID" sz="1600" dirty="0"/>
              <a:t>nilai instrumental dari sila kedua : </a:t>
            </a:r>
            <a:br>
              <a:rPr lang="id-ID" sz="1600" dirty="0"/>
            </a:br>
            <a:r>
              <a:rPr lang="id-ID" sz="1600" dirty="0"/>
              <a:t>1) Pasal 26 ayat 3</a:t>
            </a:r>
            <a:br>
              <a:rPr lang="id-ID" sz="1600" dirty="0"/>
            </a:br>
            <a:r>
              <a:rPr lang="id-ID" sz="1600" dirty="0"/>
              <a:t>Hal-hal yang mengenai warga Negara dan penduduk diatur dengan undang-undang</a:t>
            </a:r>
            <a:br>
              <a:rPr lang="id-ID" sz="1600" dirty="0"/>
            </a:br>
            <a:r>
              <a:rPr lang="id-ID" sz="1600" dirty="0"/>
              <a:t>2) Pasal 27 ayat 2</a:t>
            </a:r>
            <a:br>
              <a:rPr lang="id-ID" sz="1600" dirty="0"/>
            </a:br>
            <a:r>
              <a:rPr lang="id-ID" sz="1600" dirty="0"/>
              <a:t>Tiap-tiap warga Negara berhak atas pekerjaan dan penghidupan yang layak bagi kemanusiaan.</a:t>
            </a:r>
            <a:br>
              <a:rPr lang="id-ID" sz="1600" dirty="0"/>
            </a:br>
            <a:r>
              <a:rPr lang="id-ID" sz="1600" dirty="0"/>
              <a:t>3) Pasal 28</a:t>
            </a:r>
            <a:br>
              <a:rPr lang="id-ID" sz="1600" dirty="0"/>
            </a:br>
            <a:r>
              <a:rPr lang="id-ID" sz="1600" dirty="0"/>
              <a:t>Kemerdekaan berserikat dan berkumpul, mengeluarkan pikiran dengan lisan dan tulisan dan sebagainya ditetapkan dengan undang-undang</a:t>
            </a:r>
            <a:br>
              <a:rPr lang="id-ID" sz="1600" dirty="0"/>
            </a:br>
            <a:r>
              <a:rPr lang="id-ID" sz="1600" dirty="0"/>
              <a:t>4) Pasal 30 ayat 1</a:t>
            </a:r>
            <a:br>
              <a:rPr lang="id-ID" sz="1600" dirty="0"/>
            </a:br>
            <a:r>
              <a:rPr lang="id-ID" sz="1600" dirty="0"/>
              <a:t>Tiap-tiap warga Negara berhak dan wajib ikut serta dalam usaha pertahanan dan keamanan Negara</a:t>
            </a:r>
            <a:br>
              <a:rPr lang="id-ID" sz="1600" dirty="0"/>
            </a:br>
            <a:r>
              <a:rPr lang="id-ID" sz="1600" dirty="0"/>
              <a:t>5) Pasal 31 ayat 1</a:t>
            </a:r>
            <a:br>
              <a:rPr lang="id-ID" sz="1600" dirty="0"/>
            </a:br>
            <a:r>
              <a:rPr lang="id-ID" sz="1600" dirty="0"/>
              <a:t>Setiap warga Negara berhak mendapat pendidikan</a:t>
            </a:r>
            <a:br>
              <a:rPr lang="id-ID" sz="1600" dirty="0"/>
            </a:br>
            <a:endParaRPr lang="id-ID" sz="16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LANJUTAN.....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804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>
                <a:solidFill>
                  <a:srgbClr val="FF0000"/>
                </a:solidFill>
              </a:rPr>
              <a:t>sila ketiga pancasila</a:t>
            </a:r>
            <a:r>
              <a:rPr lang="id-ID" dirty="0"/>
              <a:t> : Persatuan Indonesia</a:t>
            </a:r>
            <a:br>
              <a:rPr lang="id-ID" dirty="0"/>
            </a:br>
            <a:r>
              <a:rPr lang="id-ID" dirty="0"/>
              <a:t>nilai instrumental dari sila ketiga :</a:t>
            </a:r>
            <a:br>
              <a:rPr lang="id-ID" dirty="0"/>
            </a:br>
            <a:r>
              <a:rPr lang="id-ID" dirty="0"/>
              <a:t>1) Pasal 1 ayat 1</a:t>
            </a:r>
            <a:br>
              <a:rPr lang="id-ID" dirty="0"/>
            </a:br>
            <a:r>
              <a:rPr lang="id-ID" dirty="0"/>
              <a:t>Negara Indonesia ialah Negara kesatuan, yang berbentuk republik</a:t>
            </a:r>
            <a:br>
              <a:rPr lang="id-ID" dirty="0"/>
            </a:br>
            <a:r>
              <a:rPr lang="id-ID" dirty="0"/>
              <a:t>2) Pasal 32 ayat 2</a:t>
            </a:r>
            <a:br>
              <a:rPr lang="id-ID" dirty="0"/>
            </a:br>
            <a:r>
              <a:rPr lang="id-ID" dirty="0"/>
              <a:t>Negara menghormati dan memelihara bahasa daerah sebagai kekayaan budaya nasional</a:t>
            </a:r>
            <a:br>
              <a:rPr lang="id-ID" dirty="0"/>
            </a:br>
            <a:r>
              <a:rPr lang="id-ID" dirty="0"/>
              <a:t>3) Pasal 36</a:t>
            </a:r>
            <a:br>
              <a:rPr lang="id-ID" dirty="0"/>
            </a:br>
            <a:r>
              <a:rPr lang="id-ID" dirty="0"/>
              <a:t>Bendera Negara Indonesia ialah Sang Merah </a:t>
            </a:r>
            <a:r>
              <a:rPr lang="id-ID" dirty="0" smtClean="0"/>
              <a:t>Putih</a:t>
            </a:r>
          </a:p>
          <a:p>
            <a:pPr marL="0" indent="0">
              <a:buNone/>
            </a:pPr>
            <a:r>
              <a:rPr lang="id-ID" dirty="0"/>
              <a:t/>
            </a:r>
            <a:br>
              <a:rPr lang="id-ID" dirty="0"/>
            </a:br>
            <a:r>
              <a:rPr lang="id-ID" dirty="0" smtClean="0">
                <a:solidFill>
                  <a:srgbClr val="FF0000"/>
                </a:solidFill>
              </a:rPr>
              <a:t>sila keempat </a:t>
            </a:r>
            <a:r>
              <a:rPr lang="id-ID" dirty="0">
                <a:solidFill>
                  <a:srgbClr val="FF0000"/>
                </a:solidFill>
              </a:rPr>
              <a:t>pancasila </a:t>
            </a:r>
            <a:r>
              <a:rPr lang="id-ID" dirty="0"/>
              <a:t>: Kerakyatan Yang Dipimpin Oleh Hikmat Kebijaksanaan Dalam Permusyawaratan Perwakilan</a:t>
            </a:r>
            <a:br>
              <a:rPr lang="id-ID" dirty="0"/>
            </a:br>
            <a:r>
              <a:rPr lang="id-ID" dirty="0"/>
              <a:t>nilai instrumental dari sila keempat : Pasal 1 ayat 2 , Kedaulatan berada ditangan rakyat dan dilaksanakan menurut undang-undang dasar</a:t>
            </a:r>
            <a:br>
              <a:rPr lang="id-ID" dirty="0"/>
            </a:br>
            <a:endParaRPr lang="id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LANJUTAN.....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058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>
                <a:solidFill>
                  <a:srgbClr val="FF0000"/>
                </a:solidFill>
              </a:rPr>
              <a:t>Sila </a:t>
            </a:r>
            <a:r>
              <a:rPr lang="id-ID" dirty="0" smtClean="0">
                <a:solidFill>
                  <a:srgbClr val="FF0000"/>
                </a:solidFill>
              </a:rPr>
              <a:t> </a:t>
            </a:r>
            <a:r>
              <a:rPr lang="id-ID" dirty="0">
                <a:solidFill>
                  <a:srgbClr val="FF0000"/>
                </a:solidFill>
              </a:rPr>
              <a:t>kelima pancasila </a:t>
            </a:r>
            <a:r>
              <a:rPr lang="id-ID" dirty="0"/>
              <a:t>: Keadilan Sosial Bagi Seluruh Indonesia</a:t>
            </a:r>
            <a:br>
              <a:rPr lang="id-ID" dirty="0"/>
            </a:br>
            <a:r>
              <a:rPr lang="id-ID" dirty="0"/>
              <a:t>nilai instrumental dari sila kelima :</a:t>
            </a:r>
            <a:br>
              <a:rPr lang="id-ID" dirty="0"/>
            </a:br>
            <a:r>
              <a:rPr lang="id-ID" dirty="0"/>
              <a:t>1) Pasal 27 ayat 1</a:t>
            </a:r>
            <a:br>
              <a:rPr lang="id-ID" dirty="0"/>
            </a:br>
            <a:r>
              <a:rPr lang="id-ID" dirty="0"/>
              <a:t>Segala warga negara bersamaan kedudukannya di dalam hukum dan pemerintahan dan wajib menjunjung hukum dan pemerintahan itu dengan tidak ada kecualinya</a:t>
            </a:r>
            <a:br>
              <a:rPr lang="id-ID" dirty="0"/>
            </a:br>
            <a:r>
              <a:rPr lang="id-ID" dirty="0"/>
              <a:t>2) Pasal 33 ayat 3</a:t>
            </a:r>
            <a:br>
              <a:rPr lang="id-ID" dirty="0"/>
            </a:br>
            <a:r>
              <a:rPr lang="id-ID" dirty="0"/>
              <a:t>Bumi dan air dan kekayaan alam yang terkandung di dalamnya dikuasai oleh Negara dan dipergunakan untuk sebesar-besar kemakmuran rakyat</a:t>
            </a:r>
            <a:br>
              <a:rPr lang="id-ID" dirty="0"/>
            </a:br>
            <a:r>
              <a:rPr lang="id-ID" dirty="0"/>
              <a:t>3) Pasal 34 ayat 3</a:t>
            </a:r>
            <a:br>
              <a:rPr lang="id-ID" dirty="0"/>
            </a:br>
            <a:r>
              <a:rPr lang="id-ID" dirty="0"/>
              <a:t>Negara bertanggung jawab atas penyediaan fasilitas pelayanan kesehatan dan fasilitas pelayanan umum yang layak.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>
                <a:solidFill>
                  <a:srgbClr val="FF0000"/>
                </a:solidFill>
              </a:rPr>
              <a:t>LANJUTAN....</a:t>
            </a:r>
            <a:endParaRPr lang="id-ID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50390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</TotalTime>
  <Words>239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SUBSTANSI HAK DAN KEWAJIBAN WARGA NEGARA DALAM PANCASILA</vt:lpstr>
      <vt:lpstr>Substansi Hak dan kewajiban  dalam Pancasila</vt:lpstr>
      <vt:lpstr>NILAI-NILAI DALAM PANCASILA</vt:lpstr>
      <vt:lpstr>Nilai Praksis Pancasila </vt:lpstr>
      <vt:lpstr>Nilai Praksis Pancasila – Sikap Sikap Yang Sesuai Dengan Nilai Praksis Pancasila </vt:lpstr>
      <vt:lpstr>nilai instrumental </vt:lpstr>
      <vt:lpstr>LANJUTAN.....</vt:lpstr>
      <vt:lpstr>LANJUTAN.....</vt:lpstr>
      <vt:lpstr>LANJUTAN....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8.1</dc:creator>
  <cp:lastModifiedBy>windows 8.1</cp:lastModifiedBy>
  <cp:revision>6</cp:revision>
  <dcterms:created xsi:type="dcterms:W3CDTF">2020-10-19T05:51:20Z</dcterms:created>
  <dcterms:modified xsi:type="dcterms:W3CDTF">2020-10-19T13:44:42Z</dcterms:modified>
</cp:coreProperties>
</file>