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30" r:id="rId3"/>
    <p:sldId id="348" r:id="rId4"/>
    <p:sldId id="349" r:id="rId5"/>
    <p:sldId id="351" r:id="rId6"/>
    <p:sldId id="352" r:id="rId7"/>
    <p:sldId id="353" r:id="rId8"/>
    <p:sldId id="354" r:id="rId9"/>
    <p:sldId id="355" r:id="rId10"/>
    <p:sldId id="364" r:id="rId11"/>
    <p:sldId id="356" r:id="rId12"/>
    <p:sldId id="357" r:id="rId13"/>
    <p:sldId id="358" r:id="rId14"/>
    <p:sldId id="359" r:id="rId15"/>
    <p:sldId id="360" r:id="rId16"/>
    <p:sldId id="361" r:id="rId17"/>
    <p:sldId id="363" r:id="rId18"/>
    <p:sldId id="3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4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5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5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2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7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91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5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7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84C8F1-7F12-4AF5-8441-C8417889C3A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593F-696F-45D5-8C6D-668F46E85B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37DE7-7DB1-4751-A0DC-B5ED4EA78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633" y="928049"/>
            <a:ext cx="9144000" cy="709730"/>
          </a:xfrm>
        </p:spPr>
        <p:txBody>
          <a:bodyPr>
            <a:normAutofit/>
          </a:bodyPr>
          <a:lstStyle/>
          <a:p>
            <a:r>
              <a:rPr lang="en-US" sz="4000"/>
              <a:t> STRUKTUR PASAR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5AFE6-184B-4CEE-B61B-8CAA94688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76" t="26855" r="4068" b="33724"/>
          <a:stretch/>
        </p:blipFill>
        <p:spPr>
          <a:xfrm>
            <a:off x="900332" y="1637779"/>
            <a:ext cx="11183815" cy="46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8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31A871-E2A7-4BCA-833A-1B17BBC8D755}"/>
              </a:ext>
            </a:extLst>
          </p:cNvPr>
          <p:cNvSpPr/>
          <p:nvPr/>
        </p:nvSpPr>
        <p:spPr>
          <a:xfrm>
            <a:off x="168812" y="2136339"/>
            <a:ext cx="120231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</a:rPr>
              <a:t>Keburukan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struktur</a:t>
            </a:r>
            <a:r>
              <a:rPr lang="en-US" sz="2800" dirty="0">
                <a:solidFill>
                  <a:srgbClr val="FF0000"/>
                </a:solidFill>
              </a:rPr>
              <a:t> pasar </a:t>
            </a:r>
            <a:r>
              <a:rPr lang="en-US" sz="2800" dirty="0" err="1">
                <a:solidFill>
                  <a:srgbClr val="FF0000"/>
                </a:solidFill>
              </a:rPr>
              <a:t>persaingan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sempurna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adalah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sebagai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berikut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/>
              <a:t>Pasar </a:t>
            </a:r>
            <a:r>
              <a:rPr lang="en-US" sz="2800" dirty="0" err="1"/>
              <a:t>persaingan</a:t>
            </a:r>
            <a:r>
              <a:rPr lang="en-US" sz="2800" dirty="0"/>
              <a:t> </a:t>
            </a:r>
            <a:r>
              <a:rPr lang="en-US" sz="2800" dirty="0" err="1"/>
              <a:t>sempurna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mendorong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 err="1"/>
              <a:t>Dalam</a:t>
            </a:r>
            <a:r>
              <a:rPr lang="en-US" sz="2800" dirty="0"/>
              <a:t> pasar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dicontoh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oleh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pesaing</a:t>
            </a:r>
            <a:r>
              <a:rPr lang="en-US" sz="28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/>
              <a:t>Pasar </a:t>
            </a:r>
            <a:r>
              <a:rPr lang="en-US" sz="2800" dirty="0" err="1"/>
              <a:t>persaingan</a:t>
            </a:r>
            <a:r>
              <a:rPr lang="en-US" sz="2800" dirty="0"/>
              <a:t> </a:t>
            </a:r>
            <a:r>
              <a:rPr lang="en-US" sz="2800" dirty="0" err="1"/>
              <a:t>sempurna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kalanya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ongkos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tuntutan</a:t>
            </a:r>
            <a:r>
              <a:rPr lang="en-US" sz="2800" dirty="0"/>
              <a:t> </a:t>
            </a:r>
            <a:r>
              <a:rPr lang="en-US" sz="2800" dirty="0" err="1"/>
              <a:t>efisiensi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terkadang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memikirkan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dan </a:t>
            </a:r>
            <a:r>
              <a:rPr lang="en-US" sz="2800" dirty="0" err="1"/>
              <a:t>sosialnya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095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810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5"/>
            </a:pPr>
            <a:r>
              <a:rPr lang="en-US" sz="2400" dirty="0" err="1"/>
              <a:t>Membatasi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.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100%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yang </a:t>
            </a:r>
            <a:r>
              <a:rPr lang="en-US" sz="2400" dirty="0" err="1"/>
              <a:t>terbatas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barang-barang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dikonsumsinya</a:t>
            </a:r>
            <a:r>
              <a:rPr lang="en-US" sz="2400" dirty="0"/>
              <a:t>. 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ongkos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.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en-US" sz="2400" dirty="0"/>
              <a:t>Perusahaan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tertinggal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bangkrut</a:t>
            </a:r>
            <a:r>
              <a:rPr lang="en-US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7988"/>
            <a:ext cx="42672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1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dirty="0" err="1">
                <a:solidFill>
                  <a:srgbClr val="FF0000"/>
                </a:solidFill>
              </a:rPr>
              <a:t>Pasar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Persaingan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Sempurna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a) 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</a:p>
          <a:p>
            <a:r>
              <a:rPr lang="en-US" sz="2400" dirty="0"/>
              <a:t>(1)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</a:p>
          <a:p>
            <a:pPr marL="457200"/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di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yang </a:t>
            </a:r>
            <a:r>
              <a:rPr lang="en-US" sz="2400" dirty="0" err="1"/>
              <a:t>memproduksi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yang </a:t>
            </a:r>
            <a:r>
              <a:rPr lang="en-US" sz="2400" dirty="0" err="1"/>
              <a:t>mirip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yang </a:t>
            </a:r>
            <a:r>
              <a:rPr lang="en-US" sz="2400" dirty="0" err="1"/>
              <a:t>menyaingi</a:t>
            </a:r>
            <a:r>
              <a:rPr lang="en-US" sz="2400" dirty="0"/>
              <a:t>. </a:t>
            </a:r>
          </a:p>
          <a:p>
            <a:r>
              <a:rPr lang="en-US" sz="2400" dirty="0"/>
              <a:t>(2) </a:t>
            </a:r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</a:p>
          <a:p>
            <a:pPr marL="457200"/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pengganti</a:t>
            </a:r>
            <a:r>
              <a:rPr lang="en-US" sz="2400" dirty="0"/>
              <a:t> yang 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i="1" dirty="0"/>
              <a:t>(close substitute)</a:t>
            </a:r>
            <a:r>
              <a:rPr lang="en-US" sz="240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(</a:t>
            </a:r>
            <a:r>
              <a:rPr lang="en-US" sz="2400" dirty="0" err="1"/>
              <a:t>iklan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8795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838200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(3) </a:t>
            </a:r>
            <a:r>
              <a:rPr lang="en-US" sz="2400" dirty="0" err="1"/>
              <a:t>Kebaikan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kelemahannya</a:t>
            </a:r>
            <a:r>
              <a:rPr lang="en-US" sz="2400" dirty="0"/>
              <a:t>. </a:t>
            </a:r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kebaikannya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731520" algn="just"/>
            <a:r>
              <a:rPr lang="en-US" sz="2400" dirty="0"/>
              <a:t> (a)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r>
              <a:rPr lang="en-US" sz="2400" dirty="0"/>
              <a:t>. </a:t>
            </a:r>
          </a:p>
          <a:p>
            <a:pPr marL="731520" algn="just"/>
            <a:r>
              <a:rPr lang="en-US" sz="2400" dirty="0"/>
              <a:t> (b)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</a:t>
            </a:r>
            <a:r>
              <a:rPr lang="en-US" sz="2400" dirty="0" err="1"/>
              <a:t>ekonomis</a:t>
            </a:r>
            <a:r>
              <a:rPr lang="en-US" sz="2400" dirty="0"/>
              <a:t>.</a:t>
            </a:r>
          </a:p>
          <a:p>
            <a:pPr marL="731520" algn="just"/>
            <a:r>
              <a:rPr lang="en-US" sz="2400" dirty="0"/>
              <a:t> (c)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. </a:t>
            </a:r>
          </a:p>
          <a:p>
            <a:pPr marL="457200" algn="just"/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457200" algn="just"/>
            <a:r>
              <a:rPr lang="en-US" sz="2400" dirty="0"/>
              <a:t>(a) Tingkat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keinginan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.</a:t>
            </a:r>
          </a:p>
          <a:p>
            <a:pPr marL="457200" algn="just"/>
            <a:r>
              <a:rPr lang="en-US" sz="2400" dirty="0"/>
              <a:t>(b) </a:t>
            </a:r>
            <a:r>
              <a:rPr lang="en-US" sz="2400" dirty="0" err="1"/>
              <a:t>Kesempatan</a:t>
            </a:r>
            <a:r>
              <a:rPr lang="en-US" sz="2400" dirty="0"/>
              <a:t>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yang lain </a:t>
            </a:r>
            <a:r>
              <a:rPr lang="en-US" sz="2400" dirty="0" err="1"/>
              <a:t>terbatas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04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17694"/>
            <a:ext cx="8432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b) 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(1)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di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produsen</a:t>
            </a:r>
            <a:r>
              <a:rPr lang="en-US" sz="2400" dirty="0"/>
              <a:t> yang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corak</a:t>
            </a:r>
            <a:r>
              <a:rPr lang="en-US" sz="2400" dirty="0"/>
              <a:t>.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yang </a:t>
            </a:r>
            <a:r>
              <a:rPr lang="en-US" sz="2400" dirty="0" err="1"/>
              <a:t>ekstern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.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sifat-sifatnya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unsur-unsur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(2) </a:t>
            </a:r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457200" algn="just"/>
            <a:r>
              <a:rPr lang="en-US" sz="2400" dirty="0"/>
              <a:t>(a)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/>
              <a:t>(b)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produksinya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corak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/>
              <a:t>(c) Perusahaan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/>
              <a:t>(d) </a:t>
            </a:r>
            <a:r>
              <a:rPr lang="en-US" sz="2400" dirty="0" err="1"/>
              <a:t>Masuk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/>
              <a:t>(e)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96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Kebaikan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 </a:t>
            </a:r>
            <a:r>
              <a:rPr lang="en-US" sz="2400" b="1" dirty="0" err="1"/>
              <a:t>persaingan</a:t>
            </a:r>
            <a:r>
              <a:rPr lang="en-US" sz="2400" b="1" dirty="0"/>
              <a:t> </a:t>
            </a:r>
            <a:r>
              <a:rPr lang="en-US" sz="2400" b="1" dirty="0" err="1"/>
              <a:t>monopolistis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berikut</a:t>
            </a:r>
            <a:r>
              <a:rPr lang="en-US" sz="2400" b="1" dirty="0"/>
              <a:t>. </a:t>
            </a:r>
            <a:endParaRPr lang="en-US" sz="2400" dirty="0"/>
          </a:p>
          <a:p>
            <a:r>
              <a:rPr lang="en-US" sz="2400" dirty="0"/>
              <a:t>(a)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diferensiasi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</a:p>
          <a:p>
            <a:r>
              <a:rPr lang="en-US" sz="2400" dirty="0"/>
              <a:t>(b) </a:t>
            </a:r>
            <a:r>
              <a:rPr lang="en-US" sz="2400" dirty="0" err="1"/>
              <a:t>Corak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yang </a:t>
            </a:r>
            <a:r>
              <a:rPr lang="en-US" sz="2400" dirty="0" err="1"/>
              <a:t>merata</a:t>
            </a:r>
            <a:r>
              <a:rPr lang="en-US" sz="2400" dirty="0"/>
              <a:t> </a:t>
            </a:r>
          </a:p>
          <a:p>
            <a:r>
              <a:rPr lang="en-US" sz="2400" dirty="0"/>
              <a:t>(c)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</a:p>
          <a:p>
            <a:r>
              <a:rPr lang="en-US" sz="2400" b="1" dirty="0" err="1"/>
              <a:t>Kelemahan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 </a:t>
            </a:r>
            <a:r>
              <a:rPr lang="en-US" sz="2400" b="1" dirty="0" err="1"/>
              <a:t>persaingan</a:t>
            </a:r>
            <a:r>
              <a:rPr lang="en-US" sz="2400" b="1" dirty="0"/>
              <a:t> </a:t>
            </a:r>
            <a:r>
              <a:rPr lang="en-US" sz="2400" b="1" dirty="0" err="1"/>
              <a:t>monopolistis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berikut</a:t>
            </a:r>
            <a:r>
              <a:rPr lang="en-US" sz="2400" b="1" dirty="0"/>
              <a:t>. </a:t>
            </a:r>
            <a:endParaRPr lang="en-US" sz="2400" dirty="0"/>
          </a:p>
          <a:p>
            <a:r>
              <a:rPr lang="en-US" sz="2400" dirty="0"/>
              <a:t>(a)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sumber-sumber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</a:p>
          <a:p>
            <a:r>
              <a:rPr lang="en-US" sz="2400" dirty="0"/>
              <a:t>(b)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dorongan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</a:p>
          <a:p>
            <a:r>
              <a:rPr lang="en-US" sz="2400" dirty="0"/>
              <a:t>(c)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66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152401"/>
            <a:ext cx="111697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c)  </a:t>
            </a:r>
            <a:r>
              <a:rPr lang="en-US" sz="2800" dirty="0" err="1">
                <a:solidFill>
                  <a:srgbClr val="FF0000"/>
                </a:solidFill>
              </a:rPr>
              <a:t>Pasar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Oligopoli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sz="2400" dirty="0"/>
              <a:t>(1) </a:t>
            </a:r>
            <a:r>
              <a:rPr lang="en-US" sz="3200" dirty="0" err="1"/>
              <a:t>Pengertian</a:t>
            </a:r>
            <a:r>
              <a:rPr lang="en-US" sz="3200" dirty="0"/>
              <a:t> </a:t>
            </a:r>
            <a:r>
              <a:rPr lang="en-US" sz="3200" dirty="0" err="1"/>
              <a:t>Pasar</a:t>
            </a:r>
            <a:r>
              <a:rPr lang="en-US" sz="3200" dirty="0"/>
              <a:t> </a:t>
            </a:r>
            <a:r>
              <a:rPr lang="en-US" sz="3200" dirty="0" err="1"/>
              <a:t>Oligopoli</a:t>
            </a:r>
            <a:r>
              <a:rPr lang="en-US" sz="3200" dirty="0"/>
              <a:t> </a:t>
            </a:r>
          </a:p>
          <a:p>
            <a:pPr marL="457200" algn="just"/>
            <a:r>
              <a:rPr lang="en-US" sz="3200" dirty="0" err="1"/>
              <a:t>Istilah</a:t>
            </a:r>
            <a:r>
              <a:rPr lang="en-US" sz="3200" dirty="0"/>
              <a:t> </a:t>
            </a:r>
            <a:r>
              <a:rPr lang="en-US" sz="3200" dirty="0" err="1"/>
              <a:t>oligopoli</a:t>
            </a:r>
            <a:r>
              <a:rPr lang="en-US" sz="3200" dirty="0"/>
              <a:t> </a:t>
            </a:r>
            <a:r>
              <a:rPr lang="en-US" sz="3200" dirty="0" err="1"/>
              <a:t>berarti</a:t>
            </a:r>
            <a:r>
              <a:rPr lang="en-US" sz="3200" dirty="0"/>
              <a:t> ”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penjual</a:t>
            </a:r>
            <a:r>
              <a:rPr lang="en-US" sz="3200" dirty="0"/>
              <a:t>”.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penjual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konteks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,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berarti</a:t>
            </a:r>
            <a:r>
              <a:rPr lang="en-US" sz="3200" dirty="0"/>
              <a:t> paling </a:t>
            </a:r>
            <a:r>
              <a:rPr lang="en-US" sz="3200" dirty="0" err="1"/>
              <a:t>sedikit</a:t>
            </a:r>
            <a:r>
              <a:rPr lang="en-US" sz="3200" dirty="0"/>
              <a:t> 2 </a:t>
            </a:r>
            <a:r>
              <a:rPr lang="en-US" sz="3200" dirty="0" err="1"/>
              <a:t>dan</a:t>
            </a:r>
            <a:r>
              <a:rPr lang="en-US" sz="3200" dirty="0"/>
              <a:t> paling </a:t>
            </a:r>
            <a:r>
              <a:rPr lang="en-US" sz="3200" dirty="0" err="1"/>
              <a:t>banyak</a:t>
            </a:r>
            <a:r>
              <a:rPr lang="en-US" sz="3200" dirty="0"/>
              <a:t> 10 </a:t>
            </a:r>
            <a:r>
              <a:rPr lang="en-US" sz="3200" dirty="0" err="1"/>
              <a:t>atau</a:t>
            </a:r>
            <a:r>
              <a:rPr lang="en-US" sz="3200" dirty="0"/>
              <a:t> 15 </a:t>
            </a:r>
            <a:r>
              <a:rPr lang="en-US" sz="3200" dirty="0" err="1"/>
              <a:t>perusahaan</a:t>
            </a:r>
            <a:r>
              <a:rPr lang="en-US" sz="3200" dirty="0"/>
              <a:t>. </a:t>
            </a:r>
            <a:r>
              <a:rPr lang="en-US" sz="3200" dirty="0" err="1"/>
              <a:t>Pasar</a:t>
            </a:r>
            <a:r>
              <a:rPr lang="en-US" sz="3200" dirty="0"/>
              <a:t> </a:t>
            </a:r>
            <a:r>
              <a:rPr lang="en-US" sz="3200" dirty="0" err="1"/>
              <a:t>oligopoli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pasar</a:t>
            </a:r>
            <a:r>
              <a:rPr lang="en-US" sz="3200" dirty="0"/>
              <a:t> di </a:t>
            </a:r>
            <a:r>
              <a:rPr lang="en-US" sz="3200" dirty="0" err="1"/>
              <a:t>mana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produsen</a:t>
            </a:r>
            <a:r>
              <a:rPr lang="en-US" sz="3200" dirty="0"/>
              <a:t> yang </a:t>
            </a: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en-US" sz="3200" dirty="0" err="1"/>
              <a:t>barang-barang</a:t>
            </a:r>
            <a:r>
              <a:rPr lang="en-US" sz="3200" dirty="0"/>
              <a:t> yang </a:t>
            </a:r>
            <a:r>
              <a:rPr lang="en-US" sz="3200" dirty="0" err="1"/>
              <a:t>bersaing</a:t>
            </a:r>
            <a:r>
              <a:rPr lang="en-US" sz="3200" dirty="0"/>
              <a:t>. </a:t>
            </a:r>
            <a:r>
              <a:rPr lang="en-US" sz="3200" dirty="0" err="1"/>
              <a:t>Apabila</a:t>
            </a:r>
            <a:r>
              <a:rPr lang="en-US" sz="3200" dirty="0"/>
              <a:t> pasar </a:t>
            </a:r>
            <a:r>
              <a:rPr lang="en-US" sz="3200" dirty="0" err="1"/>
              <a:t>oligopoli</a:t>
            </a:r>
            <a:r>
              <a:rPr lang="en-US" sz="3200" dirty="0"/>
              <a:t> </a:t>
            </a:r>
            <a:r>
              <a:rPr lang="en-US" sz="3200" dirty="0" err="1"/>
              <a:t>terdiri</a:t>
            </a:r>
            <a:r>
              <a:rPr lang="en-US" sz="3200" dirty="0"/>
              <a:t>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</a:t>
            </a:r>
            <a:r>
              <a:rPr lang="en-US" sz="3200" dirty="0" err="1"/>
              <a:t>saja</a:t>
            </a:r>
            <a:r>
              <a:rPr lang="en-US" sz="3200" dirty="0"/>
              <a:t>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dinamakan</a:t>
            </a:r>
            <a:r>
              <a:rPr lang="en-US" sz="3200" dirty="0"/>
              <a:t> </a:t>
            </a:r>
            <a:r>
              <a:rPr lang="en-US" sz="3200" dirty="0" err="1"/>
              <a:t>duopoli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215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E3813B-6DE3-4F80-966D-D6403620AB20}"/>
              </a:ext>
            </a:extLst>
          </p:cNvPr>
          <p:cNvSpPr/>
          <p:nvPr/>
        </p:nvSpPr>
        <p:spPr>
          <a:xfrm>
            <a:off x="1589649" y="982177"/>
            <a:ext cx="94394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(</a:t>
            </a:r>
            <a:r>
              <a:rPr lang="en-US" sz="2800" dirty="0"/>
              <a:t>2) </a:t>
            </a:r>
            <a:r>
              <a:rPr lang="en-US" sz="2800" dirty="0" err="1"/>
              <a:t>Ciri-Ciri</a:t>
            </a:r>
            <a:r>
              <a:rPr lang="en-US" sz="2800" dirty="0"/>
              <a:t> Pasar </a:t>
            </a:r>
            <a:r>
              <a:rPr lang="en-US" sz="2800" dirty="0" err="1"/>
              <a:t>Oligopoli</a:t>
            </a:r>
            <a:r>
              <a:rPr lang="en-US" sz="2800" dirty="0"/>
              <a:t> </a:t>
            </a:r>
          </a:p>
          <a:p>
            <a:pPr algn="just"/>
            <a:r>
              <a:rPr lang="en-US" sz="2800" dirty="0" err="1"/>
              <a:t>Adapun</a:t>
            </a:r>
            <a:r>
              <a:rPr lang="en-US" sz="2800" dirty="0"/>
              <a:t> </a:t>
            </a:r>
            <a:r>
              <a:rPr lang="en-US" sz="2800" dirty="0" err="1"/>
              <a:t>ciri-ciri</a:t>
            </a:r>
            <a:r>
              <a:rPr lang="en-US" sz="2800" dirty="0"/>
              <a:t> pasar </a:t>
            </a:r>
            <a:r>
              <a:rPr lang="en-US" sz="2800" dirty="0" err="1"/>
              <a:t>oligopoli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sedikit</a:t>
            </a:r>
            <a:r>
              <a:rPr lang="en-US" sz="2800" dirty="0"/>
              <a:t>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dirty="0" err="1"/>
              <a:t>Barang</a:t>
            </a:r>
            <a:r>
              <a:rPr lang="en-US" sz="2800" dirty="0"/>
              <a:t> yang </a:t>
            </a:r>
            <a:r>
              <a:rPr lang="en-US" sz="2800" dirty="0" err="1"/>
              <a:t>diproduksi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yang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corak</a:t>
            </a:r>
            <a:r>
              <a:rPr lang="en-US" sz="2800" dirty="0"/>
              <a:t>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dirty="0" err="1"/>
              <a:t>Kekuasaan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err="1"/>
              <a:t>kadang</a:t>
            </a:r>
            <a:r>
              <a:rPr lang="en-US" sz="2800" dirty="0"/>
              <a:t> </a:t>
            </a:r>
            <a:r>
              <a:rPr lang="en-US" sz="2800" dirty="0" err="1"/>
              <a:t>lemah</a:t>
            </a:r>
            <a:r>
              <a:rPr lang="en-US" sz="2800" dirty="0"/>
              <a:t> </a:t>
            </a:r>
            <a:r>
              <a:rPr lang="en-US" sz="2800" dirty="0" err="1"/>
              <a:t>kadang</a:t>
            </a:r>
            <a:r>
              <a:rPr lang="en-US" sz="2800" dirty="0"/>
              <a:t> </a:t>
            </a:r>
            <a:r>
              <a:rPr lang="en-US" sz="2800" dirty="0" err="1"/>
              <a:t>kuat</a:t>
            </a:r>
            <a:r>
              <a:rPr lang="en-US" sz="2800" dirty="0"/>
              <a:t> </a:t>
            </a:r>
            <a:r>
              <a:rPr lang="en-US" sz="2800" dirty="0" err="1"/>
              <a:t>tergantung</a:t>
            </a:r>
            <a:r>
              <a:rPr lang="en-US" sz="2800" dirty="0"/>
              <a:t> pada </a:t>
            </a:r>
            <a:r>
              <a:rPr lang="en-US" sz="2800" dirty="0" err="1"/>
              <a:t>kekompakan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dirty="0" err="1"/>
              <a:t>Hambatan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tangguh</a:t>
            </a:r>
            <a:r>
              <a:rPr lang="en-US" sz="2800" dirty="0"/>
              <a:t>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promosi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40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715363"/>
            <a:ext cx="9357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3600" dirty="0" err="1"/>
              <a:t>Kebaikan</a:t>
            </a:r>
            <a:r>
              <a:rPr lang="en-US" sz="3600" dirty="0"/>
              <a:t> </a:t>
            </a:r>
            <a:r>
              <a:rPr lang="en-US" sz="3600" dirty="0" err="1"/>
              <a:t>pasar</a:t>
            </a:r>
            <a:r>
              <a:rPr lang="en-US" sz="3600" dirty="0"/>
              <a:t> </a:t>
            </a:r>
            <a:r>
              <a:rPr lang="en-US" sz="3600" dirty="0" err="1"/>
              <a:t>oligopoli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mendorong</a:t>
            </a:r>
            <a:r>
              <a:rPr lang="en-US" sz="3600" dirty="0"/>
              <a:t> </a:t>
            </a:r>
            <a:r>
              <a:rPr lang="en-US" sz="3600" dirty="0" err="1"/>
              <a:t>perkembangan</a:t>
            </a:r>
            <a:r>
              <a:rPr lang="en-US" sz="3600" dirty="0"/>
              <a:t> </a:t>
            </a: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inovasi</a:t>
            </a:r>
            <a:r>
              <a:rPr lang="en-US" sz="3600" dirty="0"/>
              <a:t>. </a:t>
            </a:r>
            <a:r>
              <a:rPr lang="en-US" sz="3600" dirty="0" err="1"/>
              <a:t>Struktur</a:t>
            </a:r>
            <a:r>
              <a:rPr lang="en-US" sz="3600" dirty="0"/>
              <a:t> </a:t>
            </a:r>
            <a:r>
              <a:rPr lang="en-US" sz="3600" dirty="0" err="1"/>
              <a:t>pasar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yang paling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dorongan</a:t>
            </a:r>
            <a:r>
              <a:rPr lang="en-US" sz="3600" dirty="0"/>
              <a:t> </a:t>
            </a:r>
            <a:r>
              <a:rPr lang="en-US" sz="3600" dirty="0" err="1"/>
              <a:t>terbesar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mengembangkan</a:t>
            </a:r>
            <a:r>
              <a:rPr lang="en-US" sz="3600" dirty="0"/>
              <a:t> </a:t>
            </a: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inovasi</a:t>
            </a:r>
            <a:r>
              <a:rPr lang="en-US" sz="3600" dirty="0"/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3600" dirty="0" err="1"/>
              <a:t>Kelemahannya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efisiensi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sumber</a:t>
            </a:r>
            <a:r>
              <a:rPr lang="en-US" sz="3600" dirty="0"/>
              <a:t> </a:t>
            </a:r>
            <a:r>
              <a:rPr lang="en-US" sz="3600" dirty="0" err="1"/>
              <a:t>daya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87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1"/>
            <a:ext cx="97993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3600" b="1" dirty="0" err="1">
                <a:solidFill>
                  <a:srgbClr val="FF0000"/>
                </a:solidFill>
              </a:rPr>
              <a:t>Pengertian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Pasar</a:t>
            </a:r>
            <a:endParaRPr lang="en-US" sz="3600" b="1" dirty="0">
              <a:solidFill>
                <a:srgbClr val="FF0000"/>
              </a:solidFill>
            </a:endParaRPr>
          </a:p>
          <a:p>
            <a:pPr indent="457200" algn="ctr"/>
            <a:endParaRPr lang="en-US" sz="36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/>
              <a:t>Pasar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penjual</a:t>
            </a:r>
            <a:r>
              <a:rPr lang="en-US" sz="2800" dirty="0"/>
              <a:t> dan </a:t>
            </a:r>
            <a:r>
              <a:rPr lang="en-US" sz="2800" dirty="0" err="1"/>
              <a:t>pembeli</a:t>
            </a:r>
            <a:r>
              <a:rPr lang="en-US" sz="2800" dirty="0"/>
              <a:t>, </a:t>
            </a:r>
            <a:r>
              <a:rPr lang="en-US" sz="2800" dirty="0" err="1"/>
              <a:t>antara</a:t>
            </a:r>
            <a:r>
              <a:rPr lang="en-US" sz="2800" dirty="0"/>
              <a:t> dunia </a:t>
            </a:r>
            <a:r>
              <a:rPr lang="en-US" sz="2800" dirty="0" err="1"/>
              <a:t>usaha</a:t>
            </a:r>
            <a:r>
              <a:rPr lang="en-US" sz="2800" dirty="0"/>
              <a:t> dan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. </a:t>
            </a:r>
          </a:p>
          <a:p>
            <a:pPr algn="just"/>
            <a:endParaRPr lang="en-US" sz="2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, yang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pasar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mempertemukan</a:t>
            </a:r>
            <a:r>
              <a:rPr lang="en-US" sz="2800" dirty="0"/>
              <a:t> </a:t>
            </a:r>
            <a:r>
              <a:rPr lang="en-US" sz="2800" dirty="0" err="1"/>
              <a:t>pembeli</a:t>
            </a:r>
            <a:r>
              <a:rPr lang="en-US" sz="2800" dirty="0"/>
              <a:t> dan </a:t>
            </a:r>
            <a:r>
              <a:rPr lang="en-US" sz="2800" dirty="0" err="1"/>
              <a:t>penjual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jual</a:t>
            </a:r>
            <a:r>
              <a:rPr lang="en-US" sz="2800" dirty="0"/>
              <a:t> </a:t>
            </a:r>
            <a:r>
              <a:rPr lang="en-US" sz="2800" dirty="0" err="1"/>
              <a:t>beli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/</a:t>
            </a:r>
            <a:r>
              <a:rPr lang="en-US" sz="2800" dirty="0" err="1"/>
              <a:t>jasa</a:t>
            </a:r>
            <a:r>
              <a:rPr lang="en-US" sz="2800" dirty="0"/>
              <a:t>.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penjual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pembeli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jual</a:t>
            </a:r>
            <a:r>
              <a:rPr lang="en-US" sz="2800" dirty="0"/>
              <a:t> </a:t>
            </a:r>
            <a:r>
              <a:rPr lang="en-US" sz="2800" dirty="0" err="1"/>
              <a:t>beli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.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telepon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semacam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abstrak</a:t>
            </a:r>
            <a:r>
              <a:rPr lang="en-US" sz="2800" dirty="0"/>
              <a:t>.  </a:t>
            </a:r>
          </a:p>
          <a:p>
            <a:pPr marL="274320" algn="just"/>
            <a:endParaRPr lang="en-US" sz="2400" dirty="0"/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015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Syarat-syarat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/>
              <a:t>Ada </a:t>
            </a:r>
            <a:r>
              <a:rPr lang="en-US" sz="2400" dirty="0" err="1"/>
              <a:t>calon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/>
              <a:t>Ada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yang </a:t>
            </a:r>
            <a:r>
              <a:rPr lang="en-US" sz="2400" dirty="0" err="1"/>
              <a:t>hendak</a:t>
            </a:r>
            <a:r>
              <a:rPr lang="en-US" sz="2400" dirty="0"/>
              <a:t> </a:t>
            </a:r>
            <a:r>
              <a:rPr lang="en-US" sz="2400" dirty="0" err="1"/>
              <a:t>diperjualbelikan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sesungguhnya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/>
              <a:t>Terjadi</a:t>
            </a:r>
            <a:r>
              <a:rPr lang="en-US" sz="2400" dirty="0"/>
              <a:t> proses </a:t>
            </a:r>
            <a:r>
              <a:rPr lang="en-US" sz="2400" dirty="0" err="1"/>
              <a:t>tawar</a:t>
            </a:r>
            <a:r>
              <a:rPr lang="en-US" sz="2400" dirty="0"/>
              <a:t> </a:t>
            </a:r>
            <a:r>
              <a:rPr lang="en-US" sz="2400" dirty="0" err="1"/>
              <a:t>menawar</a:t>
            </a:r>
            <a:r>
              <a:rPr lang="en-US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3581400"/>
            <a:ext cx="3365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593306"/>
            <a:ext cx="3810000" cy="242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1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3600" b="1" dirty="0" err="1">
                <a:solidFill>
                  <a:srgbClr val="FF0000"/>
                </a:solidFill>
              </a:rPr>
              <a:t>Peran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Pasar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dalam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Perekonomian</a:t>
            </a:r>
            <a:endParaRPr lang="en-US" sz="3600" b="1" dirty="0">
              <a:solidFill>
                <a:srgbClr val="FF0000"/>
              </a:solidFill>
            </a:endParaRPr>
          </a:p>
          <a:p>
            <a:pPr indent="457200" algn="ctr"/>
            <a:endParaRPr lang="en-US" sz="3600" b="1" dirty="0">
              <a:solidFill>
                <a:srgbClr val="FF0000"/>
              </a:solidFill>
            </a:endParaRPr>
          </a:p>
          <a:p>
            <a:pPr algn="just"/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pelaku-pelaku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.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produsen</a:t>
            </a:r>
            <a:r>
              <a:rPr lang="en-US" sz="2400" dirty="0"/>
              <a:t>, pasar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bahan-bahan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proses </a:t>
            </a:r>
            <a:r>
              <a:rPr lang="en-US" sz="2400" dirty="0" err="1"/>
              <a:t>produksi</a:t>
            </a:r>
            <a:r>
              <a:rPr lang="en-US" sz="2400" dirty="0"/>
              <a:t>, pasar juga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produsen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dan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, pasar </a:t>
            </a:r>
            <a:r>
              <a:rPr lang="en-US" sz="2400" dirty="0" err="1"/>
              <a:t>mempermudah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barang-barang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, pasar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dan </a:t>
            </a:r>
            <a:r>
              <a:rPr lang="en-US" sz="2400" dirty="0" err="1"/>
              <a:t>jasa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oleh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(</a:t>
            </a:r>
            <a:r>
              <a:rPr lang="en-US" sz="2400" i="1" dirty="0"/>
              <a:t>public good</a:t>
            </a:r>
            <a:r>
              <a:rPr lang="en-US" sz="2400" dirty="0"/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negeri, pasar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dan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negeri. </a:t>
            </a:r>
          </a:p>
          <a:p>
            <a:pPr algn="just"/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, </a:t>
            </a:r>
            <a:r>
              <a:rPr lang="en-US" sz="2400" dirty="0" err="1"/>
              <a:t>antara</a:t>
            </a:r>
            <a:r>
              <a:rPr lang="en-US" sz="2400" dirty="0"/>
              <a:t> lain: 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,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pembentuk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.</a:t>
            </a:r>
            <a:r>
              <a:rPr lang="en-US" sz="3600" dirty="0"/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2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1"/>
            <a:ext cx="838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3600" b="1" dirty="0" err="1">
                <a:solidFill>
                  <a:srgbClr val="FF0000"/>
                </a:solidFill>
              </a:rPr>
              <a:t>Bentuk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Pasar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Struktur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Pasar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Ciri-Cirinya</a:t>
            </a:r>
            <a:endParaRPr lang="en-US" sz="3600" b="1" dirty="0">
              <a:solidFill>
                <a:srgbClr val="FF0000"/>
              </a:solidFill>
            </a:endParaRPr>
          </a:p>
          <a:p>
            <a:pPr indent="457200" algn="ctr"/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</a:rPr>
              <a:t>Bentuk-Bentuk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Pasar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diperjualbelikan</a:t>
            </a:r>
            <a:r>
              <a:rPr lang="en-US" sz="2400" dirty="0"/>
              <a:t>,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jangkauannya</a:t>
            </a:r>
            <a:r>
              <a:rPr lang="en-US" sz="2400" dirty="0"/>
              <a:t>,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, </a:t>
            </a:r>
            <a:r>
              <a:rPr lang="en-US" sz="2400" dirty="0" err="1"/>
              <a:t>sifatnya</a:t>
            </a:r>
            <a:r>
              <a:rPr lang="en-US" sz="2400" dirty="0"/>
              <a:t>,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transaksinya</a:t>
            </a:r>
            <a:r>
              <a:rPr lang="en-US" sz="2400" dirty="0"/>
              <a:t>, </a:t>
            </a:r>
            <a:r>
              <a:rPr lang="en-US" sz="2400" dirty="0" err="1"/>
              <a:t>hubungannya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proses </a:t>
            </a:r>
            <a:r>
              <a:rPr lang="en-US" sz="2400" dirty="0" err="1"/>
              <a:t>produksinya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1)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Diperjualbelikan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diperjualbelikan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    a)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    b)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99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926" y="685801"/>
            <a:ext cx="111838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2)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</a:p>
          <a:p>
            <a:pPr marL="274320" algn="just"/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 </a:t>
            </a:r>
          </a:p>
          <a:p>
            <a:pPr marL="274320" algn="just"/>
            <a:r>
              <a:rPr lang="en-US" sz="2800" dirty="0"/>
              <a:t>a)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Konkret</a:t>
            </a:r>
            <a:r>
              <a:rPr lang="en-US" sz="2800" dirty="0"/>
              <a:t> </a:t>
            </a:r>
          </a:p>
          <a:p>
            <a:pPr marL="274320" algn="just"/>
            <a:r>
              <a:rPr lang="en-US" sz="2800" dirty="0"/>
              <a:t>b)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Abstrak</a:t>
            </a:r>
            <a:endParaRPr lang="en-US" sz="2800" dirty="0"/>
          </a:p>
          <a:p>
            <a:pPr marL="274320" algn="just"/>
            <a:r>
              <a:rPr lang="en-US" sz="2800" dirty="0"/>
              <a:t> </a:t>
            </a:r>
          </a:p>
          <a:p>
            <a:pPr algn="just"/>
            <a:r>
              <a:rPr lang="en-US" sz="2800" dirty="0"/>
              <a:t>3)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Hubungannya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Proses </a:t>
            </a:r>
            <a:r>
              <a:rPr lang="en-US" sz="2800" dirty="0" err="1"/>
              <a:t>Produksi</a:t>
            </a:r>
            <a:r>
              <a:rPr lang="en-US" sz="2800" dirty="0"/>
              <a:t> </a:t>
            </a:r>
          </a:p>
          <a:p>
            <a:pPr marL="274320" algn="just"/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hubungannya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proses </a:t>
            </a:r>
            <a:r>
              <a:rPr lang="en-US" sz="2800" dirty="0" err="1"/>
              <a:t>produksi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 </a:t>
            </a:r>
          </a:p>
          <a:p>
            <a:pPr marL="274320" algn="just"/>
            <a:r>
              <a:rPr lang="en-US" sz="2800" dirty="0"/>
              <a:t>a)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(</a:t>
            </a:r>
            <a:r>
              <a:rPr lang="en-US" sz="2800" dirty="0" err="1"/>
              <a:t>Pasar</a:t>
            </a:r>
            <a:r>
              <a:rPr lang="en-US" sz="2800" dirty="0"/>
              <a:t> Output) </a:t>
            </a:r>
          </a:p>
          <a:p>
            <a:pPr marL="274320" algn="just"/>
            <a:r>
              <a:rPr lang="en-US" sz="2800" dirty="0"/>
              <a:t>b)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(</a:t>
            </a:r>
            <a:r>
              <a:rPr lang="en-US" sz="2800" dirty="0" err="1"/>
              <a:t>Pasar</a:t>
            </a:r>
            <a:r>
              <a:rPr lang="en-US" sz="2800" dirty="0"/>
              <a:t> Input)</a:t>
            </a:r>
          </a:p>
          <a:p>
            <a:pPr algn="just"/>
            <a:r>
              <a:rPr lang="en-US" sz="2400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4036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80772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en-US" sz="2400" dirty="0"/>
              <a:t>4)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Jangkauannya</a:t>
            </a:r>
            <a:r>
              <a:rPr lang="en-US" sz="2400" dirty="0"/>
              <a:t> </a:t>
            </a:r>
          </a:p>
          <a:p>
            <a:pPr marL="274320" algn="just"/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jangkauannya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73152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. </a:t>
            </a:r>
          </a:p>
          <a:p>
            <a:pPr marL="73152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. </a:t>
            </a:r>
          </a:p>
          <a:p>
            <a:pPr marL="73152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regional. </a:t>
            </a:r>
          </a:p>
          <a:p>
            <a:pPr marL="73152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.</a:t>
            </a:r>
          </a:p>
          <a:p>
            <a:pPr marL="274320" algn="just"/>
            <a:endParaRPr lang="en-US" sz="2400" dirty="0"/>
          </a:p>
          <a:p>
            <a:pPr algn="just"/>
            <a:r>
              <a:rPr lang="en-US" sz="2400" dirty="0"/>
              <a:t>5)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harian</a:t>
            </a:r>
            <a:r>
              <a:rPr lang="en-US" sz="2400" dirty="0"/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mingguan</a:t>
            </a:r>
            <a:r>
              <a:rPr lang="en-US" sz="2400" dirty="0"/>
              <a:t>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bulanan</a:t>
            </a:r>
            <a:r>
              <a:rPr lang="en-US" sz="2400" dirty="0"/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tahunan</a:t>
            </a:r>
            <a:r>
              <a:rPr lang="en-US" sz="2400" dirty="0"/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temporer</a:t>
            </a:r>
            <a:r>
              <a:rPr lang="en-US" sz="2400" dirty="0"/>
              <a:t>.</a:t>
            </a:r>
          </a:p>
          <a:p>
            <a:pPr lvl="0" algn="just"/>
            <a:endParaRPr lang="en-US" sz="2400" dirty="0"/>
          </a:p>
          <a:p>
            <a:pPr algn="just"/>
            <a:r>
              <a:rPr lang="en-US" sz="2400" dirty="0"/>
              <a:t> 6) 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Cara </a:t>
            </a:r>
            <a:r>
              <a:rPr lang="en-US" sz="2400" dirty="0" err="1"/>
              <a:t>Transaksinya</a:t>
            </a:r>
            <a:r>
              <a:rPr lang="en-US" sz="2400" dirty="0"/>
              <a:t> ,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modern.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001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1"/>
            <a:ext cx="838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Struktur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Pasar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strukturnya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,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oligopoli</a:t>
            </a:r>
            <a:r>
              <a:rPr lang="en-US" sz="2400" dirty="0"/>
              <a:t>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1)  </a:t>
            </a:r>
            <a:r>
              <a:rPr lang="en-US" sz="2400" dirty="0" err="1">
                <a:solidFill>
                  <a:srgbClr val="FF0000"/>
                </a:solidFill>
              </a:rPr>
              <a:t>Pasar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Persaingan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Sempurna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marL="365760"/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di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memengaruhi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. </a:t>
            </a:r>
          </a:p>
          <a:p>
            <a:pPr marL="365760"/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Para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yang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6" y="-1"/>
            <a:ext cx="116058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</a:rPr>
              <a:t>Kebaikan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dari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struktur</a:t>
            </a:r>
            <a:r>
              <a:rPr lang="en-US" sz="3600" dirty="0">
                <a:solidFill>
                  <a:srgbClr val="FF0000"/>
                </a:solidFill>
              </a:rPr>
              <a:t> pasar </a:t>
            </a:r>
            <a:r>
              <a:rPr lang="en-US" sz="3600" dirty="0" err="1">
                <a:solidFill>
                  <a:srgbClr val="FF0000"/>
                </a:solidFill>
              </a:rPr>
              <a:t>persaingan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sempurna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adalah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sebagai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berikut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3600" dirty="0" err="1"/>
              <a:t>Mampu</a:t>
            </a:r>
            <a:r>
              <a:rPr lang="en-US" sz="3600" dirty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sumber-sumber</a:t>
            </a:r>
            <a:r>
              <a:rPr lang="en-US" sz="3600" dirty="0"/>
              <a:t> </a:t>
            </a:r>
            <a:r>
              <a:rPr lang="en-US" sz="3600" dirty="0" err="1"/>
              <a:t>daya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efisien</a:t>
            </a:r>
            <a:r>
              <a:rPr lang="en-US" sz="36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3600" dirty="0" err="1"/>
              <a:t>Sumber-sumber</a:t>
            </a:r>
            <a:r>
              <a:rPr lang="en-US" sz="3600" dirty="0"/>
              <a:t> </a:t>
            </a:r>
            <a:r>
              <a:rPr lang="en-US" sz="3600" dirty="0" err="1"/>
              <a:t>daya</a:t>
            </a:r>
            <a:r>
              <a:rPr lang="en-US" sz="3600" dirty="0"/>
              <a:t> </a:t>
            </a:r>
            <a:r>
              <a:rPr lang="en-US" sz="3600" dirty="0" err="1"/>
              <a:t>dikatakan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digunakan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efisien</a:t>
            </a:r>
            <a:r>
              <a:rPr lang="en-US" sz="3600" dirty="0"/>
              <a:t> </a:t>
            </a:r>
            <a:r>
              <a:rPr lang="en-US" sz="3600" dirty="0" err="1"/>
              <a:t>apabila</a:t>
            </a:r>
            <a:r>
              <a:rPr lang="en-US" sz="3600" dirty="0"/>
              <a:t> </a:t>
            </a:r>
            <a:r>
              <a:rPr lang="en-US" sz="3600" dirty="0" err="1"/>
              <a:t>seluruh</a:t>
            </a:r>
            <a:r>
              <a:rPr lang="en-US" sz="3600" dirty="0"/>
              <a:t> </a:t>
            </a:r>
            <a:r>
              <a:rPr lang="en-US" sz="3600" dirty="0" err="1"/>
              <a:t>sumber</a:t>
            </a:r>
            <a:r>
              <a:rPr lang="en-US" sz="3600" dirty="0"/>
              <a:t> </a:t>
            </a:r>
            <a:r>
              <a:rPr lang="en-US" sz="3600" dirty="0" err="1"/>
              <a:t>daya</a:t>
            </a:r>
            <a:r>
              <a:rPr lang="en-US" sz="3600" dirty="0"/>
              <a:t> yang </a:t>
            </a:r>
            <a:r>
              <a:rPr lang="en-US" sz="3600" dirty="0" err="1"/>
              <a:t>tersedia</a:t>
            </a:r>
            <a:r>
              <a:rPr lang="en-US" sz="3600" dirty="0"/>
              <a:t> </a:t>
            </a:r>
            <a:r>
              <a:rPr lang="en-US" sz="3600" dirty="0" err="1"/>
              <a:t>sepenuhnya</a:t>
            </a:r>
            <a:r>
              <a:rPr lang="en-US" sz="3600" dirty="0"/>
              <a:t> </a:t>
            </a:r>
            <a:r>
              <a:rPr lang="en-US" sz="3600" dirty="0" err="1"/>
              <a:t>digunakan</a:t>
            </a:r>
            <a:r>
              <a:rPr lang="en-US" sz="3600" dirty="0"/>
              <a:t> dan </a:t>
            </a:r>
            <a:r>
              <a:rPr lang="en-US" sz="3600" dirty="0" err="1"/>
              <a:t>penggunaan</a:t>
            </a:r>
            <a:r>
              <a:rPr lang="en-US" sz="3600" dirty="0"/>
              <a:t> yang </a:t>
            </a:r>
            <a:r>
              <a:rPr lang="en-US" sz="3600" dirty="0" err="1"/>
              <a:t>sekarang</a:t>
            </a:r>
            <a:r>
              <a:rPr lang="en-US" sz="3600" dirty="0"/>
              <a:t>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memaksimumkan</a:t>
            </a:r>
            <a:r>
              <a:rPr lang="en-US" sz="3600" dirty="0"/>
              <a:t> </a:t>
            </a:r>
            <a:r>
              <a:rPr lang="en-US" sz="3600" dirty="0" err="1"/>
              <a:t>kesejahteraan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kebebasan</a:t>
            </a:r>
            <a:r>
              <a:rPr lang="en-US" sz="3600" dirty="0"/>
              <a:t> </a:t>
            </a:r>
            <a:r>
              <a:rPr lang="en-US" sz="3600" dirty="0" err="1"/>
              <a:t>bertindak</a:t>
            </a:r>
            <a:r>
              <a:rPr lang="en-US" sz="3600" dirty="0"/>
              <a:t> dan </a:t>
            </a:r>
            <a:r>
              <a:rPr lang="en-US" sz="3600" dirty="0" err="1"/>
              <a:t>memilih</a:t>
            </a:r>
            <a:r>
              <a:rPr lang="en-US" sz="3600" dirty="0"/>
              <a:t>.</a:t>
            </a:r>
          </a:p>
          <a:p>
            <a:pPr algn="just"/>
            <a:endParaRPr lang="en-US" sz="3600" dirty="0"/>
          </a:p>
          <a:p>
            <a:pPr marL="365760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33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1244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Organic</vt:lpstr>
      <vt:lpstr>PASA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</dc:title>
  <dc:creator>user</dc:creator>
  <cp:lastModifiedBy>user</cp:lastModifiedBy>
  <cp:revision>4</cp:revision>
  <dcterms:created xsi:type="dcterms:W3CDTF">2021-11-03T06:35:00Z</dcterms:created>
  <dcterms:modified xsi:type="dcterms:W3CDTF">2021-11-09T15:24:41Z</dcterms:modified>
</cp:coreProperties>
</file>