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4B80-142E-42EF-9984-DE0F99806C9D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C076-46CB-4C9E-94EC-435C60A7A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75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4B80-142E-42EF-9984-DE0F99806C9D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C076-46CB-4C9E-94EC-435C60A7A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46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4B80-142E-42EF-9984-DE0F99806C9D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C076-46CB-4C9E-94EC-435C60A7A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7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4B80-142E-42EF-9984-DE0F99806C9D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C076-46CB-4C9E-94EC-435C60A7A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12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4B80-142E-42EF-9984-DE0F99806C9D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C076-46CB-4C9E-94EC-435C60A7A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5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4B80-142E-42EF-9984-DE0F99806C9D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C076-46CB-4C9E-94EC-435C60A7A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30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4B80-142E-42EF-9984-DE0F99806C9D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C076-46CB-4C9E-94EC-435C60A7A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0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4B80-142E-42EF-9984-DE0F99806C9D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C076-46CB-4C9E-94EC-435C60A7A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20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4B80-142E-42EF-9984-DE0F99806C9D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C076-46CB-4C9E-94EC-435C60A7A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62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4B80-142E-42EF-9984-DE0F99806C9D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C076-46CB-4C9E-94EC-435C60A7A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43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4B80-142E-42EF-9984-DE0F99806C9D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C076-46CB-4C9E-94EC-435C60A7A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22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92D050"/>
            </a:gs>
            <a:gs pos="0">
              <a:srgbClr val="0070C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E4B80-142E-42EF-9984-DE0F99806C9D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CC076-46CB-4C9E-94EC-435C60A7A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518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b="1" dirty="0" smtClean="0">
                <a:solidFill>
                  <a:srgbClr val="002060"/>
                </a:solidFill>
                <a:latin typeface="Algerian" panose="04020705040A02060702" pitchFamily="82" charset="0"/>
              </a:rPr>
              <a:t>STOIKIOMETRI-7</a:t>
            </a:r>
            <a:endParaRPr lang="en-US" sz="8800" b="1" dirty="0">
              <a:solidFill>
                <a:srgbClr val="00206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b="1" i="1" dirty="0" smtClean="0"/>
              <a:t>BY.RAHEL KEMIT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303307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321972"/>
            <a:ext cx="897657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Contoh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soal</a:t>
            </a:r>
            <a:r>
              <a:rPr lang="en-US" sz="3600" b="1" dirty="0" smtClean="0">
                <a:solidFill>
                  <a:srgbClr val="FF0000"/>
                </a:solidFill>
              </a:rPr>
              <a:t> :</a:t>
            </a:r>
          </a:p>
          <a:p>
            <a:r>
              <a:rPr lang="en-US" sz="3600" dirty="0" err="1" smtClean="0">
                <a:solidFill>
                  <a:srgbClr val="0070C0"/>
                </a:solidFill>
              </a:rPr>
              <a:t>Berapa</a:t>
            </a:r>
            <a:r>
              <a:rPr lang="en-US" sz="3600" dirty="0" smtClean="0">
                <a:solidFill>
                  <a:srgbClr val="0070C0"/>
                </a:solidFill>
              </a:rPr>
              <a:t> volume </a:t>
            </a:r>
            <a:r>
              <a:rPr lang="en-US" sz="3600" dirty="0" err="1" smtClean="0">
                <a:solidFill>
                  <a:srgbClr val="0070C0"/>
                </a:solidFill>
              </a:rPr>
              <a:t>dari</a:t>
            </a:r>
            <a:r>
              <a:rPr lang="en-US" sz="3600" dirty="0" smtClean="0">
                <a:solidFill>
                  <a:srgbClr val="0070C0"/>
                </a:solidFill>
              </a:rPr>
              <a:t> 4,4 gram gas CO</a:t>
            </a:r>
            <a:r>
              <a:rPr lang="en-US" sz="3600" baseline="-25000" dirty="0" smtClean="0">
                <a:solidFill>
                  <a:srgbClr val="0070C0"/>
                </a:solidFill>
              </a:rPr>
              <a:t>2  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jika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diukur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pada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suhu</a:t>
            </a:r>
            <a:r>
              <a:rPr lang="en-US" sz="3600" dirty="0" smtClean="0">
                <a:solidFill>
                  <a:srgbClr val="0070C0"/>
                </a:solidFill>
              </a:rPr>
              <a:t> 27</a:t>
            </a:r>
            <a:r>
              <a:rPr lang="en-US" sz="3600" baseline="30000" dirty="0" smtClean="0">
                <a:solidFill>
                  <a:srgbClr val="0070C0"/>
                </a:solidFill>
              </a:rPr>
              <a:t>o</a:t>
            </a:r>
            <a:r>
              <a:rPr lang="en-US" sz="3600" dirty="0" smtClean="0">
                <a:solidFill>
                  <a:srgbClr val="0070C0"/>
                </a:solidFill>
              </a:rPr>
              <a:t> C </a:t>
            </a:r>
            <a:r>
              <a:rPr lang="en-US" sz="3600" dirty="0" err="1" smtClean="0">
                <a:solidFill>
                  <a:srgbClr val="0070C0"/>
                </a:solidFill>
              </a:rPr>
              <a:t>dan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tekanan</a:t>
            </a:r>
            <a:r>
              <a:rPr lang="en-US" sz="3600" dirty="0" smtClean="0">
                <a:solidFill>
                  <a:srgbClr val="0070C0"/>
                </a:solidFill>
              </a:rPr>
              <a:t> 1 </a:t>
            </a:r>
            <a:r>
              <a:rPr lang="en-US" sz="3600" dirty="0" err="1" smtClean="0">
                <a:solidFill>
                  <a:srgbClr val="0070C0"/>
                </a:solidFill>
              </a:rPr>
              <a:t>atm</a:t>
            </a:r>
            <a:r>
              <a:rPr lang="en-US" sz="3600" dirty="0" smtClean="0">
                <a:solidFill>
                  <a:srgbClr val="0070C0"/>
                </a:solidFill>
              </a:rPr>
              <a:t>? </a:t>
            </a:r>
            <a:r>
              <a:rPr lang="en-US" sz="3600" dirty="0" err="1" smtClean="0">
                <a:solidFill>
                  <a:srgbClr val="0070C0"/>
                </a:solidFill>
              </a:rPr>
              <a:t>Jika</a:t>
            </a:r>
            <a:r>
              <a:rPr lang="en-US" sz="3600" dirty="0" smtClean="0">
                <a:solidFill>
                  <a:srgbClr val="0070C0"/>
                </a:solidFill>
              </a:rPr>
              <a:t> di </a:t>
            </a:r>
            <a:r>
              <a:rPr lang="en-US" sz="3600" dirty="0" err="1" smtClean="0">
                <a:solidFill>
                  <a:srgbClr val="0070C0"/>
                </a:solidFill>
              </a:rPr>
              <a:t>ketahui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Ar</a:t>
            </a:r>
            <a:r>
              <a:rPr lang="en-US" sz="3600" dirty="0" smtClean="0">
                <a:solidFill>
                  <a:srgbClr val="0070C0"/>
                </a:solidFill>
              </a:rPr>
              <a:t> C = 12, O = 16.</a:t>
            </a:r>
            <a:endParaRPr lang="en-US" sz="3600" dirty="0">
              <a:solidFill>
                <a:srgbClr val="0070C0"/>
              </a:solidFill>
            </a:endParaRPr>
          </a:p>
          <a:p>
            <a:r>
              <a:rPr lang="en-US" sz="3600" b="1" dirty="0" err="1" smtClean="0">
                <a:solidFill>
                  <a:srgbClr val="FF0000"/>
                </a:solidFill>
              </a:rPr>
              <a:t>Jawab</a:t>
            </a:r>
            <a:r>
              <a:rPr lang="en-US" sz="3600" b="1" dirty="0" smtClean="0">
                <a:solidFill>
                  <a:srgbClr val="FF0000"/>
                </a:solidFill>
              </a:rPr>
              <a:t> :</a:t>
            </a:r>
          </a:p>
          <a:p>
            <a:r>
              <a:rPr lang="en-US" sz="3600" dirty="0" err="1" smtClean="0">
                <a:solidFill>
                  <a:srgbClr val="7030A0"/>
                </a:solidFill>
              </a:rPr>
              <a:t>Rumus</a:t>
            </a:r>
            <a:r>
              <a:rPr lang="en-US" sz="3600" dirty="0" smtClean="0">
                <a:solidFill>
                  <a:srgbClr val="7030A0"/>
                </a:solidFill>
              </a:rPr>
              <a:t> :  P.V  =  </a:t>
            </a:r>
            <a:r>
              <a:rPr lang="en-US" sz="3600" dirty="0" err="1" smtClean="0">
                <a:solidFill>
                  <a:srgbClr val="7030A0"/>
                </a:solidFill>
              </a:rPr>
              <a:t>n.R.T</a:t>
            </a:r>
            <a:endParaRPr lang="en-US" sz="3600" dirty="0">
              <a:solidFill>
                <a:srgbClr val="7030A0"/>
              </a:solidFill>
            </a:endParaRPr>
          </a:p>
          <a:p>
            <a:r>
              <a:rPr lang="en-US" sz="3600" dirty="0" err="1" smtClean="0">
                <a:solidFill>
                  <a:srgbClr val="7030A0"/>
                </a:solidFill>
              </a:rPr>
              <a:t>Maka</a:t>
            </a:r>
            <a:r>
              <a:rPr lang="en-US" sz="3600" dirty="0" smtClean="0">
                <a:solidFill>
                  <a:srgbClr val="7030A0"/>
                </a:solidFill>
              </a:rPr>
              <a:t> :  V  =  n. R.T / P</a:t>
            </a:r>
          </a:p>
          <a:p>
            <a:r>
              <a:rPr lang="en-US" sz="3600" dirty="0">
                <a:solidFill>
                  <a:srgbClr val="7030A0"/>
                </a:solidFill>
              </a:rPr>
              <a:t> </a:t>
            </a:r>
            <a:r>
              <a:rPr lang="en-US" sz="3600" dirty="0" smtClean="0">
                <a:solidFill>
                  <a:srgbClr val="7030A0"/>
                </a:solidFill>
              </a:rPr>
              <a:t>             V  =  </a:t>
            </a:r>
            <a:r>
              <a:rPr lang="en-US" sz="2800" dirty="0" smtClean="0">
                <a:solidFill>
                  <a:srgbClr val="7030A0"/>
                </a:solidFill>
              </a:rPr>
              <a:t>0,1 mol. 0,082 </a:t>
            </a:r>
            <a:r>
              <a:rPr lang="en-US" sz="2800" dirty="0" err="1" smtClean="0">
                <a:solidFill>
                  <a:srgbClr val="7030A0"/>
                </a:solidFill>
              </a:rPr>
              <a:t>Liter.atm</a:t>
            </a:r>
            <a:r>
              <a:rPr lang="en-US" sz="2800" dirty="0" smtClean="0">
                <a:solidFill>
                  <a:srgbClr val="7030A0"/>
                </a:solidFill>
              </a:rPr>
              <a:t> / mol.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300. 1 </a:t>
            </a:r>
            <a:r>
              <a:rPr lang="en-US" sz="2800" dirty="0" err="1" smtClean="0">
                <a:solidFill>
                  <a:srgbClr val="7030A0"/>
                </a:solidFill>
              </a:rPr>
              <a:t>atm</a:t>
            </a:r>
            <a:endParaRPr lang="en-US" sz="2800" dirty="0" smtClean="0">
              <a:solidFill>
                <a:srgbClr val="7030A0"/>
              </a:solidFill>
            </a:endParaRPr>
          </a:p>
          <a:p>
            <a:r>
              <a:rPr lang="en-US" sz="3600" dirty="0" smtClean="0">
                <a:solidFill>
                  <a:srgbClr val="7030A0"/>
                </a:solidFill>
              </a:rPr>
              <a:t>                  = 2,46 Liter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3" name="Flowchart: Alternate Process 2"/>
          <p:cNvSpPr/>
          <p:nvPr/>
        </p:nvSpPr>
        <p:spPr>
          <a:xfrm>
            <a:off x="5834131" y="2463902"/>
            <a:ext cx="3142444" cy="136516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Mol</a:t>
            </a:r>
            <a:r>
              <a:rPr lang="en-US" sz="2800" dirty="0" smtClean="0"/>
              <a:t>   = gram / </a:t>
            </a:r>
            <a:r>
              <a:rPr lang="en-US" sz="2800" dirty="0" err="1" smtClean="0"/>
              <a:t>Mr</a:t>
            </a:r>
            <a:endParaRPr lang="en-US" sz="2800" dirty="0" smtClean="0"/>
          </a:p>
          <a:p>
            <a:pPr algn="ctr"/>
            <a:r>
              <a:rPr lang="en-US" sz="2800" dirty="0" smtClean="0"/>
              <a:t>       =  4,4 / 44</a:t>
            </a:r>
          </a:p>
          <a:p>
            <a:pPr algn="ctr"/>
            <a:r>
              <a:rPr lang="en-US" sz="2800" dirty="0" smtClean="0"/>
              <a:t>=   0,1</a:t>
            </a:r>
            <a:endParaRPr lang="en-US" sz="2800" dirty="0"/>
          </a:p>
        </p:txBody>
      </p:sp>
      <p:sp>
        <p:nvSpPr>
          <p:cNvPr id="4" name="Oval 3"/>
          <p:cNvSpPr/>
          <p:nvPr/>
        </p:nvSpPr>
        <p:spPr>
          <a:xfrm>
            <a:off x="5576552" y="4709601"/>
            <a:ext cx="3400023" cy="225380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aseline="30000" dirty="0" err="1" smtClean="0"/>
              <a:t>o</a:t>
            </a:r>
            <a:r>
              <a:rPr lang="en-US" sz="2800" dirty="0" err="1" smtClean="0"/>
              <a:t>K</a:t>
            </a:r>
            <a:r>
              <a:rPr lang="en-US" sz="2800" dirty="0" smtClean="0"/>
              <a:t> =  273 + </a:t>
            </a:r>
            <a:r>
              <a:rPr lang="en-US" sz="2800" baseline="30000" dirty="0" smtClean="0"/>
              <a:t> </a:t>
            </a:r>
            <a:r>
              <a:rPr lang="en-US" sz="2800" dirty="0" smtClean="0"/>
              <a:t> 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 C</a:t>
            </a:r>
          </a:p>
          <a:p>
            <a:pPr algn="ctr"/>
            <a:r>
              <a:rPr lang="en-US" sz="2800" dirty="0" smtClean="0"/>
              <a:t>    = 273 +  27</a:t>
            </a:r>
          </a:p>
          <a:p>
            <a:pPr algn="ctr"/>
            <a:r>
              <a:rPr lang="en-US" sz="2800" dirty="0" smtClean="0"/>
              <a:t> = 300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 K</a:t>
            </a:r>
          </a:p>
        </p:txBody>
      </p:sp>
    </p:spTree>
    <p:extLst>
      <p:ext uri="{BB962C8B-B14F-4D97-AF65-F5344CB8AC3E}">
        <p14:creationId xmlns:p14="http://schemas.microsoft.com/office/powerpoint/2010/main" val="418429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1972" y="283335"/>
            <a:ext cx="870611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Uji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kemampuan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diri</a:t>
            </a:r>
            <a:r>
              <a:rPr lang="en-US" sz="4000" dirty="0" smtClean="0">
                <a:solidFill>
                  <a:srgbClr val="FF0000"/>
                </a:solidFill>
              </a:rPr>
              <a:t> :</a:t>
            </a:r>
            <a:endParaRPr lang="en-US" sz="4000" dirty="0">
              <a:solidFill>
                <a:srgbClr val="FF0000"/>
              </a:solidFill>
            </a:endParaRPr>
          </a:p>
          <a:p>
            <a:r>
              <a:rPr lang="en-US" sz="4000" dirty="0" err="1" smtClean="0">
                <a:solidFill>
                  <a:srgbClr val="0070C0"/>
                </a:solidFill>
              </a:rPr>
              <a:t>Berapa</a:t>
            </a:r>
            <a:r>
              <a:rPr lang="en-US" sz="4000" dirty="0" smtClean="0">
                <a:solidFill>
                  <a:srgbClr val="0070C0"/>
                </a:solidFill>
              </a:rPr>
              <a:t> volume </a:t>
            </a:r>
            <a:r>
              <a:rPr lang="en-US" sz="4000" dirty="0" err="1" smtClean="0">
                <a:solidFill>
                  <a:srgbClr val="0070C0"/>
                </a:solidFill>
              </a:rPr>
              <a:t>dari</a:t>
            </a:r>
            <a:r>
              <a:rPr lang="en-US" sz="4000" dirty="0" smtClean="0">
                <a:solidFill>
                  <a:srgbClr val="0070C0"/>
                </a:solidFill>
              </a:rPr>
              <a:t> 6,4 gram gas O</a:t>
            </a:r>
            <a:r>
              <a:rPr lang="en-US" sz="4000" baseline="-25000" dirty="0" smtClean="0">
                <a:solidFill>
                  <a:srgbClr val="0070C0"/>
                </a:solidFill>
              </a:rPr>
              <a:t>2  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jika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diukur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pada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suhu</a:t>
            </a:r>
            <a:r>
              <a:rPr lang="en-US" sz="4000" dirty="0" smtClean="0">
                <a:solidFill>
                  <a:srgbClr val="0070C0"/>
                </a:solidFill>
              </a:rPr>
              <a:t> 27</a:t>
            </a:r>
            <a:r>
              <a:rPr lang="en-US" sz="4000" baseline="30000" dirty="0" smtClean="0">
                <a:solidFill>
                  <a:srgbClr val="0070C0"/>
                </a:solidFill>
              </a:rPr>
              <a:t>o</a:t>
            </a:r>
            <a:r>
              <a:rPr lang="en-US" sz="4000" dirty="0" smtClean="0">
                <a:solidFill>
                  <a:srgbClr val="0070C0"/>
                </a:solidFill>
              </a:rPr>
              <a:t> C </a:t>
            </a:r>
            <a:r>
              <a:rPr lang="en-US" sz="4000" dirty="0" err="1" smtClean="0">
                <a:solidFill>
                  <a:srgbClr val="0070C0"/>
                </a:solidFill>
              </a:rPr>
              <a:t>dan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tekanan</a:t>
            </a:r>
            <a:r>
              <a:rPr lang="en-US" sz="4000" dirty="0" smtClean="0">
                <a:solidFill>
                  <a:srgbClr val="0070C0"/>
                </a:solidFill>
              </a:rPr>
              <a:t> 1 </a:t>
            </a:r>
            <a:r>
              <a:rPr lang="en-US" sz="4000" dirty="0" err="1" smtClean="0">
                <a:solidFill>
                  <a:srgbClr val="0070C0"/>
                </a:solidFill>
              </a:rPr>
              <a:t>atm</a:t>
            </a:r>
            <a:r>
              <a:rPr lang="en-US" sz="4000" dirty="0" smtClean="0">
                <a:solidFill>
                  <a:srgbClr val="0070C0"/>
                </a:solidFill>
              </a:rPr>
              <a:t>? </a:t>
            </a:r>
          </a:p>
          <a:p>
            <a:r>
              <a:rPr lang="en-US" sz="4000" dirty="0" err="1" smtClean="0">
                <a:solidFill>
                  <a:srgbClr val="0070C0"/>
                </a:solidFill>
              </a:rPr>
              <a:t>Jika</a:t>
            </a:r>
            <a:r>
              <a:rPr lang="en-US" sz="4000" dirty="0" smtClean="0">
                <a:solidFill>
                  <a:srgbClr val="0070C0"/>
                </a:solidFill>
              </a:rPr>
              <a:t> di </a:t>
            </a:r>
            <a:r>
              <a:rPr lang="en-US" sz="4000" dirty="0" err="1" smtClean="0">
                <a:solidFill>
                  <a:srgbClr val="0070C0"/>
                </a:solidFill>
              </a:rPr>
              <a:t>ketahui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Ar</a:t>
            </a:r>
            <a:r>
              <a:rPr lang="en-US" sz="4000" dirty="0" smtClean="0">
                <a:solidFill>
                  <a:srgbClr val="0070C0"/>
                </a:solidFill>
              </a:rPr>
              <a:t> O = 16 </a:t>
            </a:r>
            <a:r>
              <a:rPr lang="en-US" sz="4000" dirty="0" err="1" smtClean="0">
                <a:solidFill>
                  <a:srgbClr val="0070C0"/>
                </a:solidFill>
              </a:rPr>
              <a:t>dan</a:t>
            </a:r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R = 0,082 Liter </a:t>
            </a:r>
            <a:r>
              <a:rPr lang="en-US" sz="4000" dirty="0" err="1" smtClean="0">
                <a:solidFill>
                  <a:srgbClr val="0070C0"/>
                </a:solidFill>
              </a:rPr>
              <a:t>atm</a:t>
            </a:r>
            <a:r>
              <a:rPr lang="en-US" sz="4000" dirty="0" smtClean="0">
                <a:solidFill>
                  <a:srgbClr val="0070C0"/>
                </a:solidFill>
              </a:rPr>
              <a:t> / </a:t>
            </a:r>
            <a:r>
              <a:rPr lang="en-US" sz="4000" dirty="0" err="1" smtClean="0">
                <a:solidFill>
                  <a:srgbClr val="0070C0"/>
                </a:solidFill>
              </a:rPr>
              <a:t>mol</a:t>
            </a:r>
            <a:r>
              <a:rPr lang="en-US" sz="4000" dirty="0" smtClean="0">
                <a:solidFill>
                  <a:srgbClr val="0070C0"/>
                </a:solidFill>
              </a:rPr>
              <a:t> .</a:t>
            </a:r>
            <a:r>
              <a:rPr lang="en-US" sz="4000" baseline="30000" dirty="0" err="1" smtClean="0">
                <a:solidFill>
                  <a:srgbClr val="0070C0"/>
                </a:solidFill>
              </a:rPr>
              <a:t>o</a:t>
            </a:r>
            <a:r>
              <a:rPr lang="en-US" sz="4000" dirty="0" err="1" smtClean="0">
                <a:solidFill>
                  <a:srgbClr val="0070C0"/>
                </a:solidFill>
              </a:rPr>
              <a:t>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181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1493949" y="1081825"/>
            <a:ext cx="10097037" cy="5087155"/>
          </a:xfrm>
          <a:prstGeom prst="cloud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solidFill>
                  <a:schemeClr val="tx1"/>
                </a:solidFill>
              </a:rPr>
              <a:t>Terimakasih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buat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perhatiannya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anak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ibu</a:t>
            </a:r>
            <a:r>
              <a:rPr lang="en-US" sz="4800" b="1" dirty="0" smtClean="0">
                <a:solidFill>
                  <a:schemeClr val="tx1"/>
                </a:solidFill>
              </a:rPr>
              <a:t>……</a:t>
            </a:r>
          </a:p>
          <a:p>
            <a:pPr algn="ctr"/>
            <a:r>
              <a:rPr lang="en-US" sz="4800" b="1" dirty="0" err="1" smtClean="0">
                <a:solidFill>
                  <a:schemeClr val="tx1"/>
                </a:solidFill>
              </a:rPr>
              <a:t>Tetap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semangat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dan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optimis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ya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nak</a:t>
            </a:r>
            <a:r>
              <a:rPr lang="en-US" sz="4800" b="1" dirty="0" smtClean="0">
                <a:solidFill>
                  <a:schemeClr val="tx1"/>
                </a:solidFill>
              </a:rPr>
              <a:t>…..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4" name="Smiley Face 3"/>
          <p:cNvSpPr/>
          <p:nvPr/>
        </p:nvSpPr>
        <p:spPr>
          <a:xfrm>
            <a:off x="9440214" y="1429555"/>
            <a:ext cx="2202287" cy="1609859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miley Face 4"/>
          <p:cNvSpPr/>
          <p:nvPr/>
        </p:nvSpPr>
        <p:spPr>
          <a:xfrm>
            <a:off x="10200067" y="3168203"/>
            <a:ext cx="682580" cy="618186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318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911" y="218941"/>
            <a:ext cx="9852338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C00000"/>
                </a:solidFill>
              </a:rPr>
              <a:t>Hukum-hukum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tentang</a:t>
            </a:r>
            <a:r>
              <a:rPr lang="en-US" sz="3600" b="1" dirty="0" smtClean="0">
                <a:solidFill>
                  <a:srgbClr val="C00000"/>
                </a:solidFill>
              </a:rPr>
              <a:t> gas</a:t>
            </a:r>
          </a:p>
          <a:p>
            <a:endParaRPr lang="en-US" sz="3600" dirty="0"/>
          </a:p>
          <a:p>
            <a:pPr marL="342900" indent="-342900">
              <a:buAutoNum type="arabicPeriod"/>
            </a:pPr>
            <a:r>
              <a:rPr lang="en-US" sz="3600" dirty="0" err="1" smtClean="0">
                <a:solidFill>
                  <a:srgbClr val="002060"/>
                </a:solidFill>
              </a:rPr>
              <a:t>Hipotesis</a:t>
            </a:r>
            <a:r>
              <a:rPr lang="en-US" sz="3600" dirty="0" smtClean="0">
                <a:solidFill>
                  <a:srgbClr val="002060"/>
                </a:solidFill>
              </a:rPr>
              <a:t> Avogadro</a:t>
            </a:r>
          </a:p>
          <a:p>
            <a:endParaRPr lang="en-US" sz="3600" dirty="0"/>
          </a:p>
          <a:p>
            <a:r>
              <a:rPr lang="en-US" sz="3600" dirty="0" err="1" smtClean="0">
                <a:solidFill>
                  <a:srgbClr val="0070C0"/>
                </a:solidFill>
              </a:rPr>
              <a:t>Dua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buah</a:t>
            </a:r>
            <a:r>
              <a:rPr lang="en-US" sz="3600" dirty="0" smtClean="0">
                <a:solidFill>
                  <a:srgbClr val="0070C0"/>
                </a:solidFill>
              </a:rPr>
              <a:t> gas </a:t>
            </a:r>
            <a:r>
              <a:rPr lang="en-US" sz="3600" dirty="0" err="1" smtClean="0">
                <a:solidFill>
                  <a:srgbClr val="0070C0"/>
                </a:solidFill>
              </a:rPr>
              <a:t>atau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lebih</a:t>
            </a:r>
            <a:r>
              <a:rPr lang="en-US" sz="3600" dirty="0" smtClean="0">
                <a:solidFill>
                  <a:srgbClr val="0070C0"/>
                </a:solidFill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</a:rPr>
              <a:t>jika</a:t>
            </a:r>
            <a:r>
              <a:rPr lang="en-US" sz="3600" dirty="0" smtClean="0">
                <a:solidFill>
                  <a:srgbClr val="0070C0"/>
                </a:solidFill>
              </a:rPr>
              <a:t> di </a:t>
            </a:r>
            <a:r>
              <a:rPr lang="en-US" sz="3600" dirty="0" err="1" smtClean="0">
                <a:solidFill>
                  <a:srgbClr val="0070C0"/>
                </a:solidFill>
              </a:rPr>
              <a:t>ukur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pada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suhu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dan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tekanan</a:t>
            </a:r>
            <a:r>
              <a:rPr lang="en-US" sz="3600" dirty="0" smtClean="0">
                <a:solidFill>
                  <a:srgbClr val="0070C0"/>
                </a:solidFill>
              </a:rPr>
              <a:t> yang </a:t>
            </a:r>
            <a:r>
              <a:rPr lang="en-US" sz="3600" dirty="0" err="1" smtClean="0">
                <a:solidFill>
                  <a:srgbClr val="0070C0"/>
                </a:solidFill>
              </a:rPr>
              <a:t>sama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maka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perbandingan</a:t>
            </a:r>
            <a:r>
              <a:rPr lang="en-US" sz="3600" dirty="0" smtClean="0">
                <a:solidFill>
                  <a:srgbClr val="0070C0"/>
                </a:solidFill>
              </a:rPr>
              <a:t> volume gas </a:t>
            </a:r>
            <a:r>
              <a:rPr lang="en-US" sz="3600" dirty="0" err="1" smtClean="0">
                <a:solidFill>
                  <a:srgbClr val="0070C0"/>
                </a:solidFill>
              </a:rPr>
              <a:t>akan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sama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dengan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perbandingan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mol</a:t>
            </a:r>
            <a:r>
              <a:rPr lang="en-US" sz="3600" dirty="0" smtClean="0">
                <a:solidFill>
                  <a:srgbClr val="0070C0"/>
                </a:solidFill>
              </a:rPr>
              <a:t> gas</a:t>
            </a:r>
            <a:r>
              <a:rPr lang="en-US" sz="3600" dirty="0" smtClean="0"/>
              <a:t>.</a:t>
            </a:r>
          </a:p>
          <a:p>
            <a:endParaRPr lang="en-US" sz="3600" dirty="0"/>
          </a:p>
          <a:p>
            <a:r>
              <a:rPr lang="en-US" sz="3600" dirty="0" err="1" smtClean="0"/>
              <a:t>Misalnya</a:t>
            </a:r>
            <a:r>
              <a:rPr lang="en-US" sz="3600" dirty="0" smtClean="0"/>
              <a:t> </a:t>
            </a:r>
            <a:r>
              <a:rPr lang="en-US" sz="3600" dirty="0" err="1" smtClean="0"/>
              <a:t>ada</a:t>
            </a:r>
            <a:r>
              <a:rPr lang="en-US" sz="3600" dirty="0" smtClean="0"/>
              <a:t> 2 </a:t>
            </a:r>
            <a:r>
              <a:rPr lang="en-US" sz="3600" dirty="0" err="1" smtClean="0"/>
              <a:t>buah</a:t>
            </a:r>
            <a:r>
              <a:rPr lang="en-US" sz="3600" dirty="0" smtClean="0"/>
              <a:t> gas , </a:t>
            </a:r>
            <a:r>
              <a:rPr lang="en-US" sz="3600" dirty="0" err="1" smtClean="0"/>
              <a:t>yaitu</a:t>
            </a:r>
            <a:r>
              <a:rPr lang="en-US" sz="3600" dirty="0" smtClean="0"/>
              <a:t> gas A </a:t>
            </a:r>
            <a:r>
              <a:rPr lang="en-US" sz="3600" dirty="0" err="1" smtClean="0"/>
              <a:t>dan</a:t>
            </a:r>
            <a:r>
              <a:rPr lang="en-US" sz="3600" dirty="0" smtClean="0"/>
              <a:t> gas B </a:t>
            </a:r>
            <a:r>
              <a:rPr lang="en-US" sz="3600" dirty="0" err="1" smtClean="0"/>
              <a:t>diukur</a:t>
            </a:r>
            <a:r>
              <a:rPr lang="en-US" sz="3600" dirty="0" smtClean="0"/>
              <a:t> </a:t>
            </a:r>
            <a:r>
              <a:rPr lang="en-US" sz="3600" dirty="0" err="1" smtClean="0"/>
              <a:t>pada</a:t>
            </a:r>
            <a:r>
              <a:rPr lang="en-US" sz="3600" dirty="0" smtClean="0"/>
              <a:t> </a:t>
            </a:r>
            <a:r>
              <a:rPr lang="en-US" sz="3600" dirty="0" err="1" smtClean="0"/>
              <a:t>tekanan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suhu</a:t>
            </a:r>
            <a:r>
              <a:rPr lang="en-US" sz="3600" dirty="0" smtClean="0"/>
              <a:t> yang </a:t>
            </a:r>
            <a:r>
              <a:rPr lang="en-US" sz="3600" dirty="0" err="1" smtClean="0"/>
              <a:t>sama</a:t>
            </a:r>
            <a:r>
              <a:rPr lang="en-US" sz="3600" dirty="0" smtClean="0"/>
              <a:t>, </a:t>
            </a:r>
            <a:r>
              <a:rPr lang="en-US" sz="3600" dirty="0" err="1" smtClean="0"/>
              <a:t>maka</a:t>
            </a:r>
            <a:r>
              <a:rPr lang="en-US" sz="3600" dirty="0" smtClean="0"/>
              <a:t>:</a:t>
            </a:r>
          </a:p>
          <a:p>
            <a:endParaRPr lang="en-US" sz="3600" dirty="0"/>
          </a:p>
          <a:p>
            <a:r>
              <a:rPr lang="en-US" sz="3600" dirty="0" err="1" smtClean="0">
                <a:solidFill>
                  <a:srgbClr val="FF0000"/>
                </a:solidFill>
              </a:rPr>
              <a:t>Berlaku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hubungan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/>
              <a:t>: </a:t>
            </a:r>
          </a:p>
          <a:p>
            <a:endParaRPr lang="en-US" sz="3600" dirty="0"/>
          </a:p>
          <a:p>
            <a:r>
              <a:rPr lang="en-US" sz="3600" dirty="0" smtClean="0"/>
              <a:t>  Volume gas A  =     Volume gas B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</a:t>
            </a:r>
            <a:r>
              <a:rPr lang="en-US" sz="3600" dirty="0" err="1" smtClean="0"/>
              <a:t>mol</a:t>
            </a:r>
            <a:r>
              <a:rPr lang="en-US" sz="3600" dirty="0" smtClean="0"/>
              <a:t> gas A             </a:t>
            </a:r>
            <a:r>
              <a:rPr lang="en-US" sz="3600" dirty="0" err="1" smtClean="0"/>
              <a:t>mol</a:t>
            </a:r>
            <a:r>
              <a:rPr lang="en-US" sz="3600" dirty="0" smtClean="0"/>
              <a:t> gas B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245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115910" y="226103"/>
            <a:ext cx="7688687" cy="2130731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rgbClr val="FF0000"/>
                </a:solidFill>
              </a:rPr>
              <a:t>Volume gas A   =   Volume gas B 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    </a:t>
            </a:r>
            <a:r>
              <a:rPr lang="en-US" sz="3200" dirty="0" err="1" smtClean="0">
                <a:solidFill>
                  <a:srgbClr val="FF0000"/>
                </a:solidFill>
              </a:rPr>
              <a:t>mol</a:t>
            </a:r>
            <a:r>
              <a:rPr lang="en-US" sz="3200" dirty="0" smtClean="0">
                <a:solidFill>
                  <a:srgbClr val="FF0000"/>
                </a:solidFill>
              </a:rPr>
              <a:t> gas A               </a:t>
            </a:r>
            <a:r>
              <a:rPr lang="en-US" sz="3200" dirty="0" err="1" smtClean="0">
                <a:solidFill>
                  <a:srgbClr val="FF0000"/>
                </a:solidFill>
              </a:rPr>
              <a:t>mol</a:t>
            </a:r>
            <a:r>
              <a:rPr lang="en-US" sz="3200" dirty="0" smtClean="0">
                <a:solidFill>
                  <a:srgbClr val="FF0000"/>
                </a:solidFill>
              </a:rPr>
              <a:t> gas B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622738" y="1291468"/>
            <a:ext cx="1828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533363" y="1291468"/>
            <a:ext cx="170001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0457" y="2356834"/>
            <a:ext cx="90280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Contoh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soal</a:t>
            </a:r>
            <a:r>
              <a:rPr lang="en-US" sz="3200" b="1" dirty="0" smtClean="0">
                <a:solidFill>
                  <a:srgbClr val="FF0000"/>
                </a:solidFill>
              </a:rPr>
              <a:t> :</a:t>
            </a:r>
          </a:p>
          <a:p>
            <a:pPr marL="342900" indent="-342900">
              <a:buAutoNum type="arabicPeriod"/>
            </a:pPr>
            <a:r>
              <a:rPr lang="en-US" sz="3200" dirty="0" err="1" smtClean="0">
                <a:solidFill>
                  <a:srgbClr val="0070C0"/>
                </a:solidFill>
              </a:rPr>
              <a:t>Berapa</a:t>
            </a:r>
            <a:r>
              <a:rPr lang="en-US" sz="3200" dirty="0" smtClean="0">
                <a:solidFill>
                  <a:srgbClr val="0070C0"/>
                </a:solidFill>
              </a:rPr>
              <a:t> volume </a:t>
            </a:r>
            <a:r>
              <a:rPr lang="en-US" sz="3200" dirty="0" err="1" smtClean="0">
                <a:solidFill>
                  <a:srgbClr val="0070C0"/>
                </a:solidFill>
              </a:rPr>
              <a:t>dari</a:t>
            </a:r>
            <a:r>
              <a:rPr lang="en-US" sz="3200" dirty="0" smtClean="0">
                <a:solidFill>
                  <a:srgbClr val="0070C0"/>
                </a:solidFill>
              </a:rPr>
              <a:t> 4 </a:t>
            </a:r>
            <a:r>
              <a:rPr lang="en-US" sz="3200" dirty="0" err="1" smtClean="0">
                <a:solidFill>
                  <a:srgbClr val="0070C0"/>
                </a:solidFill>
              </a:rPr>
              <a:t>mol</a:t>
            </a:r>
            <a:r>
              <a:rPr lang="en-US" sz="3200" dirty="0" smtClean="0">
                <a:solidFill>
                  <a:srgbClr val="0070C0"/>
                </a:solidFill>
              </a:rPr>
              <a:t> gas SO</a:t>
            </a:r>
            <a:r>
              <a:rPr lang="en-US" sz="3200" baseline="-25000" dirty="0" smtClean="0">
                <a:solidFill>
                  <a:srgbClr val="0070C0"/>
                </a:solidFill>
              </a:rPr>
              <a:t>2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jika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diukur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pada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suhu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dan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tekanan</a:t>
            </a:r>
            <a:r>
              <a:rPr lang="en-US" sz="3200" dirty="0" smtClean="0">
                <a:solidFill>
                  <a:srgbClr val="0070C0"/>
                </a:solidFill>
              </a:rPr>
              <a:t> yang </a:t>
            </a:r>
            <a:r>
              <a:rPr lang="en-US" sz="3200" dirty="0" err="1" smtClean="0">
                <a:solidFill>
                  <a:srgbClr val="0070C0"/>
                </a:solidFill>
              </a:rPr>
              <a:t>dengan</a:t>
            </a:r>
            <a:r>
              <a:rPr lang="en-US" sz="3200" dirty="0" smtClean="0">
                <a:solidFill>
                  <a:srgbClr val="0070C0"/>
                </a:solidFill>
              </a:rPr>
              <a:t> 6 </a:t>
            </a:r>
            <a:r>
              <a:rPr lang="en-US" sz="3200" dirty="0" err="1" smtClean="0">
                <a:solidFill>
                  <a:srgbClr val="0070C0"/>
                </a:solidFill>
              </a:rPr>
              <a:t>mol</a:t>
            </a:r>
            <a:r>
              <a:rPr lang="en-US" sz="3200" dirty="0" smtClean="0">
                <a:solidFill>
                  <a:srgbClr val="0070C0"/>
                </a:solidFill>
              </a:rPr>
              <a:t> gas O</a:t>
            </a:r>
            <a:r>
              <a:rPr lang="en-US" sz="3200" baseline="-25000" dirty="0" smtClean="0">
                <a:solidFill>
                  <a:srgbClr val="0070C0"/>
                </a:solidFill>
              </a:rPr>
              <a:t>2</a:t>
            </a:r>
            <a:r>
              <a:rPr lang="en-US" sz="3200" dirty="0" smtClean="0">
                <a:solidFill>
                  <a:srgbClr val="0070C0"/>
                </a:solidFill>
              </a:rPr>
              <a:t> yang </a:t>
            </a:r>
            <a:r>
              <a:rPr lang="en-US" sz="3200" dirty="0" err="1" smtClean="0">
                <a:solidFill>
                  <a:srgbClr val="0070C0"/>
                </a:solidFill>
              </a:rPr>
              <a:t>bervolume</a:t>
            </a:r>
            <a:r>
              <a:rPr lang="en-US" sz="3200" dirty="0" smtClean="0">
                <a:solidFill>
                  <a:srgbClr val="0070C0"/>
                </a:solidFill>
              </a:rPr>
              <a:t> 20 liter.</a:t>
            </a:r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 b="1" dirty="0" err="1" smtClean="0">
                <a:solidFill>
                  <a:srgbClr val="FF0000"/>
                </a:solidFill>
              </a:rPr>
              <a:t>Jawab</a:t>
            </a:r>
            <a:r>
              <a:rPr lang="en-US" sz="3200" b="1" dirty="0" smtClean="0">
                <a:solidFill>
                  <a:srgbClr val="FF0000"/>
                </a:solidFill>
              </a:rPr>
              <a:t> :</a:t>
            </a:r>
            <a:endParaRPr lang="en-US" sz="3200" b="1" dirty="0">
              <a:solidFill>
                <a:srgbClr val="FF0000"/>
              </a:solidFill>
            </a:endParaRPr>
          </a:p>
          <a:p>
            <a:r>
              <a:rPr lang="en-US" sz="3200" dirty="0" err="1" smtClean="0">
                <a:solidFill>
                  <a:srgbClr val="7030A0"/>
                </a:solidFill>
              </a:rPr>
              <a:t>Mol</a:t>
            </a:r>
            <a:r>
              <a:rPr lang="en-US" sz="3200" dirty="0" smtClean="0">
                <a:solidFill>
                  <a:srgbClr val="7030A0"/>
                </a:solidFill>
              </a:rPr>
              <a:t> gas SO</a:t>
            </a:r>
            <a:r>
              <a:rPr lang="en-US" sz="3200" baseline="-25000" dirty="0" smtClean="0">
                <a:solidFill>
                  <a:srgbClr val="7030A0"/>
                </a:solidFill>
              </a:rPr>
              <a:t>2              </a:t>
            </a:r>
            <a:r>
              <a:rPr lang="en-US" sz="3200" dirty="0" smtClean="0">
                <a:solidFill>
                  <a:srgbClr val="7030A0"/>
                </a:solidFill>
              </a:rPr>
              <a:t> = 4 </a:t>
            </a:r>
            <a:r>
              <a:rPr lang="en-US" sz="3200" dirty="0" err="1" smtClean="0">
                <a:solidFill>
                  <a:srgbClr val="7030A0"/>
                </a:solidFill>
              </a:rPr>
              <a:t>mol</a:t>
            </a:r>
            <a:endParaRPr lang="en-US" sz="3200" dirty="0" smtClean="0">
              <a:solidFill>
                <a:srgbClr val="7030A0"/>
              </a:solidFill>
            </a:endParaRPr>
          </a:p>
          <a:p>
            <a:r>
              <a:rPr lang="en-US" sz="3200" dirty="0" smtClean="0">
                <a:solidFill>
                  <a:srgbClr val="7030A0"/>
                </a:solidFill>
              </a:rPr>
              <a:t>Volume gas SO</a:t>
            </a:r>
            <a:r>
              <a:rPr lang="en-US" sz="3200" baseline="-25000" dirty="0" smtClean="0">
                <a:solidFill>
                  <a:srgbClr val="7030A0"/>
                </a:solidFill>
              </a:rPr>
              <a:t>2</a:t>
            </a:r>
            <a:r>
              <a:rPr lang="en-US" sz="3200" dirty="0" smtClean="0">
                <a:solidFill>
                  <a:srgbClr val="7030A0"/>
                </a:solidFill>
              </a:rPr>
              <a:t>    =  ? Liter</a:t>
            </a:r>
          </a:p>
          <a:p>
            <a:r>
              <a:rPr lang="en-US" sz="3200" dirty="0" err="1" smtClean="0">
                <a:solidFill>
                  <a:srgbClr val="7030A0"/>
                </a:solidFill>
              </a:rPr>
              <a:t>Mol</a:t>
            </a:r>
            <a:r>
              <a:rPr lang="en-US" sz="3200" dirty="0" smtClean="0">
                <a:solidFill>
                  <a:srgbClr val="7030A0"/>
                </a:solidFill>
              </a:rPr>
              <a:t> gas O</a:t>
            </a:r>
            <a:r>
              <a:rPr lang="en-US" sz="3200" baseline="-25000" dirty="0" smtClean="0">
                <a:solidFill>
                  <a:srgbClr val="7030A0"/>
                </a:solidFill>
              </a:rPr>
              <a:t>2</a:t>
            </a:r>
            <a:r>
              <a:rPr lang="en-US" sz="3200" dirty="0" smtClean="0">
                <a:solidFill>
                  <a:srgbClr val="7030A0"/>
                </a:solidFill>
              </a:rPr>
              <a:t>             = 6 </a:t>
            </a:r>
            <a:r>
              <a:rPr lang="en-US" sz="3200" dirty="0" err="1" smtClean="0">
                <a:solidFill>
                  <a:srgbClr val="7030A0"/>
                </a:solidFill>
              </a:rPr>
              <a:t>mol</a:t>
            </a:r>
            <a:endParaRPr lang="en-US" sz="3200" dirty="0" smtClean="0">
              <a:solidFill>
                <a:srgbClr val="7030A0"/>
              </a:solidFill>
            </a:endParaRPr>
          </a:p>
          <a:p>
            <a:r>
              <a:rPr lang="en-US" sz="3200" dirty="0" smtClean="0">
                <a:solidFill>
                  <a:srgbClr val="7030A0"/>
                </a:solidFill>
              </a:rPr>
              <a:t>Volume gas O</a:t>
            </a:r>
            <a:r>
              <a:rPr lang="en-US" sz="3200" baseline="-25000" dirty="0" smtClean="0">
                <a:solidFill>
                  <a:srgbClr val="7030A0"/>
                </a:solidFill>
              </a:rPr>
              <a:t>2</a:t>
            </a:r>
            <a:r>
              <a:rPr lang="en-US" sz="3200" dirty="0" smtClean="0">
                <a:solidFill>
                  <a:srgbClr val="7030A0"/>
                </a:solidFill>
              </a:rPr>
              <a:t>       = 20 liter</a:t>
            </a:r>
            <a:endParaRPr lang="en-US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914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304" y="231820"/>
            <a:ext cx="9247031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Volume gas SO</a:t>
            </a:r>
            <a:r>
              <a:rPr lang="en-US" sz="4000" baseline="-25000" dirty="0" smtClean="0">
                <a:solidFill>
                  <a:srgbClr val="0070C0"/>
                </a:solidFill>
              </a:rPr>
              <a:t>2</a:t>
            </a:r>
            <a:r>
              <a:rPr lang="en-US" sz="4000" dirty="0" smtClean="0">
                <a:solidFill>
                  <a:srgbClr val="0070C0"/>
                </a:solidFill>
              </a:rPr>
              <a:t>      =   Volume gas O</a:t>
            </a:r>
            <a:r>
              <a:rPr lang="en-US" sz="4000" baseline="-25000" dirty="0" smtClean="0">
                <a:solidFill>
                  <a:srgbClr val="0070C0"/>
                </a:solidFill>
              </a:rPr>
              <a:t>2</a:t>
            </a:r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</a:t>
            </a:r>
            <a:r>
              <a:rPr lang="en-US" sz="4000" dirty="0" err="1" smtClean="0">
                <a:solidFill>
                  <a:srgbClr val="0070C0"/>
                </a:solidFill>
              </a:rPr>
              <a:t>mol</a:t>
            </a:r>
            <a:r>
              <a:rPr lang="en-US" sz="4000" dirty="0" smtClean="0">
                <a:solidFill>
                  <a:srgbClr val="0070C0"/>
                </a:solidFill>
              </a:rPr>
              <a:t> gas SO</a:t>
            </a:r>
            <a:r>
              <a:rPr lang="en-US" sz="4000" baseline="-25000" dirty="0" smtClean="0">
                <a:solidFill>
                  <a:srgbClr val="0070C0"/>
                </a:solidFill>
              </a:rPr>
              <a:t>2</a:t>
            </a:r>
            <a:r>
              <a:rPr lang="en-US" sz="4000" dirty="0" smtClean="0">
                <a:solidFill>
                  <a:srgbClr val="0070C0"/>
                </a:solidFill>
              </a:rPr>
              <a:t>       =       </a:t>
            </a:r>
            <a:r>
              <a:rPr lang="en-US" sz="4000" dirty="0" err="1" smtClean="0">
                <a:solidFill>
                  <a:srgbClr val="0070C0"/>
                </a:solidFill>
              </a:rPr>
              <a:t>mol</a:t>
            </a:r>
            <a:r>
              <a:rPr lang="en-US" sz="4000" dirty="0" smtClean="0">
                <a:solidFill>
                  <a:srgbClr val="0070C0"/>
                </a:solidFill>
              </a:rPr>
              <a:t> gas O</a:t>
            </a:r>
            <a:r>
              <a:rPr lang="en-US" sz="4000" baseline="-25000" dirty="0" smtClean="0">
                <a:solidFill>
                  <a:srgbClr val="0070C0"/>
                </a:solidFill>
              </a:rPr>
              <a:t>2</a:t>
            </a:r>
            <a:endParaRPr lang="en-US" sz="4000" dirty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>
                <a:solidFill>
                  <a:srgbClr val="7030A0"/>
                </a:solidFill>
              </a:rPr>
              <a:t> </a:t>
            </a:r>
            <a:r>
              <a:rPr lang="en-US" sz="4000" dirty="0" smtClean="0">
                <a:solidFill>
                  <a:srgbClr val="7030A0"/>
                </a:solidFill>
              </a:rPr>
              <a:t>    X             =    20 liter</a:t>
            </a:r>
          </a:p>
          <a:p>
            <a:r>
              <a:rPr lang="en-US" sz="4000" dirty="0" smtClean="0">
                <a:solidFill>
                  <a:srgbClr val="7030A0"/>
                </a:solidFill>
              </a:rPr>
              <a:t>4 </a:t>
            </a:r>
            <a:r>
              <a:rPr lang="en-US" sz="4000" dirty="0" err="1" smtClean="0">
                <a:solidFill>
                  <a:srgbClr val="7030A0"/>
                </a:solidFill>
              </a:rPr>
              <a:t>mol</a:t>
            </a:r>
            <a:r>
              <a:rPr lang="en-US" sz="4000" dirty="0" smtClean="0">
                <a:solidFill>
                  <a:srgbClr val="7030A0"/>
                </a:solidFill>
              </a:rPr>
              <a:t>                   8 </a:t>
            </a:r>
            <a:r>
              <a:rPr lang="en-US" sz="4000" dirty="0" err="1" smtClean="0">
                <a:solidFill>
                  <a:srgbClr val="7030A0"/>
                </a:solidFill>
              </a:rPr>
              <a:t>mol</a:t>
            </a:r>
            <a:endParaRPr lang="en-US" sz="4000" dirty="0" smtClean="0">
              <a:solidFill>
                <a:srgbClr val="7030A0"/>
              </a:solidFill>
            </a:endParaRPr>
          </a:p>
          <a:p>
            <a:endParaRPr lang="en-US" sz="4000" dirty="0" smtClean="0"/>
          </a:p>
          <a:p>
            <a:r>
              <a:rPr lang="en-US" sz="4000" dirty="0"/>
              <a:t>8</a:t>
            </a:r>
            <a:r>
              <a:rPr lang="en-US" sz="4000" dirty="0" smtClean="0"/>
              <a:t>X = 80 liter</a:t>
            </a:r>
            <a:endParaRPr lang="en-US" sz="4000" dirty="0"/>
          </a:p>
          <a:p>
            <a:r>
              <a:rPr lang="en-US" sz="4000" dirty="0" smtClean="0"/>
              <a:t>X  =  80 / 8</a:t>
            </a:r>
            <a:endParaRPr lang="en-US" sz="4000" dirty="0"/>
          </a:p>
          <a:p>
            <a:r>
              <a:rPr lang="en-US" sz="4000" dirty="0" smtClean="0"/>
              <a:t>X  =  10 Liter</a:t>
            </a:r>
            <a:endParaRPr lang="en-US" sz="4000" dirty="0"/>
          </a:p>
          <a:p>
            <a:r>
              <a:rPr lang="en-US" sz="4000" dirty="0" err="1" smtClean="0">
                <a:solidFill>
                  <a:srgbClr val="FF0000"/>
                </a:solidFill>
              </a:rPr>
              <a:t>Maka</a:t>
            </a:r>
            <a:r>
              <a:rPr lang="en-US" sz="4000" dirty="0" smtClean="0">
                <a:solidFill>
                  <a:srgbClr val="FF0000"/>
                </a:solidFill>
              </a:rPr>
              <a:t> volume gas SO</a:t>
            </a:r>
            <a:r>
              <a:rPr lang="en-US" sz="4000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dirty="0" smtClean="0">
                <a:solidFill>
                  <a:srgbClr val="FF0000"/>
                </a:solidFill>
              </a:rPr>
              <a:t>  = 10 liter</a:t>
            </a:r>
          </a:p>
          <a:p>
            <a:r>
              <a:rPr lang="en-US" dirty="0" smtClean="0"/>
              <a:t>            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579549" y="888642"/>
            <a:ext cx="2562896" cy="2575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5087155" y="875763"/>
            <a:ext cx="2382591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0761" y="2653048"/>
            <a:ext cx="888642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503054" y="2756079"/>
            <a:ext cx="1300765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Cloud Callout 12"/>
          <p:cNvSpPr/>
          <p:nvPr/>
        </p:nvSpPr>
        <p:spPr>
          <a:xfrm>
            <a:off x="5808371" y="2987899"/>
            <a:ext cx="3322749" cy="2240924"/>
          </a:xfrm>
          <a:prstGeom prst="cloudCallou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</a:rPr>
              <a:t>Semangat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brooo</a:t>
            </a:r>
            <a:r>
              <a:rPr lang="en-US" sz="2800" b="1" dirty="0" smtClean="0">
                <a:solidFill>
                  <a:srgbClr val="C00000"/>
                </a:solidFill>
              </a:rPr>
              <a:t>…..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970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183" y="489397"/>
            <a:ext cx="947885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r>
              <a:rPr lang="en-US" sz="4000" dirty="0" smtClean="0"/>
              <a:t>. </a:t>
            </a:r>
            <a:r>
              <a:rPr lang="en-US" sz="4000" dirty="0" err="1" smtClean="0">
                <a:solidFill>
                  <a:srgbClr val="002060"/>
                </a:solidFill>
              </a:rPr>
              <a:t>Berapa</a:t>
            </a:r>
            <a:r>
              <a:rPr lang="en-US" sz="4000" dirty="0" smtClean="0">
                <a:solidFill>
                  <a:srgbClr val="002060"/>
                </a:solidFill>
              </a:rPr>
              <a:t> volume </a:t>
            </a:r>
            <a:r>
              <a:rPr lang="en-US" sz="4000" dirty="0" err="1" smtClean="0">
                <a:solidFill>
                  <a:srgbClr val="002060"/>
                </a:solidFill>
              </a:rPr>
              <a:t>dari</a:t>
            </a:r>
            <a:r>
              <a:rPr lang="en-US" sz="4000" dirty="0" smtClean="0">
                <a:solidFill>
                  <a:srgbClr val="002060"/>
                </a:solidFill>
              </a:rPr>
              <a:t> 3 gram gas NO </a:t>
            </a:r>
            <a:r>
              <a:rPr lang="en-US" sz="4000" dirty="0" err="1" smtClean="0">
                <a:solidFill>
                  <a:srgbClr val="002060"/>
                </a:solidFill>
              </a:rPr>
              <a:t>jika</a:t>
            </a:r>
            <a:r>
              <a:rPr lang="en-US" sz="4000" dirty="0" smtClean="0">
                <a:solidFill>
                  <a:srgbClr val="002060"/>
                </a:solidFill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</a:rPr>
              <a:t>diukur</a:t>
            </a:r>
            <a:r>
              <a:rPr lang="en-US" sz="4000" dirty="0" smtClean="0">
                <a:solidFill>
                  <a:srgbClr val="002060"/>
                </a:solidFill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</a:rPr>
              <a:t>pada</a:t>
            </a:r>
            <a:r>
              <a:rPr lang="en-US" sz="4000" dirty="0" smtClean="0">
                <a:solidFill>
                  <a:srgbClr val="002060"/>
                </a:solidFill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</a:rPr>
              <a:t>suhu</a:t>
            </a:r>
            <a:r>
              <a:rPr lang="en-US" sz="4000" dirty="0" smtClean="0">
                <a:solidFill>
                  <a:srgbClr val="002060"/>
                </a:solidFill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</a:rPr>
              <a:t>dan</a:t>
            </a:r>
            <a:r>
              <a:rPr lang="en-US" sz="4000" dirty="0" smtClean="0">
                <a:solidFill>
                  <a:srgbClr val="002060"/>
                </a:solidFill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</a:rPr>
              <a:t>tekanan</a:t>
            </a:r>
            <a:r>
              <a:rPr lang="en-US" sz="4000" dirty="0" smtClean="0">
                <a:solidFill>
                  <a:srgbClr val="002060"/>
                </a:solidFill>
              </a:rPr>
              <a:t> yang </a:t>
            </a:r>
            <a:r>
              <a:rPr lang="en-US" sz="4000" dirty="0" err="1" smtClean="0">
                <a:solidFill>
                  <a:srgbClr val="002060"/>
                </a:solidFill>
              </a:rPr>
              <a:t>sama</a:t>
            </a:r>
            <a:r>
              <a:rPr lang="en-US" sz="4000" dirty="0" smtClean="0">
                <a:solidFill>
                  <a:srgbClr val="002060"/>
                </a:solidFill>
              </a:rPr>
              <a:t> , </a:t>
            </a:r>
            <a:r>
              <a:rPr lang="en-US" sz="4000" dirty="0" err="1" smtClean="0">
                <a:solidFill>
                  <a:srgbClr val="002060"/>
                </a:solidFill>
              </a:rPr>
              <a:t>dimana</a:t>
            </a:r>
            <a:r>
              <a:rPr lang="en-US" sz="4000" dirty="0" smtClean="0">
                <a:solidFill>
                  <a:srgbClr val="002060"/>
                </a:solidFill>
              </a:rPr>
              <a:t> 3,2 gram gas CH</a:t>
            </a:r>
            <a:r>
              <a:rPr lang="en-US" sz="4000" baseline="-25000" dirty="0" smtClean="0">
                <a:solidFill>
                  <a:srgbClr val="002060"/>
                </a:solidFill>
              </a:rPr>
              <a:t>4</a:t>
            </a:r>
            <a:r>
              <a:rPr lang="en-US" sz="4000" dirty="0" smtClean="0">
                <a:solidFill>
                  <a:srgbClr val="002060"/>
                </a:solidFill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</a:rPr>
              <a:t>mempunyai</a:t>
            </a:r>
            <a:r>
              <a:rPr lang="en-US" sz="4000" dirty="0" smtClean="0">
                <a:solidFill>
                  <a:srgbClr val="002060"/>
                </a:solidFill>
              </a:rPr>
              <a:t> volume 6 liter. </a:t>
            </a:r>
            <a:r>
              <a:rPr lang="en-US" sz="3600" dirty="0" smtClean="0">
                <a:solidFill>
                  <a:srgbClr val="002060"/>
                </a:solidFill>
              </a:rPr>
              <a:t>( </a:t>
            </a:r>
            <a:r>
              <a:rPr lang="en-US" sz="3600" dirty="0" err="1" smtClean="0">
                <a:solidFill>
                  <a:srgbClr val="002060"/>
                </a:solidFill>
              </a:rPr>
              <a:t>Ar</a:t>
            </a:r>
            <a:r>
              <a:rPr lang="en-US" sz="3600" dirty="0" smtClean="0">
                <a:solidFill>
                  <a:srgbClr val="002060"/>
                </a:solidFill>
              </a:rPr>
              <a:t> N = 14, O = 16, C = 12, H = 1 )</a:t>
            </a:r>
            <a:endParaRPr lang="en-US" sz="3600" dirty="0">
              <a:solidFill>
                <a:srgbClr val="002060"/>
              </a:solidFill>
            </a:endParaRPr>
          </a:p>
          <a:p>
            <a:r>
              <a:rPr lang="en-US" sz="4000" dirty="0" err="1" smtClean="0">
                <a:solidFill>
                  <a:srgbClr val="7030A0"/>
                </a:solidFill>
              </a:rPr>
              <a:t>Jawab</a:t>
            </a:r>
            <a:r>
              <a:rPr lang="en-US" sz="4000" dirty="0" smtClean="0">
                <a:solidFill>
                  <a:srgbClr val="7030A0"/>
                </a:solidFill>
              </a:rPr>
              <a:t>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 err="1" smtClean="0">
                <a:solidFill>
                  <a:srgbClr val="FF0000"/>
                </a:solidFill>
              </a:rPr>
              <a:t>Langkah</a:t>
            </a:r>
            <a:r>
              <a:rPr lang="en-US" sz="4000" dirty="0" smtClean="0">
                <a:solidFill>
                  <a:srgbClr val="FF0000"/>
                </a:solidFill>
              </a:rPr>
              <a:t> 1, </a:t>
            </a:r>
            <a:r>
              <a:rPr lang="en-US" sz="4000" dirty="0" err="1" smtClean="0">
                <a:solidFill>
                  <a:srgbClr val="FF0000"/>
                </a:solidFill>
              </a:rPr>
              <a:t>cari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dulu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mol</a:t>
            </a:r>
            <a:r>
              <a:rPr lang="en-US" sz="4000" dirty="0" smtClean="0">
                <a:solidFill>
                  <a:srgbClr val="FF0000"/>
                </a:solidFill>
              </a:rPr>
              <a:t> masing2 gas.</a:t>
            </a:r>
            <a:endParaRPr lang="en-US" sz="4000" dirty="0">
              <a:solidFill>
                <a:srgbClr val="FF0000"/>
              </a:solidFill>
            </a:endParaRPr>
          </a:p>
          <a:p>
            <a:r>
              <a:rPr lang="en-US" sz="4000" dirty="0" err="1" smtClean="0"/>
              <a:t>Mol</a:t>
            </a:r>
            <a:r>
              <a:rPr lang="en-US" sz="4000" dirty="0" smtClean="0"/>
              <a:t> gas NO = Gram / </a:t>
            </a:r>
            <a:r>
              <a:rPr lang="en-US" sz="4000" dirty="0" err="1" smtClean="0"/>
              <a:t>Mr</a:t>
            </a:r>
            <a:endParaRPr lang="en-US" sz="4000" dirty="0" smtClean="0"/>
          </a:p>
          <a:p>
            <a:r>
              <a:rPr lang="en-US" sz="4000" dirty="0"/>
              <a:t> </a:t>
            </a:r>
            <a:r>
              <a:rPr lang="en-US" sz="4000" dirty="0" smtClean="0"/>
              <a:t>                    = 3/30  =  0,1 </a:t>
            </a:r>
            <a:r>
              <a:rPr lang="en-US" sz="4000" dirty="0" err="1" smtClean="0"/>
              <a:t>mol</a:t>
            </a:r>
            <a:endParaRPr lang="en-US" sz="4000" dirty="0"/>
          </a:p>
          <a:p>
            <a:r>
              <a:rPr lang="en-US" sz="4000" dirty="0" err="1" smtClean="0"/>
              <a:t>Mol</a:t>
            </a:r>
            <a:r>
              <a:rPr lang="en-US" sz="4000" dirty="0" smtClean="0"/>
              <a:t> gas CH</a:t>
            </a:r>
            <a:r>
              <a:rPr lang="en-US" sz="4000" baseline="-25000" dirty="0" smtClean="0"/>
              <a:t>4</a:t>
            </a:r>
            <a:r>
              <a:rPr lang="en-US" sz="4000" dirty="0" smtClean="0"/>
              <a:t> = gram / </a:t>
            </a:r>
            <a:r>
              <a:rPr lang="en-US" sz="4000" dirty="0" err="1" smtClean="0"/>
              <a:t>Mr</a:t>
            </a:r>
            <a:endParaRPr lang="en-US" sz="4000" dirty="0" smtClean="0"/>
          </a:p>
          <a:p>
            <a:r>
              <a:rPr lang="en-US" sz="4000" dirty="0"/>
              <a:t> </a:t>
            </a:r>
            <a:r>
              <a:rPr lang="en-US" sz="4000" dirty="0" smtClean="0"/>
              <a:t>                     = 3,2 / 16  =  0,2 </a:t>
            </a:r>
            <a:r>
              <a:rPr lang="en-US" sz="4000" dirty="0" err="1" smtClean="0"/>
              <a:t>mol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54524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941" y="218941"/>
            <a:ext cx="9465972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 err="1" smtClean="0">
                <a:solidFill>
                  <a:srgbClr val="FF0000"/>
                </a:solidFill>
              </a:rPr>
              <a:t>Langkah</a:t>
            </a:r>
            <a:r>
              <a:rPr lang="en-US" sz="4400" dirty="0" smtClean="0">
                <a:solidFill>
                  <a:srgbClr val="FF0000"/>
                </a:solidFill>
              </a:rPr>
              <a:t> 2, </a:t>
            </a:r>
            <a:r>
              <a:rPr lang="en-US" sz="4400" dirty="0" err="1" smtClean="0">
                <a:solidFill>
                  <a:srgbClr val="FF0000"/>
                </a:solidFill>
              </a:rPr>
              <a:t>masukkan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ke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rumus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perbandingan</a:t>
            </a:r>
            <a:r>
              <a:rPr lang="en-US" sz="4400" dirty="0" smtClean="0">
                <a:solidFill>
                  <a:srgbClr val="FF0000"/>
                </a:solidFill>
              </a:rPr>
              <a:t> gas.</a:t>
            </a:r>
          </a:p>
          <a:p>
            <a:r>
              <a:rPr lang="en-US" sz="4400" dirty="0" smtClean="0"/>
              <a:t>    </a:t>
            </a:r>
            <a:r>
              <a:rPr lang="en-US" sz="3200" dirty="0" smtClean="0"/>
              <a:t>Volume gas NO    =   volume gas CH</a:t>
            </a:r>
            <a:r>
              <a:rPr lang="en-US" sz="3200" baseline="-25000" dirty="0" smtClean="0"/>
              <a:t>4</a:t>
            </a:r>
          </a:p>
          <a:p>
            <a:r>
              <a:rPr lang="en-US" sz="3200" baseline="-25000" dirty="0"/>
              <a:t> </a:t>
            </a:r>
            <a:r>
              <a:rPr lang="en-US" sz="3200" dirty="0" smtClean="0"/>
              <a:t>        </a:t>
            </a:r>
            <a:r>
              <a:rPr lang="en-US" sz="3200" dirty="0" err="1" smtClean="0"/>
              <a:t>mol</a:t>
            </a:r>
            <a:r>
              <a:rPr lang="en-US" sz="3200" dirty="0" smtClean="0"/>
              <a:t> gas NO             volume gas CH</a:t>
            </a:r>
            <a:r>
              <a:rPr lang="en-US" sz="3200" baseline="-25000" dirty="0" smtClean="0"/>
              <a:t>4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4400" dirty="0" smtClean="0"/>
              <a:t>             X   =   6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         0,1    0,2</a:t>
            </a:r>
            <a:endParaRPr lang="en-US" sz="4400" dirty="0" smtClean="0"/>
          </a:p>
          <a:p>
            <a:r>
              <a:rPr lang="en-US" sz="4400" dirty="0" smtClean="0"/>
              <a:t>           0,2 X =  0,6 </a:t>
            </a:r>
          </a:p>
          <a:p>
            <a:r>
              <a:rPr lang="en-US" sz="4400" dirty="0" smtClean="0"/>
              <a:t>                  X  = 0,6 / 0,2  =  3 </a:t>
            </a:r>
          </a:p>
          <a:p>
            <a:r>
              <a:rPr lang="en-US" sz="4400" dirty="0" err="1" smtClean="0">
                <a:solidFill>
                  <a:srgbClr val="7030A0"/>
                </a:solidFill>
              </a:rPr>
              <a:t>Maka</a:t>
            </a:r>
            <a:r>
              <a:rPr lang="en-US" sz="4400" dirty="0" smtClean="0">
                <a:solidFill>
                  <a:srgbClr val="7030A0"/>
                </a:solidFill>
              </a:rPr>
              <a:t> volume gas NO = 3 liter</a:t>
            </a:r>
          </a:p>
          <a:p>
            <a:endParaRPr lang="en-US" sz="4400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094704" y="2253803"/>
            <a:ext cx="1983347" cy="2575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4314423" y="2305318"/>
            <a:ext cx="2266681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944710" y="3876541"/>
            <a:ext cx="553791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181082" y="3863662"/>
            <a:ext cx="540912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365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851" y="347730"/>
            <a:ext cx="1027734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2. </a:t>
            </a:r>
            <a:r>
              <a:rPr lang="en-US" sz="4000" b="1" dirty="0" err="1" smtClean="0">
                <a:solidFill>
                  <a:srgbClr val="FF0000"/>
                </a:solidFill>
              </a:rPr>
              <a:t>Hukum</a:t>
            </a:r>
            <a:r>
              <a:rPr lang="en-US" sz="4000" b="1" dirty="0" smtClean="0">
                <a:solidFill>
                  <a:srgbClr val="FF0000"/>
                </a:solidFill>
              </a:rPr>
              <a:t> Gas Ideal</a:t>
            </a:r>
          </a:p>
          <a:p>
            <a:r>
              <a:rPr lang="en-US" sz="4000" dirty="0"/>
              <a:t> </a:t>
            </a:r>
            <a:r>
              <a:rPr lang="en-US" sz="4000" dirty="0" err="1" smtClean="0"/>
              <a:t>Beberapa</a:t>
            </a:r>
            <a:r>
              <a:rPr lang="en-US" sz="4000" dirty="0" smtClean="0"/>
              <a:t> </a:t>
            </a:r>
            <a:r>
              <a:rPr lang="en-US" sz="4000" dirty="0" err="1" smtClean="0"/>
              <a:t>hukum</a:t>
            </a:r>
            <a:r>
              <a:rPr lang="en-US" sz="4000" dirty="0" smtClean="0"/>
              <a:t> </a:t>
            </a:r>
            <a:r>
              <a:rPr lang="en-US" sz="4000" dirty="0" err="1" smtClean="0"/>
              <a:t>tentang</a:t>
            </a:r>
            <a:r>
              <a:rPr lang="en-US" sz="4000" dirty="0" smtClean="0"/>
              <a:t> gas yang </a:t>
            </a:r>
            <a:r>
              <a:rPr lang="en-US" sz="4000" dirty="0" err="1" smtClean="0"/>
              <a:t>berlaku</a:t>
            </a:r>
            <a:r>
              <a:rPr lang="en-US" sz="4000" dirty="0" smtClean="0"/>
              <a:t> </a:t>
            </a:r>
            <a:r>
              <a:rPr lang="en-US" sz="4000" dirty="0" err="1" smtClean="0"/>
              <a:t>pada</a:t>
            </a:r>
            <a:r>
              <a:rPr lang="en-US" sz="4000" dirty="0" smtClean="0"/>
              <a:t> gas ideal </a:t>
            </a:r>
            <a:r>
              <a:rPr lang="en-US" sz="4000" dirty="0" err="1" smtClean="0"/>
              <a:t>adalah</a:t>
            </a:r>
            <a:r>
              <a:rPr lang="en-US" sz="4000" dirty="0" smtClean="0"/>
              <a:t>:</a:t>
            </a:r>
          </a:p>
          <a:p>
            <a:endParaRPr lang="en-US" sz="4000" dirty="0"/>
          </a:p>
          <a:p>
            <a:pPr marL="342900" indent="-342900">
              <a:buAutoNum type="alphaLcPeriod"/>
            </a:pPr>
            <a:r>
              <a:rPr lang="en-US" sz="4000" b="1" dirty="0" err="1" smtClean="0">
                <a:solidFill>
                  <a:srgbClr val="0070C0"/>
                </a:solidFill>
              </a:rPr>
              <a:t>Hukum</a:t>
            </a:r>
            <a:r>
              <a:rPr lang="en-US" sz="4000" b="1" dirty="0" smtClean="0">
                <a:solidFill>
                  <a:srgbClr val="0070C0"/>
                </a:solidFill>
              </a:rPr>
              <a:t> Boyle </a:t>
            </a:r>
          </a:p>
          <a:p>
            <a:r>
              <a:rPr lang="en-US" sz="4000" dirty="0"/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Bunyi</a:t>
            </a:r>
            <a:r>
              <a:rPr lang="en-US" sz="4000" dirty="0" smtClean="0"/>
              <a:t> : </a:t>
            </a:r>
            <a:r>
              <a:rPr lang="en-US" sz="4000" dirty="0" smtClean="0">
                <a:solidFill>
                  <a:srgbClr val="7030A0"/>
                </a:solidFill>
              </a:rPr>
              <a:t>“</a:t>
            </a:r>
            <a:r>
              <a:rPr lang="en-US" sz="4000" dirty="0" err="1" smtClean="0">
                <a:solidFill>
                  <a:srgbClr val="7030A0"/>
                </a:solidFill>
              </a:rPr>
              <a:t>pada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</a:rPr>
              <a:t>suhu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</a:rPr>
              <a:t>tetap</a:t>
            </a:r>
            <a:r>
              <a:rPr lang="en-US" sz="4000" dirty="0" smtClean="0">
                <a:solidFill>
                  <a:srgbClr val="7030A0"/>
                </a:solidFill>
              </a:rPr>
              <a:t> , </a:t>
            </a:r>
            <a:r>
              <a:rPr lang="en-US" sz="4000" dirty="0" err="1" smtClean="0">
                <a:solidFill>
                  <a:srgbClr val="7030A0"/>
                </a:solidFill>
              </a:rPr>
              <a:t>tekanan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</a:rPr>
              <a:t>dari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</a:rPr>
              <a:t>sejumlah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</a:rPr>
              <a:t>mol</a:t>
            </a:r>
            <a:r>
              <a:rPr lang="en-US" sz="4000" dirty="0" smtClean="0">
                <a:solidFill>
                  <a:srgbClr val="7030A0"/>
                </a:solidFill>
              </a:rPr>
              <a:t> gas yang </a:t>
            </a:r>
            <a:r>
              <a:rPr lang="en-US" sz="4000" dirty="0" err="1" smtClean="0">
                <a:solidFill>
                  <a:srgbClr val="7030A0"/>
                </a:solidFill>
              </a:rPr>
              <a:t>sama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</a:rPr>
              <a:t>berbanding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</a:rPr>
              <a:t>terbalik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</a:rPr>
              <a:t>dengan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</a:rPr>
              <a:t>volumenya</a:t>
            </a:r>
            <a:r>
              <a:rPr lang="en-US" sz="4000" dirty="0" smtClean="0">
                <a:solidFill>
                  <a:srgbClr val="7030A0"/>
                </a:solidFill>
              </a:rPr>
              <a:t>”</a:t>
            </a:r>
          </a:p>
          <a:p>
            <a:r>
              <a:rPr lang="en-US" sz="4000" dirty="0" err="1" smtClean="0"/>
              <a:t>Atau</a:t>
            </a:r>
            <a:r>
              <a:rPr lang="en-US" sz="4000" dirty="0" smtClean="0"/>
              <a:t> :  P = 1/V  </a:t>
            </a:r>
            <a:r>
              <a:rPr lang="en-US" sz="4000" dirty="0" err="1" smtClean="0"/>
              <a:t>pada</a:t>
            </a:r>
            <a:r>
              <a:rPr lang="en-US" sz="4000" dirty="0" smtClean="0"/>
              <a:t> T </a:t>
            </a:r>
            <a:r>
              <a:rPr lang="en-US" sz="4000" dirty="0" err="1" smtClean="0"/>
              <a:t>tetap</a:t>
            </a:r>
            <a:r>
              <a:rPr lang="en-US" sz="4000" dirty="0" smtClean="0"/>
              <a:t>.</a:t>
            </a:r>
            <a:endParaRPr lang="en-US" sz="40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43024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2123" y="373488"/>
            <a:ext cx="982658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b. </a:t>
            </a:r>
            <a:r>
              <a:rPr lang="en-US" sz="3600" dirty="0" err="1" smtClean="0">
                <a:solidFill>
                  <a:srgbClr val="0070C0"/>
                </a:solidFill>
              </a:rPr>
              <a:t>Hukum</a:t>
            </a:r>
            <a:r>
              <a:rPr lang="en-US" sz="3600" dirty="0" smtClean="0">
                <a:solidFill>
                  <a:srgbClr val="0070C0"/>
                </a:solidFill>
              </a:rPr>
              <a:t> Charles </a:t>
            </a:r>
          </a:p>
          <a:p>
            <a:r>
              <a:rPr lang="en-US" sz="3600" dirty="0" smtClean="0"/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Bunyi</a:t>
            </a:r>
            <a:r>
              <a:rPr lang="en-US" sz="3600" dirty="0" smtClean="0">
                <a:solidFill>
                  <a:srgbClr val="FF0000"/>
                </a:solidFill>
              </a:rPr>
              <a:t> :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7030A0"/>
                </a:solidFill>
              </a:rPr>
              <a:t>“ volume </a:t>
            </a:r>
            <a:r>
              <a:rPr lang="en-US" sz="3600" dirty="0" err="1" smtClean="0">
                <a:solidFill>
                  <a:srgbClr val="7030A0"/>
                </a:solidFill>
              </a:rPr>
              <a:t>sejumlah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mol</a:t>
            </a:r>
            <a:r>
              <a:rPr lang="en-US" sz="3600" dirty="0" smtClean="0">
                <a:solidFill>
                  <a:srgbClr val="7030A0"/>
                </a:solidFill>
              </a:rPr>
              <a:t> gas yang </a:t>
            </a:r>
            <a:r>
              <a:rPr lang="en-US" sz="3600" dirty="0" err="1" smtClean="0">
                <a:solidFill>
                  <a:srgbClr val="7030A0"/>
                </a:solidFill>
              </a:rPr>
              <a:t>sama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pada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tekanan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tetap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berbanding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lurus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dengan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suhu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mutlaknya</a:t>
            </a:r>
            <a:r>
              <a:rPr lang="en-US" sz="3600" dirty="0" smtClean="0">
                <a:solidFill>
                  <a:srgbClr val="7030A0"/>
                </a:solidFill>
              </a:rPr>
              <a:t>”</a:t>
            </a:r>
          </a:p>
          <a:p>
            <a:r>
              <a:rPr lang="en-US" sz="3600" dirty="0" err="1" smtClean="0">
                <a:solidFill>
                  <a:srgbClr val="7030A0"/>
                </a:solidFill>
              </a:rPr>
              <a:t>Atau</a:t>
            </a:r>
            <a:r>
              <a:rPr lang="en-US" sz="3600" dirty="0" smtClean="0">
                <a:solidFill>
                  <a:srgbClr val="7030A0"/>
                </a:solidFill>
              </a:rPr>
              <a:t> : V = T </a:t>
            </a:r>
            <a:r>
              <a:rPr lang="en-US" sz="3600" dirty="0" err="1" smtClean="0">
                <a:solidFill>
                  <a:srgbClr val="7030A0"/>
                </a:solidFill>
              </a:rPr>
              <a:t>pada</a:t>
            </a:r>
            <a:r>
              <a:rPr lang="en-US" sz="3600" dirty="0" smtClean="0">
                <a:solidFill>
                  <a:srgbClr val="7030A0"/>
                </a:solidFill>
              </a:rPr>
              <a:t> P </a:t>
            </a:r>
            <a:r>
              <a:rPr lang="en-US" sz="3600" dirty="0" err="1" smtClean="0">
                <a:solidFill>
                  <a:srgbClr val="7030A0"/>
                </a:solidFill>
              </a:rPr>
              <a:t>tetap</a:t>
            </a:r>
            <a:endParaRPr lang="en-US" sz="3600" dirty="0">
              <a:solidFill>
                <a:srgbClr val="7030A0"/>
              </a:solidFill>
            </a:endParaRPr>
          </a:p>
          <a:p>
            <a:endParaRPr lang="en-US" sz="3600" dirty="0"/>
          </a:p>
          <a:p>
            <a:r>
              <a:rPr lang="en-US" sz="3600" dirty="0" smtClean="0">
                <a:solidFill>
                  <a:srgbClr val="0070C0"/>
                </a:solidFill>
              </a:rPr>
              <a:t>c. </a:t>
            </a:r>
            <a:r>
              <a:rPr lang="en-US" sz="3600" dirty="0" err="1" smtClean="0">
                <a:solidFill>
                  <a:srgbClr val="0070C0"/>
                </a:solidFill>
              </a:rPr>
              <a:t>Hukum</a:t>
            </a:r>
            <a:r>
              <a:rPr lang="en-US" sz="3600" dirty="0" smtClean="0">
                <a:solidFill>
                  <a:srgbClr val="0070C0"/>
                </a:solidFill>
              </a:rPr>
              <a:t> Avogadro</a:t>
            </a:r>
          </a:p>
          <a:p>
            <a:r>
              <a:rPr lang="en-US" sz="3600" dirty="0" err="1" smtClean="0">
                <a:solidFill>
                  <a:srgbClr val="FF0000"/>
                </a:solidFill>
              </a:rPr>
              <a:t>Bunyi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7030A0"/>
                </a:solidFill>
              </a:rPr>
              <a:t>:” </a:t>
            </a:r>
            <a:r>
              <a:rPr lang="en-US" sz="3600" dirty="0" err="1" smtClean="0">
                <a:solidFill>
                  <a:srgbClr val="7030A0"/>
                </a:solidFill>
              </a:rPr>
              <a:t>pada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tekanan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dan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suhu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tetap</a:t>
            </a:r>
            <a:r>
              <a:rPr lang="en-US" sz="3600" dirty="0" smtClean="0">
                <a:solidFill>
                  <a:srgbClr val="7030A0"/>
                </a:solidFill>
              </a:rPr>
              <a:t> , volume </a:t>
            </a:r>
            <a:r>
              <a:rPr lang="en-US" sz="3600" dirty="0" err="1" smtClean="0">
                <a:solidFill>
                  <a:srgbClr val="7030A0"/>
                </a:solidFill>
              </a:rPr>
              <a:t>suatu</a:t>
            </a:r>
            <a:r>
              <a:rPr lang="en-US" sz="3600" dirty="0" smtClean="0">
                <a:solidFill>
                  <a:srgbClr val="7030A0"/>
                </a:solidFill>
              </a:rPr>
              <a:t> gas </a:t>
            </a:r>
            <a:r>
              <a:rPr lang="en-US" sz="3600" dirty="0" err="1" smtClean="0">
                <a:solidFill>
                  <a:srgbClr val="7030A0"/>
                </a:solidFill>
              </a:rPr>
              <a:t>berbanding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lurus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dengan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jumlah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mol</a:t>
            </a:r>
            <a:r>
              <a:rPr lang="en-US" sz="3600" dirty="0" smtClean="0">
                <a:solidFill>
                  <a:srgbClr val="7030A0"/>
                </a:solidFill>
              </a:rPr>
              <a:t> gas.</a:t>
            </a:r>
          </a:p>
          <a:p>
            <a:r>
              <a:rPr lang="en-US" sz="3600" dirty="0" err="1" smtClean="0">
                <a:solidFill>
                  <a:srgbClr val="7030A0"/>
                </a:solidFill>
              </a:rPr>
              <a:t>Atau</a:t>
            </a:r>
            <a:r>
              <a:rPr lang="en-US" sz="3600" dirty="0" smtClean="0">
                <a:solidFill>
                  <a:srgbClr val="7030A0"/>
                </a:solidFill>
              </a:rPr>
              <a:t> : V = n, </a:t>
            </a:r>
            <a:r>
              <a:rPr lang="en-US" sz="3600" dirty="0" err="1" smtClean="0">
                <a:solidFill>
                  <a:srgbClr val="7030A0"/>
                </a:solidFill>
              </a:rPr>
              <a:t>pada</a:t>
            </a:r>
            <a:r>
              <a:rPr lang="en-US" sz="3600" dirty="0" smtClean="0">
                <a:solidFill>
                  <a:srgbClr val="7030A0"/>
                </a:solidFill>
              </a:rPr>
              <a:t> P </a:t>
            </a:r>
            <a:r>
              <a:rPr lang="en-US" sz="3600" dirty="0" err="1" smtClean="0">
                <a:solidFill>
                  <a:srgbClr val="7030A0"/>
                </a:solidFill>
              </a:rPr>
              <a:t>dan</a:t>
            </a:r>
            <a:r>
              <a:rPr lang="en-US" sz="3600" dirty="0" smtClean="0">
                <a:solidFill>
                  <a:srgbClr val="7030A0"/>
                </a:solidFill>
              </a:rPr>
              <a:t> T </a:t>
            </a:r>
            <a:r>
              <a:rPr lang="en-US" sz="3600" dirty="0" err="1" smtClean="0">
                <a:solidFill>
                  <a:srgbClr val="7030A0"/>
                </a:solidFill>
              </a:rPr>
              <a:t>tetap</a:t>
            </a:r>
            <a:endParaRPr lang="en-US" sz="3600" dirty="0" smtClean="0">
              <a:solidFill>
                <a:srgbClr val="7030A0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79686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9093" y="270456"/>
            <a:ext cx="92599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Dari </a:t>
            </a:r>
            <a:r>
              <a:rPr lang="en-US" sz="3200" dirty="0" err="1" smtClean="0"/>
              <a:t>semua</a:t>
            </a:r>
            <a:r>
              <a:rPr lang="en-US" sz="3200" dirty="0" smtClean="0"/>
              <a:t> </a:t>
            </a:r>
            <a:r>
              <a:rPr lang="en-US" sz="3200" dirty="0" err="1" smtClean="0"/>
              <a:t>hukum</a:t>
            </a:r>
            <a:r>
              <a:rPr lang="en-US" sz="3200" dirty="0" smtClean="0"/>
              <a:t> </a:t>
            </a:r>
            <a:r>
              <a:rPr lang="en-US" sz="3200" dirty="0" err="1" smtClean="0"/>
              <a:t>tentang</a:t>
            </a:r>
            <a:r>
              <a:rPr lang="en-US" sz="3200" dirty="0" smtClean="0"/>
              <a:t> gas </a:t>
            </a:r>
            <a:r>
              <a:rPr lang="en-US" sz="3200" dirty="0" err="1" smtClean="0"/>
              <a:t>tersebut</a:t>
            </a:r>
            <a:r>
              <a:rPr lang="en-US" sz="3200" dirty="0" smtClean="0"/>
              <a:t> </a:t>
            </a:r>
            <a:r>
              <a:rPr lang="en-US" sz="3200" dirty="0" err="1" smtClean="0"/>
              <a:t>digabungkan</a:t>
            </a:r>
            <a:r>
              <a:rPr lang="en-US" sz="3200" dirty="0" smtClean="0"/>
              <a:t>, </a:t>
            </a:r>
            <a:r>
              <a:rPr lang="en-US" sz="3200" dirty="0" err="1" smtClean="0"/>
              <a:t>maka</a:t>
            </a:r>
            <a:r>
              <a:rPr lang="en-US" sz="3200" dirty="0" smtClean="0"/>
              <a:t> di </a:t>
            </a:r>
            <a:r>
              <a:rPr lang="en-US" sz="3200" dirty="0" err="1" smtClean="0"/>
              <a:t>dapatkan</a:t>
            </a:r>
            <a:r>
              <a:rPr lang="en-US" sz="3200" dirty="0" smtClean="0"/>
              <a:t> </a:t>
            </a:r>
            <a:r>
              <a:rPr lang="en-US" sz="3200" dirty="0" err="1" smtClean="0"/>
              <a:t>satu</a:t>
            </a:r>
            <a:r>
              <a:rPr lang="en-US" sz="3200" dirty="0" smtClean="0"/>
              <a:t> </a:t>
            </a:r>
            <a:r>
              <a:rPr lang="en-US" sz="3200" dirty="0" err="1" smtClean="0"/>
              <a:t>persamaan</a:t>
            </a:r>
            <a:r>
              <a:rPr lang="en-US" sz="3200" dirty="0" smtClean="0"/>
              <a:t> :</a:t>
            </a:r>
          </a:p>
          <a:p>
            <a:endParaRPr lang="en-US" sz="3200" dirty="0"/>
          </a:p>
        </p:txBody>
      </p:sp>
      <p:sp>
        <p:nvSpPr>
          <p:cNvPr id="3" name="Flowchart: Alternate Process 2"/>
          <p:cNvSpPr/>
          <p:nvPr/>
        </p:nvSpPr>
        <p:spPr>
          <a:xfrm>
            <a:off x="2395470" y="1648496"/>
            <a:ext cx="3477296" cy="1378039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/>
              <a:t>        </a:t>
            </a:r>
            <a:r>
              <a:rPr lang="en-US" sz="4000" b="1" dirty="0" smtClean="0"/>
              <a:t>P.V  =  </a:t>
            </a:r>
            <a:r>
              <a:rPr lang="en-US" sz="4000" b="1" dirty="0" err="1" smtClean="0"/>
              <a:t>n.R.T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6671" y="3193961"/>
            <a:ext cx="92083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Dimana</a:t>
            </a:r>
            <a:r>
              <a:rPr lang="en-US" sz="3200" dirty="0" smtClean="0"/>
              <a:t> :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P =  </a:t>
            </a:r>
            <a:r>
              <a:rPr lang="en-US" sz="3200" dirty="0" err="1" smtClean="0"/>
              <a:t>tekanan</a:t>
            </a:r>
            <a:r>
              <a:rPr lang="en-US" sz="3200" dirty="0" smtClean="0"/>
              <a:t> ( </a:t>
            </a:r>
            <a:r>
              <a:rPr lang="en-US" sz="3200" dirty="0" err="1" smtClean="0"/>
              <a:t>atmosfer</a:t>
            </a:r>
            <a:r>
              <a:rPr lang="en-US" sz="3200" dirty="0" smtClean="0"/>
              <a:t> )</a:t>
            </a:r>
          </a:p>
          <a:p>
            <a:r>
              <a:rPr lang="en-US" sz="3200" dirty="0" smtClean="0"/>
              <a:t>T  =  </a:t>
            </a:r>
            <a:r>
              <a:rPr lang="en-US" sz="3200" dirty="0" err="1" smtClean="0"/>
              <a:t>suhu</a:t>
            </a:r>
            <a:r>
              <a:rPr lang="en-US" sz="3200" dirty="0" smtClean="0"/>
              <a:t> </a:t>
            </a:r>
            <a:r>
              <a:rPr lang="en-US" sz="3200" dirty="0" err="1" smtClean="0"/>
              <a:t>mutlak</a:t>
            </a:r>
            <a:r>
              <a:rPr lang="en-US" sz="3200" dirty="0" smtClean="0"/>
              <a:t> ( Kelvin), K =  </a:t>
            </a:r>
            <a:r>
              <a:rPr lang="en-US" sz="3200" baseline="30000" dirty="0" smtClean="0"/>
              <a:t>o</a:t>
            </a:r>
            <a:r>
              <a:rPr lang="en-US" sz="3200" dirty="0" smtClean="0"/>
              <a:t> C  +  273</a:t>
            </a:r>
          </a:p>
          <a:p>
            <a:r>
              <a:rPr lang="en-US" sz="3200" dirty="0" smtClean="0"/>
              <a:t>V  = volume ( liter )</a:t>
            </a:r>
          </a:p>
          <a:p>
            <a:r>
              <a:rPr lang="en-US" sz="3200" dirty="0" smtClean="0"/>
              <a:t>n  = </a:t>
            </a:r>
            <a:r>
              <a:rPr lang="en-US" sz="3200" dirty="0" err="1" smtClean="0"/>
              <a:t>jumlah</a:t>
            </a:r>
            <a:r>
              <a:rPr lang="en-US" sz="3200" dirty="0" smtClean="0"/>
              <a:t> </a:t>
            </a:r>
            <a:r>
              <a:rPr lang="en-US" sz="3200" dirty="0" err="1" smtClean="0"/>
              <a:t>mol</a:t>
            </a:r>
            <a:r>
              <a:rPr lang="en-US" sz="3200" dirty="0" smtClean="0"/>
              <a:t> (</a:t>
            </a:r>
            <a:r>
              <a:rPr lang="en-US" sz="3200" dirty="0" err="1" smtClean="0"/>
              <a:t>mol</a:t>
            </a:r>
            <a:r>
              <a:rPr lang="en-US" sz="3200" dirty="0" smtClean="0"/>
              <a:t> )</a:t>
            </a:r>
          </a:p>
          <a:p>
            <a:r>
              <a:rPr lang="en-US" sz="3200" dirty="0" smtClean="0"/>
              <a:t>R  = </a:t>
            </a:r>
            <a:r>
              <a:rPr lang="en-US" sz="2800" dirty="0" err="1" smtClean="0"/>
              <a:t>tetapan</a:t>
            </a:r>
            <a:r>
              <a:rPr lang="en-US" sz="2800" dirty="0" smtClean="0"/>
              <a:t> gas ideal yang </a:t>
            </a:r>
            <a:r>
              <a:rPr lang="en-US" sz="2800" dirty="0" err="1" smtClean="0"/>
              <a:t>nilainya</a:t>
            </a:r>
            <a:r>
              <a:rPr lang="en-US" sz="2800" dirty="0" smtClean="0"/>
              <a:t> 0,082 Liter </a:t>
            </a:r>
            <a:r>
              <a:rPr lang="en-US" sz="2800" dirty="0" err="1" smtClean="0"/>
              <a:t>atm</a:t>
            </a:r>
            <a:r>
              <a:rPr lang="en-US" sz="2800" dirty="0" smtClean="0"/>
              <a:t> /</a:t>
            </a:r>
            <a:r>
              <a:rPr lang="en-US" sz="2800" dirty="0" err="1" smtClean="0"/>
              <a:t>mol.</a:t>
            </a:r>
            <a:r>
              <a:rPr lang="en-US" sz="2800" baseline="30000" dirty="0" err="1" smtClean="0"/>
              <a:t>o</a:t>
            </a:r>
            <a:r>
              <a:rPr lang="en-US" sz="2800" dirty="0" err="1" smtClean="0"/>
              <a:t>K</a:t>
            </a:r>
            <a:endParaRPr lang="en-US" sz="2800" dirty="0"/>
          </a:p>
        </p:txBody>
      </p:sp>
      <p:sp>
        <p:nvSpPr>
          <p:cNvPr id="5" name="Smiley Face 4"/>
          <p:cNvSpPr/>
          <p:nvPr/>
        </p:nvSpPr>
        <p:spPr>
          <a:xfrm>
            <a:off x="7662930" y="1840116"/>
            <a:ext cx="3773509" cy="2538701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71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650</Words>
  <Application>Microsoft Office PowerPoint</Application>
  <PresentationFormat>Widescreen</PresentationFormat>
  <Paragraphs>91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Algerian</vt:lpstr>
      <vt:lpstr>Arial</vt:lpstr>
      <vt:lpstr>Calibri</vt:lpstr>
      <vt:lpstr>Calibri Light</vt:lpstr>
      <vt:lpstr>Office Theme</vt:lpstr>
      <vt:lpstr>STOIKIOMETRI-7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Pre_Install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STOIKIOMETRI-7</dc:title>
  <dc:creator>Windows User</dc:creator>
  <cp:lastModifiedBy>Windows User</cp:lastModifiedBy>
  <cp:revision>19</cp:revision>
  <dcterms:created xsi:type="dcterms:W3CDTF">2021-01-29T07:43:18Z</dcterms:created>
  <dcterms:modified xsi:type="dcterms:W3CDTF">2021-01-29T11:54:24Z</dcterms:modified>
</cp:coreProperties>
</file>