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0" r:id="rId3"/>
    <p:sldId id="267" r:id="rId4"/>
    <p:sldId id="268" r:id="rId5"/>
    <p:sldId id="269" r:id="rId6"/>
    <p:sldId id="270" r:id="rId7"/>
    <p:sldId id="271" r:id="rId8"/>
    <p:sldId id="272" r:id="rId9"/>
    <p:sldId id="273" r:id="rId10"/>
    <p:sldId id="274" r:id="rId11"/>
    <p:sldId id="275" r:id="rId12"/>
    <p:sldId id="27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F95A-5CFA-4EFA-B9C0-6266621AC0C1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80AA-E853-4A5B-853B-D8ECB9E2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931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F95A-5CFA-4EFA-B9C0-6266621AC0C1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80AA-E853-4A5B-853B-D8ECB9E2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5972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F95A-5CFA-4EFA-B9C0-6266621AC0C1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80AA-E853-4A5B-853B-D8ECB9E2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811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F95A-5CFA-4EFA-B9C0-6266621AC0C1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80AA-E853-4A5B-853B-D8ECB9E2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392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F95A-5CFA-4EFA-B9C0-6266621AC0C1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80AA-E853-4A5B-853B-D8ECB9E2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541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F95A-5CFA-4EFA-B9C0-6266621AC0C1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80AA-E853-4A5B-853B-D8ECB9E2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2519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F95A-5CFA-4EFA-B9C0-6266621AC0C1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80AA-E853-4A5B-853B-D8ECB9E2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049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F95A-5CFA-4EFA-B9C0-6266621AC0C1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80AA-E853-4A5B-853B-D8ECB9E2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779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F95A-5CFA-4EFA-B9C0-6266621AC0C1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80AA-E853-4A5B-853B-D8ECB9E2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72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F95A-5CFA-4EFA-B9C0-6266621AC0C1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80AA-E853-4A5B-853B-D8ECB9E2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72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CDF95A-5CFA-4EFA-B9C0-6266621AC0C1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2480AA-E853-4A5B-853B-D8ECB9E2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315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accent3">
                <a:lumMod val="20000"/>
                <a:lumOff val="8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CDF95A-5CFA-4EFA-B9C0-6266621AC0C1}" type="datetimeFigureOut">
              <a:rPr lang="en-US" smtClean="0"/>
              <a:t>1/27/2021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2480AA-E853-4A5B-853B-D8ECB9E22D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146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8800" b="1" i="1" dirty="0" smtClean="0">
                <a:solidFill>
                  <a:srgbClr val="00B0F0"/>
                </a:solidFill>
                <a:latin typeface="Algerian" panose="04020705040A02060702" pitchFamily="82" charset="0"/>
              </a:rPr>
              <a:t>STOIKIOMETRI-6</a:t>
            </a:r>
            <a:endParaRPr lang="en-US" sz="8800" b="1" i="1" dirty="0">
              <a:solidFill>
                <a:srgbClr val="00B0F0"/>
              </a:solidFill>
              <a:latin typeface="Algerian" panose="04020705040A0206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smtClean="0">
                <a:solidFill>
                  <a:srgbClr val="7030A0"/>
                </a:solidFill>
              </a:rPr>
              <a:t>BY.RAHEL KEMIT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23947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57577" y="244699"/>
            <a:ext cx="893793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Jawab</a:t>
            </a:r>
            <a:r>
              <a:rPr lang="en-US" sz="3600" dirty="0" smtClean="0"/>
              <a:t> :</a:t>
            </a:r>
            <a:endParaRPr lang="en-US" sz="3600" dirty="0"/>
          </a:p>
          <a:p>
            <a:r>
              <a:rPr lang="en-US" sz="3600" dirty="0" err="1" smtClean="0">
                <a:solidFill>
                  <a:srgbClr val="FF0000"/>
                </a:solidFill>
              </a:rPr>
              <a:t>Langkah</a:t>
            </a:r>
            <a:r>
              <a:rPr lang="en-US" sz="3600" dirty="0" smtClean="0">
                <a:solidFill>
                  <a:srgbClr val="FF0000"/>
                </a:solidFill>
              </a:rPr>
              <a:t> 1, </a:t>
            </a:r>
            <a:r>
              <a:rPr lang="en-US" sz="3600" dirty="0" err="1" smtClean="0">
                <a:solidFill>
                  <a:srgbClr val="FF0000"/>
                </a:solidFill>
              </a:rPr>
              <a:t>hitung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dulu</a:t>
            </a:r>
            <a:r>
              <a:rPr lang="en-US" sz="3600" dirty="0" smtClean="0">
                <a:solidFill>
                  <a:srgbClr val="FF0000"/>
                </a:solidFill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jumlah</a:t>
            </a:r>
            <a:r>
              <a:rPr lang="en-US" sz="3600" dirty="0" smtClean="0">
                <a:solidFill>
                  <a:srgbClr val="FF0000"/>
                </a:solidFill>
              </a:rPr>
              <a:t> mol</a:t>
            </a:r>
            <a:r>
              <a:rPr lang="en-US" sz="3600" dirty="0" smtClean="0"/>
              <a:t>.</a:t>
            </a:r>
          </a:p>
          <a:p>
            <a:r>
              <a:rPr lang="en-US" sz="3600" dirty="0"/>
              <a:t> </a:t>
            </a:r>
            <a:r>
              <a:rPr lang="en-US" sz="3600" dirty="0" err="1" smtClean="0">
                <a:solidFill>
                  <a:srgbClr val="00B0F0"/>
                </a:solidFill>
              </a:rPr>
              <a:t>Mol</a:t>
            </a:r>
            <a:r>
              <a:rPr lang="en-US" sz="3600" dirty="0" smtClean="0">
                <a:solidFill>
                  <a:srgbClr val="00B0F0"/>
                </a:solidFill>
              </a:rPr>
              <a:t> = gram / </a:t>
            </a:r>
            <a:r>
              <a:rPr lang="en-US" sz="3600" dirty="0" err="1" smtClean="0">
                <a:solidFill>
                  <a:srgbClr val="00B0F0"/>
                </a:solidFill>
              </a:rPr>
              <a:t>Mr</a:t>
            </a:r>
            <a:endParaRPr lang="en-US" sz="3600" dirty="0" smtClean="0">
              <a:solidFill>
                <a:srgbClr val="00B0F0"/>
              </a:solidFill>
            </a:endParaRPr>
          </a:p>
          <a:p>
            <a:r>
              <a:rPr lang="en-US" sz="3600" dirty="0">
                <a:solidFill>
                  <a:srgbClr val="00B0F0"/>
                </a:solidFill>
              </a:rPr>
              <a:t> </a:t>
            </a:r>
            <a:r>
              <a:rPr lang="en-US" sz="3600" dirty="0" smtClean="0">
                <a:solidFill>
                  <a:srgbClr val="00B0F0"/>
                </a:solidFill>
              </a:rPr>
              <a:t>        = 40 / 80 </a:t>
            </a:r>
          </a:p>
          <a:p>
            <a:r>
              <a:rPr lang="en-US" sz="3600" dirty="0">
                <a:solidFill>
                  <a:srgbClr val="00B0F0"/>
                </a:solidFill>
              </a:rPr>
              <a:t> </a:t>
            </a:r>
            <a:r>
              <a:rPr lang="en-US" sz="3600" dirty="0" smtClean="0">
                <a:solidFill>
                  <a:srgbClr val="00B0F0"/>
                </a:solidFill>
              </a:rPr>
              <a:t>        = 0,5 </a:t>
            </a:r>
            <a:r>
              <a:rPr lang="en-US" sz="3600" dirty="0" err="1" smtClean="0">
                <a:solidFill>
                  <a:srgbClr val="00B0F0"/>
                </a:solidFill>
              </a:rPr>
              <a:t>mol</a:t>
            </a:r>
            <a:endParaRPr lang="en-US" sz="3600" dirty="0" smtClean="0">
              <a:solidFill>
                <a:srgbClr val="00B0F0"/>
              </a:solidFill>
            </a:endParaRPr>
          </a:p>
          <a:p>
            <a:endParaRPr lang="en-US" sz="3600" dirty="0"/>
          </a:p>
          <a:p>
            <a:r>
              <a:rPr lang="en-US" sz="3600" dirty="0" err="1" smtClean="0">
                <a:solidFill>
                  <a:srgbClr val="FF0000"/>
                </a:solidFill>
              </a:rPr>
              <a:t>Langkah</a:t>
            </a:r>
            <a:r>
              <a:rPr lang="en-US" sz="3600" dirty="0" smtClean="0">
                <a:solidFill>
                  <a:srgbClr val="FF0000"/>
                </a:solidFill>
              </a:rPr>
              <a:t> 2, </a:t>
            </a:r>
            <a:r>
              <a:rPr lang="en-US" sz="3600" dirty="0" err="1" smtClean="0">
                <a:solidFill>
                  <a:srgbClr val="FF0000"/>
                </a:solidFill>
              </a:rPr>
              <a:t>hitung</a:t>
            </a:r>
            <a:r>
              <a:rPr lang="en-US" sz="3600" dirty="0" smtClean="0">
                <a:solidFill>
                  <a:srgbClr val="FF0000"/>
                </a:solidFill>
              </a:rPr>
              <a:t> volume gas SO</a:t>
            </a:r>
            <a:r>
              <a:rPr lang="en-US" sz="3600" baseline="-25000" dirty="0" smtClean="0">
                <a:solidFill>
                  <a:srgbClr val="FF0000"/>
                </a:solidFill>
              </a:rPr>
              <a:t>3</a:t>
            </a:r>
            <a:endParaRPr lang="en-US" sz="3600" dirty="0"/>
          </a:p>
          <a:p>
            <a:r>
              <a:rPr lang="en-US" sz="3600" dirty="0" err="1" smtClean="0">
                <a:solidFill>
                  <a:srgbClr val="7030A0"/>
                </a:solidFill>
              </a:rPr>
              <a:t>Mol</a:t>
            </a:r>
            <a:r>
              <a:rPr lang="en-US" sz="3600" dirty="0" smtClean="0">
                <a:solidFill>
                  <a:srgbClr val="7030A0"/>
                </a:solidFill>
              </a:rPr>
              <a:t> = Volume (STP) / 22,4 liter</a:t>
            </a:r>
          </a:p>
          <a:p>
            <a:endParaRPr lang="en-US" sz="3600" dirty="0">
              <a:solidFill>
                <a:srgbClr val="7030A0"/>
              </a:solidFill>
            </a:endParaRPr>
          </a:p>
          <a:p>
            <a:r>
              <a:rPr lang="en-US" sz="3600" dirty="0" smtClean="0"/>
              <a:t>Volume ( STP ) = </a:t>
            </a:r>
            <a:r>
              <a:rPr lang="en-US" sz="3600" dirty="0" err="1" smtClean="0"/>
              <a:t>mol</a:t>
            </a:r>
            <a:r>
              <a:rPr lang="en-US" sz="3600" dirty="0" smtClean="0"/>
              <a:t> x 22, 4 liter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      = 0,5 x 22,4 liter</a:t>
            </a:r>
          </a:p>
          <a:p>
            <a:r>
              <a:rPr lang="en-US" sz="3600" dirty="0"/>
              <a:t> </a:t>
            </a:r>
            <a:r>
              <a:rPr lang="en-US" sz="3600" dirty="0" smtClean="0"/>
              <a:t>                          = 11,2 liter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182214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6062" y="218941"/>
            <a:ext cx="9440214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err="1" smtClean="0">
                <a:solidFill>
                  <a:srgbClr val="FF0000"/>
                </a:solidFill>
              </a:rPr>
              <a:t>Tes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uji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kemampuan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diri</a:t>
            </a:r>
            <a:r>
              <a:rPr lang="en-US" sz="4400" dirty="0" smtClean="0">
                <a:solidFill>
                  <a:srgbClr val="FF0000"/>
                </a:solidFill>
              </a:rPr>
              <a:t> :</a:t>
            </a:r>
          </a:p>
          <a:p>
            <a:endParaRPr lang="en-US" sz="4400" dirty="0"/>
          </a:p>
          <a:p>
            <a:pPr marL="342900" indent="-342900">
              <a:buAutoNum type="arabicPeriod"/>
            </a:pPr>
            <a:r>
              <a:rPr lang="en-US" sz="4400" dirty="0" err="1" smtClean="0"/>
              <a:t>Hitunglah</a:t>
            </a:r>
            <a:r>
              <a:rPr lang="en-US" sz="4400" dirty="0" smtClean="0"/>
              <a:t> </a:t>
            </a:r>
            <a:r>
              <a:rPr lang="en-US" sz="4400" dirty="0" err="1" smtClean="0"/>
              <a:t>jumlah</a:t>
            </a:r>
            <a:r>
              <a:rPr lang="en-US" sz="4400" dirty="0" smtClean="0"/>
              <a:t> </a:t>
            </a:r>
            <a:r>
              <a:rPr lang="en-US" sz="4400" dirty="0" err="1" smtClean="0"/>
              <a:t>mol</a:t>
            </a:r>
            <a:r>
              <a:rPr lang="en-US" sz="4400" dirty="0" smtClean="0"/>
              <a:t> </a:t>
            </a:r>
            <a:r>
              <a:rPr lang="en-US" sz="4400" dirty="0" err="1" smtClean="0"/>
              <a:t>dari</a:t>
            </a:r>
            <a:r>
              <a:rPr lang="en-US" sz="4400" dirty="0" smtClean="0"/>
              <a:t> 9,8 gram </a:t>
            </a:r>
            <a:r>
              <a:rPr lang="en-US" sz="4400" dirty="0" err="1" smtClean="0"/>
              <a:t>asam</a:t>
            </a:r>
            <a:r>
              <a:rPr lang="en-US" sz="4400" dirty="0" smtClean="0"/>
              <a:t> </a:t>
            </a:r>
            <a:r>
              <a:rPr lang="en-US" sz="4400" dirty="0" err="1" smtClean="0"/>
              <a:t>sulfat</a:t>
            </a:r>
            <a:r>
              <a:rPr lang="en-US" sz="4400" dirty="0" smtClean="0"/>
              <a:t>, H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SO</a:t>
            </a:r>
            <a:r>
              <a:rPr lang="en-US" sz="4400" baseline="-25000" dirty="0" smtClean="0"/>
              <a:t>4  </a:t>
            </a:r>
            <a:r>
              <a:rPr lang="en-US" sz="4400" dirty="0" smtClean="0"/>
              <a:t> ,</a:t>
            </a:r>
            <a:r>
              <a:rPr lang="en-US" sz="4400" dirty="0" err="1" smtClean="0"/>
              <a:t>jika</a:t>
            </a:r>
            <a:r>
              <a:rPr lang="en-US" sz="4400" dirty="0" smtClean="0"/>
              <a:t> di </a:t>
            </a:r>
            <a:r>
              <a:rPr lang="en-US" sz="4400" dirty="0" err="1" smtClean="0"/>
              <a:t>ketahui</a:t>
            </a:r>
            <a:r>
              <a:rPr lang="en-US" sz="4400" dirty="0" smtClean="0"/>
              <a:t> </a:t>
            </a:r>
            <a:r>
              <a:rPr lang="en-US" sz="4400" dirty="0" err="1" smtClean="0"/>
              <a:t>Ar</a:t>
            </a:r>
            <a:r>
              <a:rPr lang="en-US" sz="4400" dirty="0" smtClean="0"/>
              <a:t> H = 1, S = 32, O =16</a:t>
            </a:r>
          </a:p>
          <a:p>
            <a:endParaRPr lang="en-US" sz="4400" dirty="0" smtClean="0"/>
          </a:p>
          <a:p>
            <a:r>
              <a:rPr lang="en-US" sz="4400" dirty="0" smtClean="0"/>
              <a:t>2. </a:t>
            </a:r>
            <a:r>
              <a:rPr lang="en-US" sz="4400" dirty="0" err="1" smtClean="0"/>
              <a:t>Hitung</a:t>
            </a:r>
            <a:r>
              <a:rPr lang="en-US" sz="4400" dirty="0" smtClean="0"/>
              <a:t> </a:t>
            </a:r>
            <a:r>
              <a:rPr lang="en-US" sz="4400" dirty="0" err="1" smtClean="0"/>
              <a:t>lah</a:t>
            </a:r>
            <a:r>
              <a:rPr lang="en-US" sz="4400" dirty="0" smtClean="0"/>
              <a:t> volume </a:t>
            </a:r>
            <a:r>
              <a:rPr lang="en-US" sz="4400" dirty="0" err="1" smtClean="0"/>
              <a:t>dalam</a:t>
            </a:r>
            <a:r>
              <a:rPr lang="en-US" sz="4400" dirty="0" smtClean="0"/>
              <a:t> </a:t>
            </a:r>
            <a:r>
              <a:rPr lang="en-US" sz="4400" dirty="0" err="1" smtClean="0"/>
              <a:t>keadaan</a:t>
            </a:r>
            <a:r>
              <a:rPr lang="en-US" sz="4400" dirty="0" smtClean="0"/>
              <a:t> STP </a:t>
            </a:r>
            <a:r>
              <a:rPr lang="en-US" sz="4400" dirty="0" err="1" smtClean="0"/>
              <a:t>dari</a:t>
            </a:r>
            <a:r>
              <a:rPr lang="en-US" sz="4400" dirty="0" smtClean="0"/>
              <a:t> 0,74 gram </a:t>
            </a:r>
            <a:r>
              <a:rPr lang="en-US" sz="4400" dirty="0" err="1" smtClean="0"/>
              <a:t>Ca</a:t>
            </a:r>
            <a:r>
              <a:rPr lang="en-US" sz="4400" dirty="0" smtClean="0"/>
              <a:t>(OH)</a:t>
            </a:r>
            <a:r>
              <a:rPr lang="en-US" sz="4400" baseline="-25000" dirty="0" smtClean="0"/>
              <a:t>2</a:t>
            </a:r>
            <a:r>
              <a:rPr lang="en-US" sz="4400" dirty="0" smtClean="0"/>
              <a:t>, </a:t>
            </a:r>
            <a:r>
              <a:rPr lang="en-US" sz="4400" dirty="0" err="1" smtClean="0"/>
              <a:t>jika</a:t>
            </a:r>
            <a:r>
              <a:rPr lang="en-US" sz="4400" dirty="0" smtClean="0"/>
              <a:t> di </a:t>
            </a:r>
            <a:r>
              <a:rPr lang="en-US" sz="4400" dirty="0" err="1" smtClean="0"/>
              <a:t>ketahui</a:t>
            </a:r>
            <a:r>
              <a:rPr lang="en-US" sz="4400" dirty="0" smtClean="0"/>
              <a:t> </a:t>
            </a:r>
            <a:r>
              <a:rPr lang="en-US" sz="4400" dirty="0" err="1" smtClean="0"/>
              <a:t>Ar</a:t>
            </a:r>
            <a:r>
              <a:rPr lang="en-US" sz="4400" dirty="0" smtClean="0"/>
              <a:t> </a:t>
            </a:r>
            <a:r>
              <a:rPr lang="en-US" sz="4400" dirty="0" err="1" smtClean="0"/>
              <a:t>Ca</a:t>
            </a:r>
            <a:r>
              <a:rPr lang="en-US" sz="4400" dirty="0" smtClean="0"/>
              <a:t> = 40, O = 16, H = 1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025265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xplosion 2 1"/>
          <p:cNvSpPr/>
          <p:nvPr/>
        </p:nvSpPr>
        <p:spPr>
          <a:xfrm>
            <a:off x="476518" y="-218940"/>
            <a:ext cx="11269014" cy="6774287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TERIMAKASIH BUAT PERHATIANNYA YA NAK…..</a:t>
            </a:r>
          </a:p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SAMPAI JUMPA PERTEMUAN BERIKUTNYA.</a:t>
            </a:r>
          </a:p>
          <a:p>
            <a:pPr algn="ctr"/>
            <a:r>
              <a:rPr lang="en-US" sz="3200" b="1" dirty="0" smtClean="0">
                <a:solidFill>
                  <a:srgbClr val="002060"/>
                </a:solidFill>
              </a:rPr>
              <a:t>KEEP SPIRIT ANAK IBU….</a:t>
            </a:r>
            <a:endParaRPr lang="en-US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3380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4700" y="257577"/>
            <a:ext cx="9427334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2. Volume molar</a:t>
            </a:r>
          </a:p>
          <a:p>
            <a:endParaRPr lang="en-US" sz="4400" dirty="0" smtClean="0"/>
          </a:p>
          <a:p>
            <a:r>
              <a:rPr lang="en-US" sz="4400" dirty="0" smtClean="0">
                <a:solidFill>
                  <a:srgbClr val="00B050"/>
                </a:solidFill>
              </a:rPr>
              <a:t>Volume molar gas </a:t>
            </a:r>
            <a:r>
              <a:rPr lang="en-US" sz="4400" dirty="0" err="1" smtClean="0">
                <a:solidFill>
                  <a:srgbClr val="00B050"/>
                </a:solidFill>
              </a:rPr>
              <a:t>adalah</a:t>
            </a:r>
            <a:r>
              <a:rPr lang="en-US" sz="4400" dirty="0" smtClean="0">
                <a:solidFill>
                  <a:srgbClr val="00B050"/>
                </a:solidFill>
              </a:rPr>
              <a:t> : </a:t>
            </a:r>
            <a:r>
              <a:rPr lang="en-US" sz="4400" i="1" dirty="0" smtClean="0">
                <a:solidFill>
                  <a:srgbClr val="7030A0"/>
                </a:solidFill>
              </a:rPr>
              <a:t>Volume 1 </a:t>
            </a:r>
            <a:r>
              <a:rPr lang="en-US" sz="4400" i="1" dirty="0" err="1" smtClean="0">
                <a:solidFill>
                  <a:srgbClr val="7030A0"/>
                </a:solidFill>
              </a:rPr>
              <a:t>mol</a:t>
            </a:r>
            <a:r>
              <a:rPr lang="en-US" sz="4400" i="1" dirty="0" smtClean="0">
                <a:solidFill>
                  <a:srgbClr val="7030A0"/>
                </a:solidFill>
              </a:rPr>
              <a:t> gas </a:t>
            </a:r>
            <a:r>
              <a:rPr lang="en-US" sz="4400" i="1" dirty="0" err="1" smtClean="0">
                <a:solidFill>
                  <a:srgbClr val="7030A0"/>
                </a:solidFill>
              </a:rPr>
              <a:t>pada</a:t>
            </a:r>
            <a:r>
              <a:rPr lang="en-US" sz="4400" i="1" dirty="0" smtClean="0">
                <a:solidFill>
                  <a:srgbClr val="7030A0"/>
                </a:solidFill>
              </a:rPr>
              <a:t> </a:t>
            </a:r>
            <a:r>
              <a:rPr lang="en-US" sz="4400" i="1" dirty="0" err="1" smtClean="0">
                <a:solidFill>
                  <a:srgbClr val="7030A0"/>
                </a:solidFill>
              </a:rPr>
              <a:t>suhu</a:t>
            </a:r>
            <a:r>
              <a:rPr lang="en-US" sz="4400" i="1" dirty="0" smtClean="0">
                <a:solidFill>
                  <a:srgbClr val="7030A0"/>
                </a:solidFill>
              </a:rPr>
              <a:t> </a:t>
            </a:r>
            <a:r>
              <a:rPr lang="en-US" sz="4400" i="1" dirty="0" err="1" smtClean="0">
                <a:solidFill>
                  <a:srgbClr val="7030A0"/>
                </a:solidFill>
              </a:rPr>
              <a:t>dan</a:t>
            </a:r>
            <a:r>
              <a:rPr lang="en-US" sz="4400" i="1" dirty="0" smtClean="0">
                <a:solidFill>
                  <a:srgbClr val="7030A0"/>
                </a:solidFill>
              </a:rPr>
              <a:t> </a:t>
            </a:r>
            <a:r>
              <a:rPr lang="en-US" sz="4400" i="1" dirty="0" err="1" smtClean="0">
                <a:solidFill>
                  <a:srgbClr val="7030A0"/>
                </a:solidFill>
              </a:rPr>
              <a:t>tekanan</a:t>
            </a:r>
            <a:r>
              <a:rPr lang="en-US" sz="4400" i="1" dirty="0" smtClean="0">
                <a:solidFill>
                  <a:srgbClr val="7030A0"/>
                </a:solidFill>
              </a:rPr>
              <a:t> </a:t>
            </a:r>
            <a:r>
              <a:rPr lang="en-US" sz="4400" i="1" dirty="0" err="1" smtClean="0">
                <a:solidFill>
                  <a:srgbClr val="7030A0"/>
                </a:solidFill>
              </a:rPr>
              <a:t>tertentu</a:t>
            </a:r>
            <a:r>
              <a:rPr lang="en-US" sz="4400" dirty="0" smtClean="0"/>
              <a:t>. </a:t>
            </a:r>
            <a:r>
              <a:rPr lang="en-US" sz="4400" dirty="0" err="1" smtClean="0"/>
              <a:t>Jika</a:t>
            </a:r>
            <a:r>
              <a:rPr lang="en-US" sz="4400" dirty="0" smtClean="0"/>
              <a:t> </a:t>
            </a:r>
            <a:r>
              <a:rPr lang="en-US" sz="4400" dirty="0" err="1" smtClean="0"/>
              <a:t>diukur</a:t>
            </a:r>
            <a:r>
              <a:rPr lang="en-US" sz="4400" dirty="0" smtClean="0"/>
              <a:t> </a:t>
            </a:r>
            <a:r>
              <a:rPr lang="en-US" sz="4400" dirty="0" err="1" smtClean="0"/>
              <a:t>pada</a:t>
            </a:r>
            <a:r>
              <a:rPr lang="en-US" sz="4400" dirty="0" smtClean="0"/>
              <a:t> </a:t>
            </a:r>
            <a:r>
              <a:rPr lang="en-US" sz="4400" dirty="0" err="1" smtClean="0"/>
              <a:t>keadaan</a:t>
            </a:r>
            <a:r>
              <a:rPr lang="en-US" sz="4400" dirty="0" smtClean="0"/>
              <a:t> standard </a:t>
            </a:r>
            <a:r>
              <a:rPr lang="en-US" sz="4400" dirty="0" err="1" smtClean="0"/>
              <a:t>atau</a:t>
            </a:r>
            <a:r>
              <a:rPr lang="en-US" sz="4400" dirty="0" smtClean="0"/>
              <a:t> STP ( Standard Temperature and Pressure), </a:t>
            </a:r>
            <a:r>
              <a:rPr lang="en-US" sz="4400" dirty="0" err="1" smtClean="0"/>
              <a:t>yaitu</a:t>
            </a:r>
            <a:r>
              <a:rPr lang="en-US" sz="4400" dirty="0" smtClean="0"/>
              <a:t> </a:t>
            </a:r>
            <a:r>
              <a:rPr lang="en-US" sz="4400" dirty="0" err="1" smtClean="0"/>
              <a:t>pada</a:t>
            </a:r>
            <a:r>
              <a:rPr lang="en-US" sz="4400" dirty="0" smtClean="0"/>
              <a:t> </a:t>
            </a:r>
            <a:r>
              <a:rPr lang="en-US" sz="4400" dirty="0" err="1" smtClean="0"/>
              <a:t>suhu</a:t>
            </a:r>
            <a:r>
              <a:rPr lang="en-US" sz="4400" dirty="0" smtClean="0"/>
              <a:t> 0</a:t>
            </a:r>
            <a:r>
              <a:rPr lang="en-US" sz="4400" baseline="30000" dirty="0" smtClean="0"/>
              <a:t>o</a:t>
            </a:r>
            <a:r>
              <a:rPr lang="en-US" sz="4400" dirty="0" smtClean="0"/>
              <a:t>C </a:t>
            </a:r>
            <a:r>
              <a:rPr lang="en-US" sz="4400" dirty="0" err="1" smtClean="0"/>
              <a:t>dan</a:t>
            </a:r>
            <a:r>
              <a:rPr lang="en-US" sz="4400" dirty="0" smtClean="0"/>
              <a:t> </a:t>
            </a:r>
            <a:r>
              <a:rPr lang="en-US" sz="4400" dirty="0" err="1" smtClean="0"/>
              <a:t>tekanan</a:t>
            </a:r>
            <a:r>
              <a:rPr lang="en-US" sz="4400" dirty="0" smtClean="0"/>
              <a:t> 1 </a:t>
            </a:r>
            <a:r>
              <a:rPr lang="en-US" sz="4400" dirty="0" err="1" smtClean="0"/>
              <a:t>atm</a:t>
            </a:r>
            <a:r>
              <a:rPr lang="en-US" sz="4400" dirty="0" smtClean="0"/>
              <a:t>, </a:t>
            </a:r>
            <a:r>
              <a:rPr lang="en-US" sz="4400" dirty="0" err="1" smtClean="0"/>
              <a:t>maka</a:t>
            </a:r>
            <a:r>
              <a:rPr lang="en-US" sz="4400" dirty="0" smtClean="0"/>
              <a:t> volume molar gas di </a:t>
            </a:r>
            <a:r>
              <a:rPr lang="en-US" sz="4400" dirty="0" err="1" smtClean="0"/>
              <a:t>sebut</a:t>
            </a:r>
            <a:r>
              <a:rPr lang="en-US" sz="4400" dirty="0" smtClean="0"/>
              <a:t> </a:t>
            </a:r>
            <a:r>
              <a:rPr lang="en-US" sz="4400" dirty="0" err="1" smtClean="0"/>
              <a:t>sebagai</a:t>
            </a:r>
            <a:r>
              <a:rPr lang="en-US" sz="4400" dirty="0" smtClean="0"/>
              <a:t> volume molar standard.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876535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183" y="115910"/>
            <a:ext cx="92212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3600" dirty="0"/>
          </a:p>
          <a:p>
            <a:r>
              <a:rPr lang="en-US" sz="3600" dirty="0" smtClean="0">
                <a:solidFill>
                  <a:srgbClr val="C00000"/>
                </a:solidFill>
              </a:rPr>
              <a:t>Volume molar </a:t>
            </a:r>
            <a:r>
              <a:rPr lang="en-US" sz="3600" dirty="0" err="1" smtClean="0">
                <a:solidFill>
                  <a:srgbClr val="C00000"/>
                </a:solidFill>
              </a:rPr>
              <a:t>beberapa</a:t>
            </a:r>
            <a:r>
              <a:rPr lang="en-US" sz="3600" dirty="0" smtClean="0">
                <a:solidFill>
                  <a:srgbClr val="C00000"/>
                </a:solidFill>
              </a:rPr>
              <a:t> gas </a:t>
            </a:r>
            <a:r>
              <a:rPr lang="en-US" sz="3600" dirty="0" err="1" smtClean="0">
                <a:solidFill>
                  <a:srgbClr val="C00000"/>
                </a:solidFill>
              </a:rPr>
              <a:t>pada</a:t>
            </a:r>
            <a:r>
              <a:rPr lang="en-US" sz="3600" dirty="0" smtClean="0">
                <a:solidFill>
                  <a:srgbClr val="C00000"/>
                </a:solidFill>
              </a:rPr>
              <a:t> </a:t>
            </a:r>
            <a:r>
              <a:rPr lang="en-US" sz="3600" dirty="0" err="1" smtClean="0">
                <a:solidFill>
                  <a:srgbClr val="C00000"/>
                </a:solidFill>
              </a:rPr>
              <a:t>keadaan</a:t>
            </a:r>
            <a:r>
              <a:rPr lang="en-US" sz="3600" dirty="0" smtClean="0">
                <a:solidFill>
                  <a:srgbClr val="C00000"/>
                </a:solidFill>
              </a:rPr>
              <a:t> standard.</a:t>
            </a:r>
          </a:p>
          <a:p>
            <a:endParaRPr lang="en-US" sz="3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5708753"/>
              </p:ext>
            </p:extLst>
          </p:nvPr>
        </p:nvGraphicFramePr>
        <p:xfrm>
          <a:off x="436450" y="1920240"/>
          <a:ext cx="8128000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74175"/>
                <a:gridCol w="1589825"/>
                <a:gridCol w="2032000"/>
                <a:gridCol w="2032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rgbClr val="FFFF00"/>
                          </a:solidFill>
                        </a:rPr>
                        <a:t>Jenis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</a:rPr>
                        <a:t> gas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err="1" smtClean="0">
                          <a:solidFill>
                            <a:srgbClr val="FFFF00"/>
                          </a:solidFill>
                        </a:rPr>
                        <a:t>Rumus</a:t>
                      </a:r>
                      <a:r>
                        <a:rPr lang="en-US" sz="2800" baseline="0" dirty="0" smtClean="0">
                          <a:solidFill>
                            <a:srgbClr val="FFFF00"/>
                          </a:solidFill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FFFF00"/>
                          </a:solidFill>
                        </a:rPr>
                        <a:t>kimia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Massa </a:t>
                      </a:r>
                      <a:r>
                        <a:rPr lang="en-US" sz="2800" dirty="0" err="1" smtClean="0">
                          <a:solidFill>
                            <a:srgbClr val="FFFF00"/>
                          </a:solidFill>
                        </a:rPr>
                        <a:t>rumus</a:t>
                      </a:r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 (</a:t>
                      </a:r>
                      <a:r>
                        <a:rPr lang="en-US" sz="2800" dirty="0" err="1" smtClean="0">
                          <a:solidFill>
                            <a:srgbClr val="FFFF00"/>
                          </a:solidFill>
                        </a:rPr>
                        <a:t>Mr</a:t>
                      </a:r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)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Volume molar(STP)</a:t>
                      </a:r>
                      <a:endParaRPr lang="en-US" sz="28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Hidrogen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</a:t>
                      </a:r>
                      <a:r>
                        <a:rPr lang="en-US" sz="2800" baseline="-250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22,422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Helium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He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22,426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Nitrogen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N</a:t>
                      </a:r>
                      <a:r>
                        <a:rPr lang="en-US" sz="2800" baseline="-250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22,402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Oksigen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O</a:t>
                      </a:r>
                      <a:r>
                        <a:rPr lang="en-US" sz="2800" baseline="-250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32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22,393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Metana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CH</a:t>
                      </a:r>
                      <a:r>
                        <a:rPr lang="en-US" sz="2800" baseline="-25000" dirty="0" smtClean="0"/>
                        <a:t>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16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22,393</a:t>
                      </a:r>
                      <a:endParaRPr lang="en-US" sz="2800" dirty="0"/>
                    </a:p>
                  </a:txBody>
                  <a:tcPr/>
                </a:tc>
              </a:tr>
              <a:tr h="703019">
                <a:tc>
                  <a:txBody>
                    <a:bodyPr/>
                    <a:lstStyle/>
                    <a:p>
                      <a:r>
                        <a:rPr lang="en-US" sz="2800" dirty="0" err="1" smtClean="0"/>
                        <a:t>Karbon</a:t>
                      </a:r>
                      <a:r>
                        <a:rPr lang="en-US" sz="2800" dirty="0" smtClean="0"/>
                        <a:t> </a:t>
                      </a:r>
                      <a:r>
                        <a:rPr lang="en-US" sz="2800" dirty="0" err="1" smtClean="0"/>
                        <a:t>dioksida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CO</a:t>
                      </a:r>
                      <a:r>
                        <a:rPr lang="en-US" sz="2800" baseline="-250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44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22,262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130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4547" y="193183"/>
            <a:ext cx="9427336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Kesimpulan</a:t>
            </a:r>
            <a:r>
              <a:rPr lang="en-US" sz="3600" dirty="0" smtClean="0">
                <a:solidFill>
                  <a:srgbClr val="FF0000"/>
                </a:solidFill>
              </a:rPr>
              <a:t> :</a:t>
            </a:r>
            <a:endParaRPr lang="en-US" sz="3600" dirty="0" smtClean="0"/>
          </a:p>
          <a:p>
            <a:r>
              <a:rPr lang="en-US" sz="3600" dirty="0"/>
              <a:t> </a:t>
            </a:r>
            <a:r>
              <a:rPr lang="en-US" sz="3600" dirty="0" smtClean="0">
                <a:solidFill>
                  <a:srgbClr val="00B050"/>
                </a:solidFill>
              </a:rPr>
              <a:t>Dari data </a:t>
            </a:r>
            <a:r>
              <a:rPr lang="en-US" sz="3600" dirty="0" err="1" smtClean="0">
                <a:solidFill>
                  <a:srgbClr val="00B050"/>
                </a:solidFill>
              </a:rPr>
              <a:t>hasil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percobaan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tersebut</a:t>
            </a:r>
            <a:r>
              <a:rPr lang="en-US" sz="3600" dirty="0" smtClean="0">
                <a:solidFill>
                  <a:srgbClr val="00B050"/>
                </a:solidFill>
              </a:rPr>
              <a:t>, </a:t>
            </a:r>
            <a:r>
              <a:rPr lang="en-US" sz="3600" dirty="0" err="1" smtClean="0">
                <a:solidFill>
                  <a:srgbClr val="00B050"/>
                </a:solidFill>
              </a:rPr>
              <a:t>dapat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disimpulkan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bahwa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pada</a:t>
            </a:r>
            <a:r>
              <a:rPr lang="en-US" sz="3600" dirty="0" smtClean="0">
                <a:solidFill>
                  <a:srgbClr val="00B050"/>
                </a:solidFill>
              </a:rPr>
              <a:t> </a:t>
            </a:r>
            <a:r>
              <a:rPr lang="en-US" sz="3600" dirty="0" err="1" smtClean="0">
                <a:solidFill>
                  <a:srgbClr val="00B050"/>
                </a:solidFill>
              </a:rPr>
              <a:t>keadaan</a:t>
            </a:r>
            <a:r>
              <a:rPr lang="en-US" sz="3600" dirty="0" smtClean="0">
                <a:solidFill>
                  <a:srgbClr val="00B050"/>
                </a:solidFill>
              </a:rPr>
              <a:t> standard</a:t>
            </a:r>
          </a:p>
          <a:p>
            <a:r>
              <a:rPr lang="en-US" sz="3600" dirty="0" smtClean="0">
                <a:solidFill>
                  <a:srgbClr val="00B050"/>
                </a:solidFill>
              </a:rPr>
              <a:t> ( 0</a:t>
            </a:r>
            <a:r>
              <a:rPr lang="en-US" sz="3600" baseline="30000" dirty="0" smtClean="0">
                <a:solidFill>
                  <a:srgbClr val="00B050"/>
                </a:solidFill>
              </a:rPr>
              <a:t>o</a:t>
            </a:r>
            <a:r>
              <a:rPr lang="en-US" sz="3600" dirty="0" smtClean="0">
                <a:solidFill>
                  <a:srgbClr val="00B050"/>
                </a:solidFill>
              </a:rPr>
              <a:t>C,1 </a:t>
            </a:r>
            <a:r>
              <a:rPr lang="en-US" sz="3600" dirty="0" err="1" smtClean="0">
                <a:solidFill>
                  <a:srgbClr val="00B050"/>
                </a:solidFill>
              </a:rPr>
              <a:t>atm</a:t>
            </a:r>
            <a:r>
              <a:rPr lang="en-US" sz="3600" dirty="0" smtClean="0">
                <a:solidFill>
                  <a:srgbClr val="00B050"/>
                </a:solidFill>
              </a:rPr>
              <a:t>), volume 1 </a:t>
            </a:r>
            <a:r>
              <a:rPr lang="en-US" sz="3600" dirty="0" err="1" smtClean="0">
                <a:solidFill>
                  <a:srgbClr val="00B050"/>
                </a:solidFill>
              </a:rPr>
              <a:t>mol</a:t>
            </a:r>
            <a:r>
              <a:rPr lang="en-US" sz="3600" dirty="0" smtClean="0">
                <a:solidFill>
                  <a:srgbClr val="00B050"/>
                </a:solidFill>
              </a:rPr>
              <a:t> gas </a:t>
            </a:r>
            <a:r>
              <a:rPr lang="en-US" sz="3600" dirty="0" err="1" smtClean="0">
                <a:solidFill>
                  <a:srgbClr val="00B050"/>
                </a:solidFill>
              </a:rPr>
              <a:t>adalah</a:t>
            </a:r>
            <a:r>
              <a:rPr lang="en-US" sz="3600" dirty="0" smtClean="0">
                <a:solidFill>
                  <a:srgbClr val="00B050"/>
                </a:solidFill>
              </a:rPr>
              <a:t> 22,4 liter.</a:t>
            </a:r>
          </a:p>
          <a:p>
            <a:endParaRPr lang="en-US" sz="3600" dirty="0">
              <a:solidFill>
                <a:srgbClr val="00B050"/>
              </a:solidFill>
            </a:endParaRPr>
          </a:p>
          <a:p>
            <a:r>
              <a:rPr lang="en-US" sz="3600" dirty="0" err="1" smtClean="0"/>
              <a:t>Atau</a:t>
            </a:r>
            <a:r>
              <a:rPr lang="en-US" sz="3600" dirty="0" smtClean="0"/>
              <a:t> :    </a:t>
            </a:r>
            <a:r>
              <a:rPr lang="en-US" sz="3600" dirty="0" smtClean="0">
                <a:solidFill>
                  <a:srgbClr val="FF0000"/>
                </a:solidFill>
              </a:rPr>
              <a:t>V = </a:t>
            </a:r>
            <a:r>
              <a:rPr lang="en-US" sz="3600" dirty="0" err="1" smtClean="0">
                <a:solidFill>
                  <a:srgbClr val="FF0000"/>
                </a:solidFill>
              </a:rPr>
              <a:t>mol</a:t>
            </a:r>
            <a:r>
              <a:rPr lang="en-US" sz="3600" dirty="0" smtClean="0">
                <a:solidFill>
                  <a:srgbClr val="FF0000"/>
                </a:solidFill>
              </a:rPr>
              <a:t> x 22,4 Liter</a:t>
            </a:r>
          </a:p>
          <a:p>
            <a:endParaRPr lang="en-US" sz="3600" dirty="0"/>
          </a:p>
          <a:p>
            <a:r>
              <a:rPr lang="en-US" sz="3600" dirty="0" smtClean="0">
                <a:solidFill>
                  <a:srgbClr val="7030A0"/>
                </a:solidFill>
              </a:rPr>
              <a:t>*</a:t>
            </a:r>
            <a:r>
              <a:rPr lang="en-US" sz="3600" dirty="0" err="1" smtClean="0">
                <a:solidFill>
                  <a:srgbClr val="7030A0"/>
                </a:solidFill>
              </a:rPr>
              <a:t>Maka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dapatlah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rumus</a:t>
            </a:r>
            <a:r>
              <a:rPr lang="en-US" sz="3600" dirty="0" smtClean="0">
                <a:solidFill>
                  <a:srgbClr val="7030A0"/>
                </a:solidFill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</a:rPr>
              <a:t>mol</a:t>
            </a:r>
            <a:r>
              <a:rPr lang="en-US" sz="3600" dirty="0" smtClean="0">
                <a:solidFill>
                  <a:srgbClr val="7030A0"/>
                </a:solidFill>
              </a:rPr>
              <a:t> yang </a:t>
            </a:r>
            <a:r>
              <a:rPr lang="en-US" sz="3600" dirty="0" err="1" smtClean="0">
                <a:solidFill>
                  <a:srgbClr val="7030A0"/>
                </a:solidFill>
              </a:rPr>
              <a:t>ke</a:t>
            </a:r>
            <a:r>
              <a:rPr lang="en-US" sz="3600" dirty="0" smtClean="0">
                <a:solidFill>
                  <a:srgbClr val="7030A0"/>
                </a:solidFill>
              </a:rPr>
              <a:t> 3 :</a:t>
            </a:r>
          </a:p>
          <a:p>
            <a:endParaRPr lang="en-US" sz="3600" dirty="0"/>
          </a:p>
          <a:p>
            <a:r>
              <a:rPr lang="en-US" sz="3600" dirty="0" err="1" smtClean="0">
                <a:solidFill>
                  <a:srgbClr val="FF0000"/>
                </a:solidFill>
              </a:rPr>
              <a:t>Mol</a:t>
            </a:r>
            <a:r>
              <a:rPr lang="en-US" sz="3600" dirty="0" smtClean="0">
                <a:solidFill>
                  <a:srgbClr val="FF0000"/>
                </a:solidFill>
              </a:rPr>
              <a:t> = Volume (STP)</a:t>
            </a:r>
          </a:p>
          <a:p>
            <a:r>
              <a:rPr lang="en-US" sz="3600" dirty="0">
                <a:solidFill>
                  <a:srgbClr val="FF0000"/>
                </a:solidFill>
              </a:rPr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           22, 4</a:t>
            </a:r>
          </a:p>
          <a:p>
            <a:endParaRPr lang="en-US" sz="3600" dirty="0"/>
          </a:p>
          <a:p>
            <a:pPr algn="r"/>
            <a:r>
              <a:rPr lang="en-US" dirty="0" smtClean="0"/>
              <a:t>r</a:t>
            </a:r>
          </a:p>
          <a:p>
            <a:r>
              <a:rPr lang="en-US" dirty="0"/>
              <a:t> </a:t>
            </a:r>
            <a:r>
              <a:rPr lang="en-US" dirty="0" smtClean="0"/>
              <a:t>             </a:t>
            </a:r>
            <a:endParaRPr lang="en-US" dirty="0"/>
          </a:p>
        </p:txBody>
      </p:sp>
      <p:sp>
        <p:nvSpPr>
          <p:cNvPr id="11" name="Flowchart: Alternate Process 10"/>
          <p:cNvSpPr/>
          <p:nvPr/>
        </p:nvSpPr>
        <p:spPr>
          <a:xfrm>
            <a:off x="154547" y="5138671"/>
            <a:ext cx="4134118" cy="1358721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1532586" y="2678805"/>
            <a:ext cx="3876541" cy="12878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 flipV="1">
            <a:off x="1532586" y="5692462"/>
            <a:ext cx="2202287" cy="1287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371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820" y="257577"/>
            <a:ext cx="9775065" cy="6514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7030A0"/>
                </a:solidFill>
              </a:rPr>
              <a:t>*</a:t>
            </a:r>
            <a:r>
              <a:rPr lang="en-US" sz="4400" dirty="0" err="1" smtClean="0">
                <a:solidFill>
                  <a:srgbClr val="7030A0"/>
                </a:solidFill>
              </a:rPr>
              <a:t>Rumus</a:t>
            </a:r>
            <a:r>
              <a:rPr lang="en-US" sz="4400" dirty="0" smtClean="0">
                <a:solidFill>
                  <a:srgbClr val="7030A0"/>
                </a:solidFill>
              </a:rPr>
              <a:t> </a:t>
            </a:r>
            <a:r>
              <a:rPr lang="en-US" sz="4400" dirty="0" err="1" smtClean="0">
                <a:solidFill>
                  <a:srgbClr val="7030A0"/>
                </a:solidFill>
              </a:rPr>
              <a:t>mol</a:t>
            </a:r>
            <a:r>
              <a:rPr lang="en-US" sz="4400" dirty="0" smtClean="0">
                <a:solidFill>
                  <a:srgbClr val="7030A0"/>
                </a:solidFill>
              </a:rPr>
              <a:t> yang </a:t>
            </a:r>
            <a:r>
              <a:rPr lang="en-US" sz="4400" dirty="0" err="1" smtClean="0">
                <a:solidFill>
                  <a:srgbClr val="7030A0"/>
                </a:solidFill>
              </a:rPr>
              <a:t>ke</a:t>
            </a:r>
            <a:r>
              <a:rPr lang="en-US" sz="4400" dirty="0" smtClean="0">
                <a:solidFill>
                  <a:srgbClr val="7030A0"/>
                </a:solidFill>
              </a:rPr>
              <a:t> 1 :    </a:t>
            </a:r>
          </a:p>
          <a:p>
            <a:endParaRPr lang="en-US" sz="4400" dirty="0" smtClean="0">
              <a:solidFill>
                <a:srgbClr val="FF0000"/>
              </a:solidFill>
            </a:endParaRPr>
          </a:p>
          <a:p>
            <a:r>
              <a:rPr lang="en-US" sz="4400" dirty="0" err="1" smtClean="0">
                <a:solidFill>
                  <a:srgbClr val="FF0000"/>
                </a:solidFill>
              </a:rPr>
              <a:t>Mol</a:t>
            </a:r>
            <a:r>
              <a:rPr lang="en-US" sz="4400" dirty="0" smtClean="0">
                <a:solidFill>
                  <a:srgbClr val="FF0000"/>
                </a:solidFill>
              </a:rPr>
              <a:t>  =  </a:t>
            </a:r>
            <a:r>
              <a:rPr lang="en-US" sz="4400" dirty="0" err="1" smtClean="0">
                <a:solidFill>
                  <a:srgbClr val="FF0000"/>
                </a:solidFill>
              </a:rPr>
              <a:t>Jumlah</a:t>
            </a:r>
            <a:r>
              <a:rPr lang="en-US" sz="4400" dirty="0" smtClean="0">
                <a:solidFill>
                  <a:srgbClr val="FF0000"/>
                </a:solidFill>
              </a:rPr>
              <a:t> </a:t>
            </a:r>
            <a:r>
              <a:rPr lang="en-US" sz="4400" dirty="0" err="1" smtClean="0">
                <a:solidFill>
                  <a:srgbClr val="FF0000"/>
                </a:solidFill>
              </a:rPr>
              <a:t>partikel</a:t>
            </a:r>
            <a:endParaRPr lang="en-US" sz="4400" dirty="0" smtClean="0">
              <a:solidFill>
                <a:srgbClr val="FF0000"/>
              </a:solidFill>
            </a:endParaRPr>
          </a:p>
          <a:p>
            <a:r>
              <a:rPr lang="en-US" sz="4400" dirty="0" smtClean="0">
                <a:solidFill>
                  <a:srgbClr val="FF0000"/>
                </a:solidFill>
              </a:rPr>
              <a:t>             6,02 x 10</a:t>
            </a:r>
            <a:r>
              <a:rPr lang="en-US" sz="4400" baseline="30000" dirty="0" smtClean="0">
                <a:solidFill>
                  <a:srgbClr val="FF0000"/>
                </a:solidFill>
              </a:rPr>
              <a:t>23</a:t>
            </a:r>
          </a:p>
          <a:p>
            <a:endParaRPr lang="en-US" sz="4400" baseline="30000" dirty="0" smtClean="0"/>
          </a:p>
          <a:p>
            <a:r>
              <a:rPr lang="en-US" sz="4400" dirty="0" smtClean="0">
                <a:solidFill>
                  <a:srgbClr val="7030A0"/>
                </a:solidFill>
              </a:rPr>
              <a:t>*</a:t>
            </a:r>
            <a:r>
              <a:rPr lang="en-US" sz="4400" dirty="0" err="1" smtClean="0">
                <a:solidFill>
                  <a:srgbClr val="7030A0"/>
                </a:solidFill>
              </a:rPr>
              <a:t>Rumus</a:t>
            </a:r>
            <a:r>
              <a:rPr lang="en-US" sz="4400" dirty="0" smtClean="0">
                <a:solidFill>
                  <a:srgbClr val="7030A0"/>
                </a:solidFill>
              </a:rPr>
              <a:t> </a:t>
            </a:r>
            <a:r>
              <a:rPr lang="en-US" sz="4400" dirty="0" err="1" smtClean="0">
                <a:solidFill>
                  <a:srgbClr val="7030A0"/>
                </a:solidFill>
              </a:rPr>
              <a:t>mol</a:t>
            </a:r>
            <a:r>
              <a:rPr lang="en-US" sz="4400" dirty="0" smtClean="0">
                <a:solidFill>
                  <a:srgbClr val="7030A0"/>
                </a:solidFill>
              </a:rPr>
              <a:t> yang </a:t>
            </a:r>
            <a:r>
              <a:rPr lang="en-US" sz="4400" dirty="0" err="1" smtClean="0">
                <a:solidFill>
                  <a:srgbClr val="7030A0"/>
                </a:solidFill>
              </a:rPr>
              <a:t>ke</a:t>
            </a:r>
            <a:r>
              <a:rPr lang="en-US" sz="4400" dirty="0" smtClean="0">
                <a:solidFill>
                  <a:srgbClr val="7030A0"/>
                </a:solidFill>
              </a:rPr>
              <a:t> 2 :</a:t>
            </a:r>
          </a:p>
          <a:p>
            <a:endParaRPr lang="en-US" sz="4400" dirty="0" smtClean="0"/>
          </a:p>
          <a:p>
            <a:r>
              <a:rPr lang="en-US" sz="4400" dirty="0" err="1" smtClean="0">
                <a:solidFill>
                  <a:srgbClr val="FF0000"/>
                </a:solidFill>
              </a:rPr>
              <a:t>Mol</a:t>
            </a:r>
            <a:r>
              <a:rPr lang="en-US" sz="4400" dirty="0" smtClean="0">
                <a:solidFill>
                  <a:srgbClr val="FF0000"/>
                </a:solidFill>
              </a:rPr>
              <a:t>   =  Gram</a:t>
            </a:r>
          </a:p>
          <a:p>
            <a:r>
              <a:rPr lang="en-US" sz="4400" dirty="0" smtClean="0">
                <a:solidFill>
                  <a:srgbClr val="FF0000"/>
                </a:solidFill>
              </a:rPr>
              <a:t>               </a:t>
            </a:r>
            <a:r>
              <a:rPr lang="en-US" sz="4400" dirty="0" err="1" smtClean="0">
                <a:solidFill>
                  <a:srgbClr val="FF0000"/>
                </a:solidFill>
              </a:rPr>
              <a:t>Mr</a:t>
            </a:r>
            <a:endParaRPr lang="en-US" sz="4400" dirty="0" smtClean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2112135" y="2279561"/>
            <a:ext cx="3296992" cy="1287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240924" y="5422006"/>
            <a:ext cx="104318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Flowchart: Alternate Process 7"/>
          <p:cNvSpPr/>
          <p:nvPr/>
        </p:nvSpPr>
        <p:spPr>
          <a:xfrm>
            <a:off x="231820" y="1429555"/>
            <a:ext cx="5447763" cy="1635617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lowchart: Alternate Process 8"/>
          <p:cNvSpPr/>
          <p:nvPr/>
        </p:nvSpPr>
        <p:spPr>
          <a:xfrm>
            <a:off x="231820" y="4649273"/>
            <a:ext cx="4340180" cy="1751527"/>
          </a:xfrm>
          <a:prstGeom prst="flowChartAlternateProces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6098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3183" y="180304"/>
            <a:ext cx="963339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Contoh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soal</a:t>
            </a:r>
            <a:r>
              <a:rPr lang="en-US" sz="3200" b="1" dirty="0" smtClean="0">
                <a:solidFill>
                  <a:srgbClr val="FF0000"/>
                </a:solidFill>
              </a:rPr>
              <a:t> 1 :</a:t>
            </a:r>
          </a:p>
          <a:p>
            <a:r>
              <a:rPr lang="en-US" sz="3200" dirty="0" smtClean="0">
                <a:solidFill>
                  <a:srgbClr val="0070C0"/>
                </a:solidFill>
              </a:rPr>
              <a:t>Volume gas </a:t>
            </a:r>
            <a:r>
              <a:rPr lang="en-US" sz="3200" dirty="0" err="1" smtClean="0">
                <a:solidFill>
                  <a:srgbClr val="0070C0"/>
                </a:solidFill>
              </a:rPr>
              <a:t>karbon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dioksida</a:t>
            </a:r>
            <a:r>
              <a:rPr lang="en-US" sz="3200" dirty="0" smtClean="0">
                <a:solidFill>
                  <a:srgbClr val="0070C0"/>
                </a:solidFill>
              </a:rPr>
              <a:t> , CO</a:t>
            </a:r>
            <a:r>
              <a:rPr lang="en-US" sz="3200" baseline="-25000" dirty="0" smtClean="0">
                <a:solidFill>
                  <a:srgbClr val="0070C0"/>
                </a:solidFill>
              </a:rPr>
              <a:t>2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jika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diukur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pada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suhu</a:t>
            </a:r>
            <a:r>
              <a:rPr lang="en-US" sz="3200" dirty="0" smtClean="0">
                <a:solidFill>
                  <a:srgbClr val="0070C0"/>
                </a:solidFill>
              </a:rPr>
              <a:t> O</a:t>
            </a:r>
            <a:r>
              <a:rPr lang="en-US" sz="3200" baseline="30000" dirty="0" smtClean="0">
                <a:solidFill>
                  <a:srgbClr val="0070C0"/>
                </a:solidFill>
              </a:rPr>
              <a:t>0</a:t>
            </a:r>
            <a:r>
              <a:rPr lang="en-US" sz="3200" dirty="0" smtClean="0">
                <a:solidFill>
                  <a:srgbClr val="0070C0"/>
                </a:solidFill>
              </a:rPr>
              <a:t>C </a:t>
            </a:r>
            <a:r>
              <a:rPr lang="en-US" sz="3200" dirty="0" err="1" smtClean="0">
                <a:solidFill>
                  <a:srgbClr val="0070C0"/>
                </a:solidFill>
              </a:rPr>
              <a:t>dan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tekanan</a:t>
            </a:r>
            <a:r>
              <a:rPr lang="en-US" sz="3200" dirty="0" smtClean="0">
                <a:solidFill>
                  <a:srgbClr val="0070C0"/>
                </a:solidFill>
              </a:rPr>
              <a:t> 1 </a:t>
            </a:r>
            <a:r>
              <a:rPr lang="en-US" sz="3200" dirty="0" err="1" smtClean="0">
                <a:solidFill>
                  <a:srgbClr val="0070C0"/>
                </a:solidFill>
              </a:rPr>
              <a:t>atm</a:t>
            </a:r>
            <a:r>
              <a:rPr lang="en-US" sz="3200" dirty="0" smtClean="0">
                <a:solidFill>
                  <a:srgbClr val="0070C0"/>
                </a:solidFill>
              </a:rPr>
              <a:t> </a:t>
            </a:r>
            <a:r>
              <a:rPr lang="en-US" sz="3200" dirty="0" err="1" smtClean="0">
                <a:solidFill>
                  <a:srgbClr val="0070C0"/>
                </a:solidFill>
              </a:rPr>
              <a:t>adalah</a:t>
            </a:r>
            <a:r>
              <a:rPr lang="en-US" sz="3200" dirty="0" smtClean="0">
                <a:solidFill>
                  <a:srgbClr val="0070C0"/>
                </a:solidFill>
              </a:rPr>
              <a:t> 44,8 Liter.</a:t>
            </a:r>
            <a:endParaRPr lang="en-US" sz="3200" dirty="0">
              <a:solidFill>
                <a:srgbClr val="0070C0"/>
              </a:solidFill>
            </a:endParaRPr>
          </a:p>
          <a:p>
            <a:pPr marL="342900" indent="-342900">
              <a:buAutoNum type="alphaLcPeriod"/>
            </a:pP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Hitunglah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jumlah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mol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dari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gas CO</a:t>
            </a:r>
            <a:r>
              <a:rPr lang="en-US" sz="32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</a:p>
          <a:p>
            <a:pPr marL="342900" indent="-342900">
              <a:buAutoNum type="alphaLcPeriod" startAt="2"/>
            </a:pP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Massa ( gram) gas CO</a:t>
            </a:r>
            <a:r>
              <a:rPr lang="en-US" sz="32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 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jika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di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ketahui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Ar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 = 12, O = 16</a:t>
            </a:r>
          </a:p>
          <a:p>
            <a:pPr marL="342900" indent="-342900">
              <a:buAutoNum type="alphaLcPeriod" startAt="2"/>
            </a:pP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Jumlah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partikel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3200" dirty="0" err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dari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gas CO</a:t>
            </a:r>
            <a:r>
              <a:rPr lang="en-US" sz="3200" baseline="-25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</a:t>
            </a:r>
            <a:endParaRPr lang="en-US" sz="3200" baseline="-25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en-US" sz="3200" b="1" dirty="0" err="1" smtClean="0">
                <a:solidFill>
                  <a:srgbClr val="FF0000"/>
                </a:solidFill>
              </a:rPr>
              <a:t>Jawab</a:t>
            </a:r>
            <a:r>
              <a:rPr lang="en-US" sz="3200" b="1" dirty="0" smtClean="0">
                <a:solidFill>
                  <a:srgbClr val="FF0000"/>
                </a:solidFill>
              </a:rPr>
              <a:t> :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44513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1668"/>
            <a:ext cx="9684913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err="1" smtClean="0">
                <a:solidFill>
                  <a:srgbClr val="FF0000"/>
                </a:solidFill>
              </a:rPr>
              <a:t>Jawab</a:t>
            </a:r>
            <a:r>
              <a:rPr lang="en-US" sz="4800" b="1" dirty="0" smtClean="0">
                <a:solidFill>
                  <a:srgbClr val="FF0000"/>
                </a:solidFill>
              </a:rPr>
              <a:t> : </a:t>
            </a:r>
            <a:endParaRPr lang="en-US" sz="4800" b="1" dirty="0">
              <a:solidFill>
                <a:srgbClr val="FF0000"/>
              </a:solidFill>
            </a:endParaRPr>
          </a:p>
          <a:p>
            <a:pPr marL="342900" indent="-342900">
              <a:buAutoNum type="alphaLcPeriod"/>
            </a:pPr>
            <a:r>
              <a:rPr lang="en-US" sz="4800" dirty="0" err="1" smtClean="0">
                <a:solidFill>
                  <a:srgbClr val="0070C0"/>
                </a:solidFill>
              </a:rPr>
              <a:t>Mol</a:t>
            </a:r>
            <a:r>
              <a:rPr lang="en-US" sz="4800" dirty="0" smtClean="0">
                <a:solidFill>
                  <a:srgbClr val="0070C0"/>
                </a:solidFill>
              </a:rPr>
              <a:t> CO</a:t>
            </a:r>
            <a:r>
              <a:rPr lang="en-US" sz="4800" baseline="-25000" dirty="0" smtClean="0">
                <a:solidFill>
                  <a:srgbClr val="0070C0"/>
                </a:solidFill>
              </a:rPr>
              <a:t>2</a:t>
            </a:r>
            <a:r>
              <a:rPr lang="en-US" sz="4800" dirty="0" smtClean="0">
                <a:solidFill>
                  <a:srgbClr val="0070C0"/>
                </a:solidFill>
              </a:rPr>
              <a:t> = Volume (STP) / 22,4 liter</a:t>
            </a:r>
            <a:endParaRPr lang="en-US" sz="4800" dirty="0">
              <a:solidFill>
                <a:srgbClr val="0070C0"/>
              </a:solidFill>
            </a:endParaRPr>
          </a:p>
          <a:p>
            <a:r>
              <a:rPr lang="en-US" sz="4800" dirty="0" smtClean="0">
                <a:solidFill>
                  <a:srgbClr val="0070C0"/>
                </a:solidFill>
              </a:rPr>
              <a:t>                       = 44,8 liter / 22,4 liter</a:t>
            </a:r>
            <a:endParaRPr lang="en-US" sz="4800" dirty="0">
              <a:solidFill>
                <a:srgbClr val="0070C0"/>
              </a:solidFill>
            </a:endParaRPr>
          </a:p>
          <a:p>
            <a:r>
              <a:rPr lang="en-US" sz="4800" dirty="0" smtClean="0">
                <a:solidFill>
                  <a:srgbClr val="0070C0"/>
                </a:solidFill>
              </a:rPr>
              <a:t>                       = 2 </a:t>
            </a:r>
            <a:r>
              <a:rPr lang="en-US" sz="4800" dirty="0" err="1" smtClean="0">
                <a:solidFill>
                  <a:srgbClr val="0070C0"/>
                </a:solidFill>
              </a:rPr>
              <a:t>mol</a:t>
            </a:r>
            <a:endParaRPr lang="en-US" sz="4800" dirty="0" smtClean="0">
              <a:solidFill>
                <a:srgbClr val="0070C0"/>
              </a:solidFill>
            </a:endParaRPr>
          </a:p>
          <a:p>
            <a:endParaRPr lang="en-US" sz="4800" dirty="0"/>
          </a:p>
          <a:p>
            <a:pPr marL="342900" indent="-342900">
              <a:buAutoNum type="alphaLcPeriod" startAt="2"/>
            </a:pPr>
            <a:r>
              <a:rPr lang="en-US" sz="4800" dirty="0" err="1" smtClean="0">
                <a:solidFill>
                  <a:srgbClr val="7030A0"/>
                </a:solidFill>
              </a:rPr>
              <a:t>Mol</a:t>
            </a:r>
            <a:r>
              <a:rPr lang="en-US" sz="4800" dirty="0" smtClean="0">
                <a:solidFill>
                  <a:srgbClr val="7030A0"/>
                </a:solidFill>
              </a:rPr>
              <a:t>  =  gram / </a:t>
            </a:r>
            <a:r>
              <a:rPr lang="en-US" sz="4800" dirty="0" err="1" smtClean="0">
                <a:solidFill>
                  <a:srgbClr val="7030A0"/>
                </a:solidFill>
              </a:rPr>
              <a:t>Mr</a:t>
            </a:r>
            <a:endParaRPr lang="en-US" sz="4800" dirty="0">
              <a:solidFill>
                <a:srgbClr val="7030A0"/>
              </a:solidFill>
            </a:endParaRPr>
          </a:p>
          <a:p>
            <a:r>
              <a:rPr lang="en-US" sz="4800" dirty="0" err="1" smtClean="0">
                <a:solidFill>
                  <a:srgbClr val="7030A0"/>
                </a:solidFill>
              </a:rPr>
              <a:t>Maka</a:t>
            </a:r>
            <a:r>
              <a:rPr lang="en-US" sz="4800" dirty="0" smtClean="0">
                <a:solidFill>
                  <a:srgbClr val="7030A0"/>
                </a:solidFill>
              </a:rPr>
              <a:t> Gram CO</a:t>
            </a:r>
            <a:r>
              <a:rPr lang="en-US" sz="4800" baseline="-25000" dirty="0" smtClean="0">
                <a:solidFill>
                  <a:srgbClr val="7030A0"/>
                </a:solidFill>
              </a:rPr>
              <a:t>2</a:t>
            </a:r>
            <a:r>
              <a:rPr lang="en-US" sz="4800" dirty="0" smtClean="0">
                <a:solidFill>
                  <a:srgbClr val="7030A0"/>
                </a:solidFill>
              </a:rPr>
              <a:t>  =  </a:t>
            </a:r>
            <a:r>
              <a:rPr lang="en-US" sz="4800" dirty="0" err="1" smtClean="0">
                <a:solidFill>
                  <a:srgbClr val="7030A0"/>
                </a:solidFill>
              </a:rPr>
              <a:t>mol</a:t>
            </a:r>
            <a:r>
              <a:rPr lang="en-US" sz="4800" dirty="0" smtClean="0">
                <a:solidFill>
                  <a:srgbClr val="7030A0"/>
                </a:solidFill>
              </a:rPr>
              <a:t> x </a:t>
            </a:r>
            <a:r>
              <a:rPr lang="en-US" sz="4800" dirty="0" err="1" smtClean="0">
                <a:solidFill>
                  <a:srgbClr val="7030A0"/>
                </a:solidFill>
              </a:rPr>
              <a:t>Mr</a:t>
            </a:r>
            <a:endParaRPr lang="en-US" sz="4800" dirty="0" smtClean="0">
              <a:solidFill>
                <a:srgbClr val="7030A0"/>
              </a:solidFill>
            </a:endParaRPr>
          </a:p>
          <a:p>
            <a:r>
              <a:rPr lang="en-US" sz="4800" dirty="0">
                <a:solidFill>
                  <a:srgbClr val="7030A0"/>
                </a:solidFill>
              </a:rPr>
              <a:t> </a:t>
            </a:r>
            <a:r>
              <a:rPr lang="en-US" sz="4800" dirty="0" smtClean="0">
                <a:solidFill>
                  <a:srgbClr val="7030A0"/>
                </a:solidFill>
              </a:rPr>
              <a:t>                             =  2 x  44</a:t>
            </a:r>
          </a:p>
          <a:p>
            <a:r>
              <a:rPr lang="en-US" sz="4800" dirty="0">
                <a:solidFill>
                  <a:srgbClr val="7030A0"/>
                </a:solidFill>
              </a:rPr>
              <a:t> </a:t>
            </a:r>
            <a:r>
              <a:rPr lang="en-US" sz="4800" dirty="0" smtClean="0">
                <a:solidFill>
                  <a:srgbClr val="7030A0"/>
                </a:solidFill>
              </a:rPr>
              <a:t>                             =  88 gram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405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0304" y="206062"/>
            <a:ext cx="9465972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B050"/>
                </a:solidFill>
              </a:rPr>
              <a:t>c. </a:t>
            </a:r>
            <a:r>
              <a:rPr lang="en-US" sz="4400" b="1" dirty="0" err="1" smtClean="0">
                <a:solidFill>
                  <a:srgbClr val="00B050"/>
                </a:solidFill>
              </a:rPr>
              <a:t>Jumlah</a:t>
            </a:r>
            <a:r>
              <a:rPr lang="en-US" sz="4400" b="1" dirty="0" smtClean="0">
                <a:solidFill>
                  <a:srgbClr val="00B050"/>
                </a:solidFill>
              </a:rPr>
              <a:t> </a:t>
            </a:r>
            <a:r>
              <a:rPr lang="en-US" sz="4400" b="1" dirty="0" err="1" smtClean="0">
                <a:solidFill>
                  <a:srgbClr val="00B050"/>
                </a:solidFill>
              </a:rPr>
              <a:t>partikel</a:t>
            </a:r>
            <a:r>
              <a:rPr lang="en-US" sz="4400" b="1" dirty="0" smtClean="0">
                <a:solidFill>
                  <a:srgbClr val="00B050"/>
                </a:solidFill>
              </a:rPr>
              <a:t> gas CO</a:t>
            </a:r>
            <a:r>
              <a:rPr lang="en-US" sz="4400" b="1" baseline="-25000" dirty="0" smtClean="0">
                <a:solidFill>
                  <a:srgbClr val="00B050"/>
                </a:solidFill>
              </a:rPr>
              <a:t>2</a:t>
            </a:r>
            <a:r>
              <a:rPr lang="en-US" sz="4400" b="1" dirty="0" smtClean="0">
                <a:solidFill>
                  <a:srgbClr val="00B050"/>
                </a:solidFill>
              </a:rPr>
              <a:t> </a:t>
            </a:r>
          </a:p>
          <a:p>
            <a:endParaRPr lang="en-US" sz="4400" b="1" dirty="0" smtClean="0">
              <a:solidFill>
                <a:srgbClr val="00B050"/>
              </a:solidFill>
            </a:endParaRPr>
          </a:p>
          <a:p>
            <a:r>
              <a:rPr lang="en-US" sz="4400" b="1" dirty="0" err="1" smtClean="0">
                <a:solidFill>
                  <a:srgbClr val="00B050"/>
                </a:solidFill>
              </a:rPr>
              <a:t>Mol</a:t>
            </a:r>
            <a:r>
              <a:rPr lang="en-US" sz="4400" b="1" dirty="0" smtClean="0">
                <a:solidFill>
                  <a:srgbClr val="00B050"/>
                </a:solidFill>
              </a:rPr>
              <a:t> = </a:t>
            </a:r>
            <a:r>
              <a:rPr lang="en-US" sz="4400" b="1" dirty="0" err="1" smtClean="0">
                <a:solidFill>
                  <a:srgbClr val="00B050"/>
                </a:solidFill>
              </a:rPr>
              <a:t>Jumlah</a:t>
            </a:r>
            <a:r>
              <a:rPr lang="en-US" sz="4400" b="1" dirty="0" smtClean="0">
                <a:solidFill>
                  <a:srgbClr val="00B050"/>
                </a:solidFill>
              </a:rPr>
              <a:t> </a:t>
            </a:r>
            <a:r>
              <a:rPr lang="en-US" sz="4400" b="1" dirty="0" err="1" smtClean="0">
                <a:solidFill>
                  <a:srgbClr val="00B050"/>
                </a:solidFill>
              </a:rPr>
              <a:t>partikel</a:t>
            </a:r>
            <a:r>
              <a:rPr lang="en-US" sz="4400" b="1" dirty="0" smtClean="0">
                <a:solidFill>
                  <a:srgbClr val="00B050"/>
                </a:solidFill>
              </a:rPr>
              <a:t> / 6,02 x 10</a:t>
            </a:r>
            <a:r>
              <a:rPr lang="en-US" sz="4400" b="1" baseline="30000" dirty="0" smtClean="0">
                <a:solidFill>
                  <a:srgbClr val="00B050"/>
                </a:solidFill>
              </a:rPr>
              <a:t>23</a:t>
            </a:r>
            <a:endParaRPr lang="en-US" sz="4400" b="1" dirty="0" smtClean="0">
              <a:solidFill>
                <a:srgbClr val="00B050"/>
              </a:solidFill>
            </a:endParaRPr>
          </a:p>
          <a:p>
            <a:endParaRPr lang="en-US" sz="4400" b="1" dirty="0" smtClean="0">
              <a:solidFill>
                <a:srgbClr val="00B050"/>
              </a:solidFill>
            </a:endParaRPr>
          </a:p>
          <a:p>
            <a:r>
              <a:rPr lang="en-US" sz="4400" b="1" dirty="0" err="1" smtClean="0">
                <a:solidFill>
                  <a:srgbClr val="00B050"/>
                </a:solidFill>
              </a:rPr>
              <a:t>Maka</a:t>
            </a:r>
            <a:r>
              <a:rPr lang="en-US" sz="4400" b="1" dirty="0" smtClean="0">
                <a:solidFill>
                  <a:srgbClr val="00B050"/>
                </a:solidFill>
              </a:rPr>
              <a:t> </a:t>
            </a:r>
            <a:r>
              <a:rPr lang="en-US" sz="4400" b="1" dirty="0" err="1" smtClean="0">
                <a:solidFill>
                  <a:srgbClr val="00B050"/>
                </a:solidFill>
              </a:rPr>
              <a:t>jumlah</a:t>
            </a:r>
            <a:r>
              <a:rPr lang="en-US" sz="4400" b="1" dirty="0" smtClean="0">
                <a:solidFill>
                  <a:srgbClr val="00B050"/>
                </a:solidFill>
              </a:rPr>
              <a:t> </a:t>
            </a:r>
            <a:r>
              <a:rPr lang="en-US" sz="4400" b="1" dirty="0" err="1" smtClean="0">
                <a:solidFill>
                  <a:srgbClr val="00B050"/>
                </a:solidFill>
              </a:rPr>
              <a:t>partikel</a:t>
            </a:r>
            <a:r>
              <a:rPr lang="en-US" sz="4400" b="1" dirty="0" smtClean="0">
                <a:solidFill>
                  <a:srgbClr val="00B050"/>
                </a:solidFill>
              </a:rPr>
              <a:t> = </a:t>
            </a:r>
            <a:r>
              <a:rPr lang="en-US" sz="4400" b="1" dirty="0" err="1" smtClean="0">
                <a:solidFill>
                  <a:srgbClr val="00B050"/>
                </a:solidFill>
              </a:rPr>
              <a:t>mol</a:t>
            </a:r>
            <a:r>
              <a:rPr lang="en-US" sz="4400" b="1" dirty="0" smtClean="0">
                <a:solidFill>
                  <a:srgbClr val="00B050"/>
                </a:solidFill>
              </a:rPr>
              <a:t> x 6,02 x10</a:t>
            </a:r>
            <a:r>
              <a:rPr lang="en-US" sz="4400" b="1" baseline="30000" dirty="0" smtClean="0">
                <a:solidFill>
                  <a:srgbClr val="00B050"/>
                </a:solidFill>
              </a:rPr>
              <a:t>23</a:t>
            </a:r>
            <a:r>
              <a:rPr lang="en-US" sz="4400" b="1" dirty="0" smtClean="0">
                <a:solidFill>
                  <a:srgbClr val="00B050"/>
                </a:solidFill>
              </a:rPr>
              <a:t> </a:t>
            </a:r>
          </a:p>
          <a:p>
            <a:r>
              <a:rPr lang="en-US" sz="4400" b="1" dirty="0" smtClean="0">
                <a:solidFill>
                  <a:srgbClr val="00B050"/>
                </a:solidFill>
              </a:rPr>
              <a:t>                                       = 2 x 6,02 x 10</a:t>
            </a:r>
            <a:r>
              <a:rPr lang="en-US" sz="4400" b="1" baseline="30000" dirty="0" smtClean="0">
                <a:solidFill>
                  <a:srgbClr val="00B050"/>
                </a:solidFill>
              </a:rPr>
              <a:t>23</a:t>
            </a:r>
            <a:endParaRPr lang="en-US" sz="4400" b="1" dirty="0" smtClean="0">
              <a:solidFill>
                <a:srgbClr val="00B050"/>
              </a:solidFill>
            </a:endParaRPr>
          </a:p>
          <a:p>
            <a:r>
              <a:rPr lang="en-US" sz="4400" b="1" dirty="0" smtClean="0">
                <a:solidFill>
                  <a:srgbClr val="00B050"/>
                </a:solidFill>
              </a:rPr>
              <a:t>                                       = 12,04 x 10</a:t>
            </a:r>
            <a:r>
              <a:rPr lang="en-US" sz="4400" b="1" baseline="30000" dirty="0" smtClean="0">
                <a:solidFill>
                  <a:srgbClr val="00B050"/>
                </a:solidFill>
              </a:rPr>
              <a:t>23</a:t>
            </a:r>
            <a:endParaRPr lang="en-US" sz="4400" b="1" dirty="0" smtClean="0">
              <a:solidFill>
                <a:srgbClr val="00B050"/>
              </a:solidFill>
            </a:endParaRPr>
          </a:p>
          <a:p>
            <a:endParaRPr lang="en-US" sz="4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155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1820" y="167425"/>
            <a:ext cx="9646276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rgbClr val="C00000"/>
                </a:solidFill>
              </a:rPr>
              <a:t>Contoh</a:t>
            </a:r>
            <a:r>
              <a:rPr lang="en-US" sz="4000" dirty="0" smtClean="0">
                <a:solidFill>
                  <a:srgbClr val="C00000"/>
                </a:solidFill>
              </a:rPr>
              <a:t> </a:t>
            </a:r>
            <a:r>
              <a:rPr lang="en-US" sz="4000" dirty="0" err="1" smtClean="0">
                <a:solidFill>
                  <a:srgbClr val="C00000"/>
                </a:solidFill>
              </a:rPr>
              <a:t>soal</a:t>
            </a:r>
            <a:r>
              <a:rPr lang="en-US" sz="4000" dirty="0" smtClean="0">
                <a:solidFill>
                  <a:srgbClr val="C00000"/>
                </a:solidFill>
              </a:rPr>
              <a:t> 2:</a:t>
            </a:r>
            <a:endParaRPr lang="en-US" sz="4000" dirty="0"/>
          </a:p>
          <a:p>
            <a:r>
              <a:rPr lang="en-US" sz="4000" dirty="0" err="1" smtClean="0"/>
              <a:t>Hitunglah</a:t>
            </a:r>
            <a:r>
              <a:rPr lang="en-US" sz="4000" dirty="0" smtClean="0"/>
              <a:t> volume </a:t>
            </a:r>
            <a:r>
              <a:rPr lang="en-US" sz="4000" dirty="0" err="1" smtClean="0"/>
              <a:t>dari</a:t>
            </a:r>
            <a:r>
              <a:rPr lang="en-US" sz="4000" dirty="0" smtClean="0"/>
              <a:t> 40 gram gas SO</a:t>
            </a:r>
            <a:r>
              <a:rPr lang="en-US" sz="4000" baseline="-25000" dirty="0" smtClean="0"/>
              <a:t>3</a:t>
            </a:r>
            <a:r>
              <a:rPr lang="en-US" sz="4000" dirty="0" smtClean="0"/>
              <a:t> </a:t>
            </a:r>
            <a:r>
              <a:rPr lang="en-US" sz="4000" dirty="0" err="1" smtClean="0"/>
              <a:t>jika</a:t>
            </a:r>
            <a:r>
              <a:rPr lang="en-US" sz="4000" dirty="0" smtClean="0"/>
              <a:t> </a:t>
            </a:r>
            <a:r>
              <a:rPr lang="en-US" sz="4000" dirty="0" err="1" smtClean="0"/>
              <a:t>diukur</a:t>
            </a:r>
            <a:r>
              <a:rPr lang="en-US" sz="4000" dirty="0" smtClean="0"/>
              <a:t> </a:t>
            </a:r>
            <a:r>
              <a:rPr lang="en-US" sz="4000" dirty="0" err="1" smtClean="0"/>
              <a:t>pada</a:t>
            </a:r>
            <a:r>
              <a:rPr lang="en-US" sz="4000" dirty="0" smtClean="0"/>
              <a:t> </a:t>
            </a:r>
            <a:r>
              <a:rPr lang="en-US" sz="4000" dirty="0" err="1" smtClean="0"/>
              <a:t>keadaan</a:t>
            </a:r>
            <a:r>
              <a:rPr lang="en-US" sz="4000" dirty="0" smtClean="0"/>
              <a:t> STP ( </a:t>
            </a:r>
            <a:r>
              <a:rPr lang="en-US" sz="4000" dirty="0" err="1" smtClean="0"/>
              <a:t>O</a:t>
            </a:r>
            <a:r>
              <a:rPr lang="en-US" sz="4000" baseline="30000" dirty="0" err="1" smtClean="0"/>
              <a:t>o</a:t>
            </a:r>
            <a:r>
              <a:rPr lang="en-US" sz="4000" dirty="0" err="1" smtClean="0"/>
              <a:t>C</a:t>
            </a:r>
            <a:r>
              <a:rPr lang="en-US" sz="4000" dirty="0" smtClean="0"/>
              <a:t>, 1 </a:t>
            </a:r>
            <a:r>
              <a:rPr lang="en-US" sz="4000" dirty="0" err="1" smtClean="0"/>
              <a:t>atm</a:t>
            </a:r>
            <a:r>
              <a:rPr lang="en-US" sz="4000" dirty="0" smtClean="0"/>
              <a:t> ) , </a:t>
            </a:r>
            <a:r>
              <a:rPr lang="en-US" sz="4000" dirty="0" err="1" smtClean="0"/>
              <a:t>dimana</a:t>
            </a:r>
            <a:r>
              <a:rPr lang="en-US" sz="4000" dirty="0" smtClean="0"/>
              <a:t> </a:t>
            </a:r>
            <a:r>
              <a:rPr lang="en-US" sz="4000" dirty="0" err="1" smtClean="0"/>
              <a:t>Ar</a:t>
            </a:r>
            <a:r>
              <a:rPr lang="en-US" sz="4000" dirty="0" smtClean="0"/>
              <a:t> S = 32, O = 16 .</a:t>
            </a:r>
          </a:p>
          <a:p>
            <a:endParaRPr lang="en-US" sz="4000" dirty="0"/>
          </a:p>
          <a:p>
            <a:r>
              <a:rPr lang="en-US" sz="4000" dirty="0" err="1" smtClean="0"/>
              <a:t>Jawab</a:t>
            </a:r>
            <a:r>
              <a:rPr lang="en-US" sz="4000" dirty="0" smtClean="0"/>
              <a:t> :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52841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488</Words>
  <Application>Microsoft Office PowerPoint</Application>
  <PresentationFormat>Widescreen</PresentationFormat>
  <Paragraphs>103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Algerian</vt:lpstr>
      <vt:lpstr>Arial</vt:lpstr>
      <vt:lpstr>Calibri</vt:lpstr>
      <vt:lpstr>Calibri Light</vt:lpstr>
      <vt:lpstr>Office Theme</vt:lpstr>
      <vt:lpstr>STOIKIOMETRI-6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Pre_Install 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STOIKIOMETRI-6</dc:title>
  <dc:creator>Windows User</dc:creator>
  <cp:lastModifiedBy>Windows User</cp:lastModifiedBy>
  <cp:revision>15</cp:revision>
  <dcterms:created xsi:type="dcterms:W3CDTF">2021-01-27T03:40:17Z</dcterms:created>
  <dcterms:modified xsi:type="dcterms:W3CDTF">2021-01-27T05:26:36Z</dcterms:modified>
</cp:coreProperties>
</file>