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656BAC-9DAB-42F7-9C14-506EF904C0F0}" type="datetimeFigureOut">
              <a:rPr lang="id-ID" smtClean="0"/>
              <a:t>20/01/2021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1126C0-EEC2-45DA-902F-227302A3681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340768"/>
            <a:ext cx="7056784" cy="1702160"/>
          </a:xfrm>
        </p:spPr>
        <p:txBody>
          <a:bodyPr>
            <a:noAutofit/>
          </a:bodyPr>
          <a:lstStyle/>
          <a:p>
            <a:r>
              <a:rPr lang="id-ID" sz="6000" b="1" dirty="0" smtClean="0">
                <a:solidFill>
                  <a:srgbClr val="002060"/>
                </a:solidFill>
              </a:rPr>
              <a:t>STOIKIOMETRI-5</a:t>
            </a:r>
            <a:endParaRPr lang="id-ID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3284984"/>
            <a:ext cx="3309803" cy="1260629"/>
          </a:xfrm>
        </p:spPr>
        <p:txBody>
          <a:bodyPr/>
          <a:lstStyle/>
          <a:p>
            <a:r>
              <a:rPr lang="id-ID" b="1" dirty="0" smtClean="0"/>
              <a:t>BY.RAHEL KEMIT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98969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12968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3. Berapa jumlah molekul (partikel ) yang terdapat dalam  8 gram gas O</a:t>
            </a:r>
            <a:r>
              <a:rPr lang="id-ID" sz="3200" b="1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="1" dirty="0" smtClean="0">
                <a:solidFill>
                  <a:srgbClr val="FF0000"/>
                </a:solidFill>
              </a:rPr>
              <a:t>? </a:t>
            </a:r>
          </a:p>
          <a:p>
            <a:r>
              <a:rPr lang="id-ID" sz="3200" b="1" dirty="0" smtClean="0">
                <a:solidFill>
                  <a:srgbClr val="FF0000"/>
                </a:solidFill>
              </a:rPr>
              <a:t>Jika di ketahui Ar O =16</a:t>
            </a:r>
          </a:p>
          <a:p>
            <a:r>
              <a:rPr lang="id-ID" sz="3200" b="1" dirty="0" smtClean="0">
                <a:solidFill>
                  <a:srgbClr val="0070C0"/>
                </a:solidFill>
              </a:rPr>
              <a:t>Jawab :</a:t>
            </a:r>
          </a:p>
          <a:p>
            <a:r>
              <a:rPr lang="id-ID" sz="3200" b="1" dirty="0" smtClean="0">
                <a:solidFill>
                  <a:srgbClr val="7030A0"/>
                </a:solidFill>
              </a:rPr>
              <a:t>Langkah 1, hitung Mr O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</a:t>
            </a:r>
          </a:p>
          <a:p>
            <a:r>
              <a:rPr lang="id-ID" sz="3200" b="1" dirty="0" smtClean="0"/>
              <a:t>Mr O</a:t>
            </a:r>
            <a:r>
              <a:rPr lang="id-ID" sz="3200" b="1" baseline="-25000" dirty="0" smtClean="0"/>
              <a:t>2</a:t>
            </a:r>
            <a:r>
              <a:rPr lang="id-ID" sz="3200" b="1" dirty="0" smtClean="0"/>
              <a:t>  =  2. 16</a:t>
            </a:r>
          </a:p>
          <a:p>
            <a:r>
              <a:rPr lang="id-ID" sz="3200" b="1" dirty="0"/>
              <a:t> </a:t>
            </a:r>
            <a:r>
              <a:rPr lang="id-ID" sz="3200" b="1" dirty="0" smtClean="0"/>
              <a:t>          =  32</a:t>
            </a:r>
          </a:p>
          <a:p>
            <a:r>
              <a:rPr lang="id-ID" sz="3200" b="1" dirty="0" smtClean="0">
                <a:solidFill>
                  <a:srgbClr val="7030A0"/>
                </a:solidFill>
              </a:rPr>
              <a:t>Langkah 2, hitung jumlah mol</a:t>
            </a:r>
            <a:endParaRPr lang="id-ID" sz="3200" b="1" dirty="0">
              <a:solidFill>
                <a:srgbClr val="7030A0"/>
              </a:solidFill>
            </a:endParaRPr>
          </a:p>
          <a:p>
            <a:r>
              <a:rPr lang="id-ID" sz="3200" b="1" dirty="0" smtClean="0"/>
              <a:t>Mol =  gram / Mr</a:t>
            </a:r>
          </a:p>
          <a:p>
            <a:r>
              <a:rPr lang="id-ID" sz="3200" b="1" dirty="0"/>
              <a:t> </a:t>
            </a:r>
            <a:r>
              <a:rPr lang="id-ID" sz="3200" b="1" dirty="0" smtClean="0"/>
              <a:t>      = 8 / 32</a:t>
            </a:r>
          </a:p>
          <a:p>
            <a:r>
              <a:rPr lang="id-ID" sz="3200" b="1" dirty="0"/>
              <a:t> </a:t>
            </a:r>
            <a:r>
              <a:rPr lang="id-ID" sz="3200" b="1" dirty="0" smtClean="0"/>
              <a:t>      = ¼</a:t>
            </a:r>
          </a:p>
          <a:p>
            <a:r>
              <a:rPr lang="id-ID" sz="3200" b="1" dirty="0"/>
              <a:t> </a:t>
            </a:r>
            <a:r>
              <a:rPr lang="id-ID" sz="3200" b="1" dirty="0" smtClean="0"/>
              <a:t>      = 0,25</a:t>
            </a:r>
          </a:p>
          <a:p>
            <a:endParaRPr lang="id-ID" sz="3200" dirty="0"/>
          </a:p>
          <a:p>
            <a:r>
              <a:rPr lang="id-ID" sz="3200" dirty="0" smtClean="0"/>
              <a:t>             </a:t>
            </a:r>
          </a:p>
          <a:p>
            <a:r>
              <a:rPr lang="id-ID" dirty="0"/>
              <a:t> </a:t>
            </a:r>
            <a:r>
              <a:rPr lang="id-ID" dirty="0" smtClean="0"/>
              <a:t>        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27876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640960" cy="5827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7030A0"/>
                </a:solidFill>
              </a:rPr>
              <a:t>Langkah 3 , hitung jumlah partikel</a:t>
            </a:r>
          </a:p>
          <a:p>
            <a:endParaRPr lang="id-ID" sz="2800" b="1" dirty="0" smtClean="0">
              <a:solidFill>
                <a:srgbClr val="7030A0"/>
              </a:solidFill>
            </a:endParaRPr>
          </a:p>
          <a:p>
            <a:r>
              <a:rPr lang="id-ID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Mol = jumlah partikel                                </a:t>
            </a:r>
          </a:p>
          <a:p>
            <a:r>
              <a:rPr lang="id-ID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Bilangan avogadro</a:t>
            </a:r>
          </a:p>
          <a:p>
            <a:endParaRPr lang="id-ID" sz="2800" b="1" dirty="0" smtClean="0"/>
          </a:p>
          <a:p>
            <a:r>
              <a:rPr lang="id-ID" sz="2800" b="1" dirty="0" smtClean="0"/>
              <a:t> </a:t>
            </a:r>
            <a:r>
              <a:rPr lang="id-ID" sz="2800" b="1" dirty="0" smtClean="0">
                <a:solidFill>
                  <a:schemeClr val="accent4"/>
                </a:solidFill>
              </a:rPr>
              <a:t>mol  = jumlah partikel</a:t>
            </a:r>
          </a:p>
          <a:p>
            <a:r>
              <a:rPr lang="id-ID" sz="2800" b="1" dirty="0" smtClean="0">
                <a:solidFill>
                  <a:schemeClr val="accent4"/>
                </a:solidFill>
              </a:rPr>
              <a:t>            6,02 x 10 </a:t>
            </a:r>
            <a:r>
              <a:rPr lang="id-ID" sz="2800" b="1" baseline="30000" dirty="0" smtClean="0">
                <a:solidFill>
                  <a:schemeClr val="accent4"/>
                </a:solidFill>
              </a:rPr>
              <a:t>23</a:t>
            </a:r>
          </a:p>
          <a:p>
            <a:endParaRPr lang="id-ID" sz="2800" b="1" baseline="30000" dirty="0" smtClean="0"/>
          </a:p>
          <a:p>
            <a:r>
              <a:rPr lang="id-ID" sz="2800" b="1" dirty="0" smtClean="0"/>
              <a:t> jadi :</a:t>
            </a:r>
          </a:p>
          <a:p>
            <a:r>
              <a:rPr lang="id-ID" sz="2800" b="1" dirty="0" smtClean="0"/>
              <a:t> </a:t>
            </a:r>
            <a:r>
              <a:rPr lang="id-ID" sz="2800" b="1" dirty="0" smtClean="0">
                <a:solidFill>
                  <a:srgbClr val="00B050"/>
                </a:solidFill>
              </a:rPr>
              <a:t>jumlah partikel  = mol x 6,02 x 10</a:t>
            </a:r>
            <a:r>
              <a:rPr lang="id-ID" sz="2800" b="1" baseline="30000" dirty="0" smtClean="0">
                <a:solidFill>
                  <a:srgbClr val="00B050"/>
                </a:solidFill>
              </a:rPr>
              <a:t>23</a:t>
            </a:r>
          </a:p>
          <a:p>
            <a:r>
              <a:rPr lang="id-ID" sz="2800" b="1" baseline="30000" dirty="0" smtClean="0">
                <a:solidFill>
                  <a:srgbClr val="00B050"/>
                </a:solidFill>
              </a:rPr>
              <a:t> </a:t>
            </a:r>
            <a:r>
              <a:rPr lang="id-ID" sz="2800" b="1" dirty="0" smtClean="0">
                <a:solidFill>
                  <a:srgbClr val="00B050"/>
                </a:solidFill>
              </a:rPr>
              <a:t>                          =  0,25 x 6,02 x 10</a:t>
            </a:r>
            <a:r>
              <a:rPr lang="id-ID" sz="2800" b="1" baseline="30000" dirty="0" smtClean="0">
                <a:solidFill>
                  <a:srgbClr val="00B050"/>
                </a:solidFill>
              </a:rPr>
              <a:t>23</a:t>
            </a:r>
            <a:endParaRPr lang="id-ID" sz="2800" b="1" dirty="0" smtClean="0">
              <a:solidFill>
                <a:srgbClr val="00B050"/>
              </a:solidFill>
            </a:endParaRPr>
          </a:p>
          <a:p>
            <a:r>
              <a:rPr lang="id-ID" sz="2800" b="1" dirty="0" smtClean="0">
                <a:solidFill>
                  <a:srgbClr val="00B050"/>
                </a:solidFill>
              </a:rPr>
              <a:t>                           =  1,505 x 10</a:t>
            </a:r>
            <a:r>
              <a:rPr lang="id-ID" sz="2800" b="1" baseline="30000" dirty="0" smtClean="0">
                <a:solidFill>
                  <a:srgbClr val="00B050"/>
                </a:solidFill>
              </a:rPr>
              <a:t>23</a:t>
            </a:r>
            <a:r>
              <a:rPr lang="id-ID" sz="2800" b="1" dirty="0" smtClean="0">
                <a:solidFill>
                  <a:srgbClr val="00B050"/>
                </a:solidFill>
              </a:rPr>
              <a:t> molekul</a:t>
            </a:r>
          </a:p>
          <a:p>
            <a:r>
              <a:rPr lang="id-ID" sz="2800" b="1" dirty="0" smtClean="0">
                <a:solidFill>
                  <a:srgbClr val="00B050"/>
                </a:solidFill>
              </a:rPr>
              <a:t>             </a:t>
            </a:r>
          </a:p>
          <a:p>
            <a:endParaRPr lang="id-ID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19672" y="1484784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27684" y="278092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760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129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Contoh soal 4:</a:t>
            </a:r>
          </a:p>
          <a:p>
            <a:r>
              <a:rPr lang="id-ID" sz="2800" b="1" dirty="0" smtClean="0">
                <a:solidFill>
                  <a:srgbClr val="00B0F0"/>
                </a:solidFill>
              </a:rPr>
              <a:t>Berapa massa gas  NH</a:t>
            </a:r>
            <a:r>
              <a:rPr lang="id-ID" sz="2800" b="1" baseline="-25000" dirty="0" smtClean="0">
                <a:solidFill>
                  <a:srgbClr val="00B0F0"/>
                </a:solidFill>
              </a:rPr>
              <a:t>3</a:t>
            </a:r>
            <a:r>
              <a:rPr lang="id-ID" sz="2800" b="1" dirty="0" smtClean="0">
                <a:solidFill>
                  <a:srgbClr val="00B0F0"/>
                </a:solidFill>
              </a:rPr>
              <a:t> yang mengandung  6,02 x 10</a:t>
            </a:r>
            <a:r>
              <a:rPr lang="id-ID" sz="2800" b="1" baseline="30000" dirty="0" smtClean="0">
                <a:solidFill>
                  <a:srgbClr val="00B0F0"/>
                </a:solidFill>
              </a:rPr>
              <a:t>23</a:t>
            </a:r>
            <a:r>
              <a:rPr lang="id-ID" sz="2800" b="1" dirty="0" smtClean="0">
                <a:solidFill>
                  <a:srgbClr val="00B0F0"/>
                </a:solidFill>
              </a:rPr>
              <a:t> molekul /partikel NH</a:t>
            </a:r>
            <a:r>
              <a:rPr lang="id-ID" sz="2800" b="1" baseline="-25000" dirty="0" smtClean="0">
                <a:solidFill>
                  <a:srgbClr val="00B0F0"/>
                </a:solidFill>
              </a:rPr>
              <a:t>3</a:t>
            </a:r>
            <a:r>
              <a:rPr lang="id-ID" sz="2800" b="1" dirty="0" smtClean="0">
                <a:solidFill>
                  <a:srgbClr val="00B0F0"/>
                </a:solidFill>
              </a:rPr>
              <a:t>, jika di ketahui Ar N = 14 dan H = 1 ?</a:t>
            </a:r>
            <a:endParaRPr lang="id-ID" sz="2800" b="1" dirty="0">
              <a:solidFill>
                <a:srgbClr val="00B0F0"/>
              </a:solidFill>
            </a:endParaRPr>
          </a:p>
          <a:p>
            <a:r>
              <a:rPr lang="id-ID" sz="2800" b="1" dirty="0" smtClean="0">
                <a:solidFill>
                  <a:srgbClr val="FF0000"/>
                </a:solidFill>
              </a:rPr>
              <a:t>Jawab :</a:t>
            </a:r>
            <a:endParaRPr lang="id-ID" sz="2800" b="1" dirty="0">
              <a:solidFill>
                <a:srgbClr val="FF0000"/>
              </a:solidFill>
            </a:endParaRPr>
          </a:p>
          <a:p>
            <a:r>
              <a:rPr lang="id-ID" sz="2800" b="1" dirty="0" smtClean="0"/>
              <a:t>Mol NH</a:t>
            </a:r>
            <a:r>
              <a:rPr lang="id-ID" sz="2800" b="1" baseline="-25000" dirty="0" smtClean="0"/>
              <a:t>3</a:t>
            </a:r>
            <a:r>
              <a:rPr lang="id-ID" sz="2800" b="1" dirty="0" smtClean="0"/>
              <a:t>  = jumlah partikel NH</a:t>
            </a:r>
            <a:r>
              <a:rPr lang="id-ID" sz="2800" b="1" baseline="-25000" dirty="0" smtClean="0"/>
              <a:t>3</a:t>
            </a:r>
            <a:endParaRPr lang="id-ID" sz="2800" b="1" dirty="0" smtClean="0"/>
          </a:p>
          <a:p>
            <a:r>
              <a:rPr lang="id-ID" sz="2800" b="1" dirty="0"/>
              <a:t> </a:t>
            </a:r>
            <a:r>
              <a:rPr lang="id-ID" sz="2800" b="1" dirty="0" smtClean="0"/>
              <a:t>                 Bilangan avogadro</a:t>
            </a:r>
          </a:p>
          <a:p>
            <a:endParaRPr lang="id-ID" sz="2800" b="1" dirty="0"/>
          </a:p>
          <a:p>
            <a:r>
              <a:rPr lang="id-ID" sz="2800" b="1" dirty="0" smtClean="0"/>
              <a:t>Mol NH</a:t>
            </a:r>
            <a:r>
              <a:rPr lang="id-ID" sz="2800" b="1" baseline="-25000" dirty="0" smtClean="0"/>
              <a:t>3</a:t>
            </a:r>
            <a:r>
              <a:rPr lang="id-ID" sz="2800" b="1" dirty="0" smtClean="0"/>
              <a:t>  = 6,02 x 10</a:t>
            </a:r>
            <a:r>
              <a:rPr lang="id-ID" sz="2800" b="1" baseline="30000" dirty="0" smtClean="0"/>
              <a:t>22</a:t>
            </a:r>
            <a:r>
              <a:rPr lang="id-ID" sz="2800" b="1" dirty="0" smtClean="0"/>
              <a:t> </a:t>
            </a:r>
          </a:p>
          <a:p>
            <a:r>
              <a:rPr lang="id-ID" sz="2800" b="1" dirty="0"/>
              <a:t> </a:t>
            </a:r>
            <a:r>
              <a:rPr lang="id-ID" sz="2800" b="1" dirty="0" smtClean="0"/>
              <a:t>                 6,02 x 10</a:t>
            </a:r>
            <a:r>
              <a:rPr lang="id-ID" sz="2800" b="1" baseline="30000" dirty="0" smtClean="0"/>
              <a:t>23</a:t>
            </a:r>
          </a:p>
          <a:p>
            <a:r>
              <a:rPr lang="id-ID" sz="2800" b="1" baseline="30000" dirty="0"/>
              <a:t> </a:t>
            </a:r>
            <a:r>
              <a:rPr lang="id-ID" sz="2800" b="1" dirty="0" smtClean="0"/>
              <a:t>              =  0,1</a:t>
            </a:r>
          </a:p>
          <a:p>
            <a:endParaRPr lang="id-ID" sz="2800" b="1" dirty="0"/>
          </a:p>
          <a:p>
            <a:r>
              <a:rPr lang="id-ID" sz="2800" b="1" dirty="0" smtClean="0">
                <a:solidFill>
                  <a:srgbClr val="7030A0"/>
                </a:solidFill>
              </a:rPr>
              <a:t>Maka massa NH</a:t>
            </a:r>
            <a:r>
              <a:rPr lang="id-ID" sz="2800" b="1" baseline="-25000" dirty="0" smtClean="0">
                <a:solidFill>
                  <a:srgbClr val="7030A0"/>
                </a:solidFill>
              </a:rPr>
              <a:t>3</a:t>
            </a:r>
            <a:r>
              <a:rPr lang="id-ID" sz="2800" b="1" dirty="0" smtClean="0">
                <a:solidFill>
                  <a:srgbClr val="7030A0"/>
                </a:solidFill>
              </a:rPr>
              <a:t>  = mol x Mr</a:t>
            </a:r>
          </a:p>
          <a:p>
            <a:r>
              <a:rPr lang="id-ID" sz="2800" b="1" dirty="0">
                <a:solidFill>
                  <a:srgbClr val="7030A0"/>
                </a:solidFill>
              </a:rPr>
              <a:t> </a:t>
            </a:r>
            <a:r>
              <a:rPr lang="id-ID" sz="2800" b="1" dirty="0" smtClean="0">
                <a:solidFill>
                  <a:srgbClr val="7030A0"/>
                </a:solidFill>
              </a:rPr>
              <a:t>                           = 0,1 x 17</a:t>
            </a:r>
          </a:p>
          <a:p>
            <a:r>
              <a:rPr lang="id-ID" sz="2800" b="1" dirty="0">
                <a:solidFill>
                  <a:srgbClr val="7030A0"/>
                </a:solidFill>
              </a:rPr>
              <a:t> </a:t>
            </a:r>
            <a:r>
              <a:rPr lang="id-ID" sz="2800" b="1" dirty="0" smtClean="0">
                <a:solidFill>
                  <a:srgbClr val="7030A0"/>
                </a:solidFill>
              </a:rPr>
              <a:t>                           = 1,7 gram </a:t>
            </a:r>
            <a:endParaRPr lang="id-ID" sz="2800" b="1" dirty="0">
              <a:solidFill>
                <a:srgbClr val="7030A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407180" y="2780928"/>
            <a:ext cx="3100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9752" y="4005064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515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43608" y="1196752"/>
            <a:ext cx="7632848" cy="4968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b="1" dirty="0" smtClean="0">
                <a:solidFill>
                  <a:srgbClr val="FFFF00"/>
                </a:solidFill>
              </a:rPr>
              <a:t>TERIMAKASIH BUAT PERHATIANNYA YA NAK...</a:t>
            </a:r>
          </a:p>
          <a:p>
            <a:pPr algn="ctr"/>
            <a:endParaRPr lang="id-ID" sz="4000" b="1" dirty="0">
              <a:solidFill>
                <a:srgbClr val="FFFF00"/>
              </a:solidFill>
            </a:endParaRPr>
          </a:p>
          <a:p>
            <a:pPr algn="ctr"/>
            <a:r>
              <a:rPr lang="id-ID" sz="4000" b="1" dirty="0" smtClean="0">
                <a:solidFill>
                  <a:srgbClr val="FFFF00"/>
                </a:solidFill>
              </a:rPr>
              <a:t>SAMPAI  JUMPA DI PERTEMUAN BERIKUTNYA...</a:t>
            </a:r>
          </a:p>
          <a:p>
            <a:pPr algn="ctr"/>
            <a:r>
              <a:rPr lang="id-ID" sz="4000" b="1" dirty="0" smtClean="0">
                <a:solidFill>
                  <a:srgbClr val="FFFF00"/>
                </a:solidFill>
              </a:rPr>
              <a:t>KEEP SPIRIT ANAK IBU....</a:t>
            </a:r>
            <a:endParaRPr lang="id-ID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37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448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46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024" y="-1"/>
            <a:ext cx="87849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Konsep Mol</a:t>
            </a:r>
          </a:p>
          <a:p>
            <a:endParaRPr lang="id-ID" sz="3600" dirty="0"/>
          </a:p>
          <a:p>
            <a:r>
              <a:rPr lang="id-ID" sz="3600" dirty="0" smtClean="0"/>
              <a:t>Menurut Dalton, reaksi kimia adalah proses penataan ulang susunan atom dalam suatu molekul. Diawali dengan terurainya atom-atom dari suatu molekul, kemuadian bergabung kembali dengan susunan yang berbeda membentuk molekul berbeda.</a:t>
            </a:r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411661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85698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Contoh :</a:t>
            </a:r>
          </a:p>
          <a:p>
            <a:endParaRPr lang="id-ID" sz="3200" dirty="0" smtClean="0"/>
          </a:p>
          <a:p>
            <a:r>
              <a:rPr lang="id-ID" sz="3200" dirty="0" smtClean="0"/>
              <a:t>Gas hidrogen dan oksigen bereaksi membentuk air. Reaksi dimulai dari terpecahnya molekul gas oksigen dan molekul gas hidrogen menjadi atom-atom oksigen dan hidrogen. Kemudian atom-atom oksigen dan hidrogen tersebut bergabung molekul baru yaitu air.</a:t>
            </a:r>
          </a:p>
          <a:p>
            <a:endParaRPr lang="id-ID" sz="3200" dirty="0" smtClean="0"/>
          </a:p>
          <a:p>
            <a:r>
              <a:rPr lang="id-ID" sz="3200" dirty="0" smtClean="0">
                <a:solidFill>
                  <a:srgbClr val="0070C0"/>
                </a:solidFill>
              </a:rPr>
              <a:t>Reaksi </a:t>
            </a:r>
            <a:r>
              <a:rPr lang="id-ID" sz="3200" dirty="0" smtClean="0"/>
              <a:t>: </a:t>
            </a:r>
            <a:r>
              <a:rPr lang="id-ID" sz="3200" b="1" dirty="0" smtClean="0">
                <a:solidFill>
                  <a:srgbClr val="7030A0"/>
                </a:solidFill>
              </a:rPr>
              <a:t>2H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2(g)</a:t>
            </a:r>
            <a:r>
              <a:rPr lang="id-ID" sz="3200" b="1" dirty="0" smtClean="0">
                <a:solidFill>
                  <a:srgbClr val="7030A0"/>
                </a:solidFill>
              </a:rPr>
              <a:t>  +  O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2(g)</a:t>
            </a:r>
            <a:r>
              <a:rPr lang="id-ID" sz="3200" b="1" dirty="0" smtClean="0">
                <a:solidFill>
                  <a:srgbClr val="7030A0"/>
                </a:solidFill>
              </a:rPr>
              <a:t> → 2H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b="1" dirty="0" smtClean="0">
                <a:solidFill>
                  <a:srgbClr val="7030A0"/>
                </a:solidFill>
              </a:rPr>
              <a:t>O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(g)</a:t>
            </a:r>
            <a:endParaRPr lang="id-ID" sz="3200" b="1" dirty="0" smtClean="0">
              <a:solidFill>
                <a:srgbClr val="7030A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5195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Pengertian Mol.</a:t>
            </a:r>
          </a:p>
          <a:p>
            <a:r>
              <a:rPr lang="id-ID" sz="2800" dirty="0" smtClean="0">
                <a:solidFill>
                  <a:srgbClr val="00B0F0"/>
                </a:solidFill>
              </a:rPr>
              <a:t>Satu Mol adalah  </a:t>
            </a:r>
            <a:r>
              <a:rPr lang="id-ID" sz="2800" dirty="0" smtClean="0">
                <a:solidFill>
                  <a:srgbClr val="00B050"/>
                </a:solidFill>
              </a:rPr>
              <a:t>sejumlah partikel yang terkandung di dalam suatu zat yang jumlahnya sama dengan banyaknya atom yang terdapat di dalam 12 gram C-12.</a:t>
            </a:r>
          </a:p>
          <a:p>
            <a:r>
              <a:rPr lang="id-ID" sz="2800" dirty="0"/>
              <a:t> </a:t>
            </a:r>
            <a:r>
              <a:rPr lang="id-ID" sz="2800" dirty="0" smtClean="0">
                <a:solidFill>
                  <a:srgbClr val="7030A0"/>
                </a:solidFill>
              </a:rPr>
              <a:t>Berdasarkan percobaan dari Joseph Loschmidt dan Avogadro maka banyaknya atom carbon yang terdapat dalam 12 gram C-12 adalah 6,02x10</a:t>
            </a:r>
            <a:r>
              <a:rPr lang="id-ID" sz="2800" baseline="30000" dirty="0" smtClean="0">
                <a:solidFill>
                  <a:srgbClr val="7030A0"/>
                </a:solidFill>
              </a:rPr>
              <a:t>23</a:t>
            </a:r>
            <a:r>
              <a:rPr lang="id-ID" sz="2800" dirty="0" smtClean="0">
                <a:solidFill>
                  <a:srgbClr val="7030A0"/>
                </a:solidFill>
              </a:rPr>
              <a:t> butir atom.</a:t>
            </a:r>
          </a:p>
          <a:p>
            <a:r>
              <a:rPr lang="id-ID" sz="2800" dirty="0" smtClean="0">
                <a:solidFill>
                  <a:schemeClr val="accent3"/>
                </a:solidFill>
              </a:rPr>
              <a:t>Selanjutnya disebut dengan bilangan avogadro ataupun tetapan avogadro yang di beri lambang L ( diambil dari nama Loschmidt)</a:t>
            </a:r>
            <a:endParaRPr lang="id-ID" sz="2800" dirty="0">
              <a:solidFill>
                <a:schemeClr val="accent3"/>
              </a:solidFill>
            </a:endParaRPr>
          </a:p>
          <a:p>
            <a:r>
              <a:rPr lang="id-ID" sz="2800" b="1" dirty="0" smtClean="0">
                <a:solidFill>
                  <a:srgbClr val="FF0000"/>
                </a:solidFill>
              </a:rPr>
              <a:t>1 mol = 6,02x10</a:t>
            </a:r>
            <a:r>
              <a:rPr lang="id-ID" sz="2800" b="1" baseline="30000" dirty="0" smtClean="0">
                <a:solidFill>
                  <a:srgbClr val="FF0000"/>
                </a:solidFill>
              </a:rPr>
              <a:t>23 </a:t>
            </a:r>
            <a:r>
              <a:rPr lang="id-ID" sz="2800" b="1" dirty="0" smtClean="0">
                <a:solidFill>
                  <a:srgbClr val="FF0000"/>
                </a:solidFill>
              </a:rPr>
              <a:t> partikel</a:t>
            </a:r>
            <a:endParaRPr lang="id-ID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90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solidFill>
                  <a:srgbClr val="FF0000"/>
                </a:solidFill>
              </a:rPr>
              <a:t>Kesimpulan :</a:t>
            </a:r>
          </a:p>
          <a:p>
            <a:endParaRPr lang="id-ID" sz="4000" dirty="0"/>
          </a:p>
          <a:p>
            <a:r>
              <a:rPr lang="id-ID" sz="4000" b="1" dirty="0" smtClean="0">
                <a:solidFill>
                  <a:srgbClr val="0070C0"/>
                </a:solidFill>
              </a:rPr>
              <a:t>Mol  =  jumlah partikel</a:t>
            </a:r>
          </a:p>
          <a:p>
            <a:r>
              <a:rPr lang="id-ID" sz="4000" b="1" dirty="0">
                <a:solidFill>
                  <a:srgbClr val="0070C0"/>
                </a:solidFill>
              </a:rPr>
              <a:t> </a:t>
            </a:r>
            <a:r>
              <a:rPr lang="id-ID" sz="4000" b="1" dirty="0" smtClean="0">
                <a:solidFill>
                  <a:srgbClr val="0070C0"/>
                </a:solidFill>
              </a:rPr>
              <a:t>           Bilangan avogadro ( L )</a:t>
            </a:r>
          </a:p>
          <a:p>
            <a:r>
              <a:rPr lang="id-ID" sz="4000" b="1" dirty="0" smtClean="0">
                <a:solidFill>
                  <a:srgbClr val="0070C0"/>
                </a:solidFill>
              </a:rPr>
              <a:t>Atau :</a:t>
            </a:r>
          </a:p>
          <a:p>
            <a:endParaRPr lang="id-ID" sz="4000" b="1" dirty="0">
              <a:solidFill>
                <a:srgbClr val="0070C0"/>
              </a:solidFill>
            </a:endParaRPr>
          </a:p>
          <a:p>
            <a:r>
              <a:rPr lang="id-ID" sz="4000" b="1" dirty="0" smtClean="0">
                <a:solidFill>
                  <a:srgbClr val="0070C0"/>
                </a:solidFill>
              </a:rPr>
              <a:t>Mol  = Jumlah partikel </a:t>
            </a:r>
          </a:p>
          <a:p>
            <a:r>
              <a:rPr lang="id-ID" sz="4000" b="1" dirty="0">
                <a:solidFill>
                  <a:srgbClr val="0070C0"/>
                </a:solidFill>
              </a:rPr>
              <a:t> </a:t>
            </a:r>
            <a:r>
              <a:rPr lang="id-ID" sz="4000" b="1" dirty="0" smtClean="0">
                <a:solidFill>
                  <a:srgbClr val="0070C0"/>
                </a:solidFill>
              </a:rPr>
              <a:t>           6,02 x 10</a:t>
            </a:r>
            <a:r>
              <a:rPr lang="id-ID" sz="4000" b="1" baseline="30000" dirty="0" smtClean="0">
                <a:solidFill>
                  <a:srgbClr val="0070C0"/>
                </a:solidFill>
              </a:rPr>
              <a:t>23</a:t>
            </a:r>
            <a:endParaRPr lang="id-ID" sz="4000" b="1" dirty="0" smtClean="0">
              <a:solidFill>
                <a:srgbClr val="0070C0"/>
              </a:solidFill>
            </a:endParaRPr>
          </a:p>
          <a:p>
            <a:r>
              <a:rPr lang="id-ID" sz="4000" b="1" dirty="0">
                <a:solidFill>
                  <a:srgbClr val="0070C0"/>
                </a:solidFill>
              </a:rPr>
              <a:t> </a:t>
            </a:r>
            <a:r>
              <a:rPr lang="id-ID" sz="4000" b="1" dirty="0" smtClean="0">
                <a:solidFill>
                  <a:srgbClr val="0070C0"/>
                </a:solidFill>
              </a:rPr>
              <a:t>           </a:t>
            </a:r>
          </a:p>
          <a:p>
            <a:r>
              <a:rPr lang="id-ID" sz="4000" dirty="0"/>
              <a:t> </a:t>
            </a:r>
            <a:r>
              <a:rPr lang="id-ID" sz="4000" dirty="0" smtClean="0"/>
              <a:t>           </a:t>
            </a:r>
            <a:endParaRPr lang="id-ID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375756" y="2060848"/>
            <a:ext cx="52205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67744" y="4509120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5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13" y="116632"/>
            <a:ext cx="948263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800" b="1" dirty="0" smtClean="0">
                <a:solidFill>
                  <a:srgbClr val="FF0000"/>
                </a:solidFill>
              </a:rPr>
              <a:t>Massa Molar.</a:t>
            </a:r>
          </a:p>
          <a:p>
            <a:endParaRPr lang="id-ID" b="1" dirty="0"/>
          </a:p>
          <a:p>
            <a:r>
              <a:rPr lang="id-ID" sz="2400" b="1" dirty="0" smtClean="0">
                <a:solidFill>
                  <a:srgbClr val="00B050"/>
                </a:solidFill>
              </a:rPr>
              <a:t>Massa molar adalah </a:t>
            </a:r>
            <a:r>
              <a:rPr lang="id-ID" sz="2400" b="1" dirty="0" smtClean="0"/>
              <a:t>: </a:t>
            </a:r>
            <a:r>
              <a:rPr lang="id-ID" sz="2400" b="1" dirty="0" smtClean="0">
                <a:solidFill>
                  <a:srgbClr val="7030A0"/>
                </a:solidFill>
              </a:rPr>
              <a:t>hubungan massa dengan jumlah partikel, yaitu massa zat yang mengandung  6, 02 x 10 </a:t>
            </a:r>
            <a:r>
              <a:rPr lang="id-ID" sz="2400" b="1" baseline="30000" dirty="0" smtClean="0">
                <a:solidFill>
                  <a:srgbClr val="7030A0"/>
                </a:solidFill>
              </a:rPr>
              <a:t>23 </a:t>
            </a:r>
            <a:r>
              <a:rPr lang="id-ID" sz="2400" b="1" dirty="0" smtClean="0">
                <a:solidFill>
                  <a:srgbClr val="7030A0"/>
                </a:solidFill>
              </a:rPr>
              <a:t> partikel zat tersebut.</a:t>
            </a:r>
          </a:p>
          <a:p>
            <a:endParaRPr lang="id-ID" sz="2400" b="1" dirty="0"/>
          </a:p>
          <a:p>
            <a:r>
              <a:rPr lang="id-ID" sz="2400" b="1" dirty="0" smtClean="0">
                <a:solidFill>
                  <a:srgbClr val="002060"/>
                </a:solidFill>
              </a:rPr>
              <a:t>Massa molar ( M) = massa 1 mol zat X</a:t>
            </a:r>
          </a:p>
          <a:p>
            <a:r>
              <a:rPr lang="id-ID" sz="2400" b="1" dirty="0">
                <a:solidFill>
                  <a:srgbClr val="002060"/>
                </a:solidFill>
              </a:rPr>
              <a:t> </a:t>
            </a:r>
            <a:r>
              <a:rPr lang="id-ID" sz="2400" b="1" dirty="0" smtClean="0">
                <a:solidFill>
                  <a:srgbClr val="002060"/>
                </a:solidFill>
              </a:rPr>
              <a:t>                          = (Ar zat X ) gram.</a:t>
            </a:r>
            <a:endParaRPr lang="id-ID" sz="2400" b="1" dirty="0">
              <a:solidFill>
                <a:srgbClr val="002060"/>
              </a:solidFill>
            </a:endParaRPr>
          </a:p>
          <a:p>
            <a:endParaRPr lang="id-ID" sz="2400" b="1" dirty="0" smtClean="0"/>
          </a:p>
          <a:p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Massa molar (M)  = massa 1 mol zat A</a:t>
            </a:r>
            <a:r>
              <a:rPr lang="id-ID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id-ID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id-ID" sz="2400" b="1" baseline="-2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d-ID" sz="2400" b="1" baseline="-25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= (Mr </a:t>
            </a:r>
            <a:r>
              <a:rPr lang="id-ID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 A</a:t>
            </a:r>
            <a:r>
              <a:rPr lang="id-ID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id-ID" sz="2400" b="1" baseline="-25000" dirty="0" smtClean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 )</a:t>
            </a:r>
          </a:p>
          <a:p>
            <a:endParaRPr lang="id-ID" sz="2400" b="1" baseline="-25000" dirty="0"/>
          </a:p>
          <a:p>
            <a:r>
              <a:rPr lang="id-ID" sz="2400" b="1" dirty="0" smtClean="0">
                <a:solidFill>
                  <a:srgbClr val="FF0000"/>
                </a:solidFill>
              </a:rPr>
              <a:t>Kesimpulan </a:t>
            </a:r>
            <a:r>
              <a:rPr lang="id-ID" sz="2400" b="1" dirty="0" smtClean="0"/>
              <a:t>:</a:t>
            </a:r>
          </a:p>
          <a:p>
            <a:r>
              <a:rPr lang="id-ID" sz="2400" b="1" dirty="0" smtClean="0">
                <a:solidFill>
                  <a:srgbClr val="0070C0"/>
                </a:solidFill>
              </a:rPr>
              <a:t>Jumlah mol suatu zat = Massa (gram)</a:t>
            </a:r>
          </a:p>
          <a:p>
            <a:r>
              <a:rPr lang="id-ID" sz="2400" b="1" dirty="0">
                <a:solidFill>
                  <a:srgbClr val="0070C0"/>
                </a:solidFill>
              </a:rPr>
              <a:t> </a:t>
            </a:r>
            <a:r>
              <a:rPr lang="id-ID" sz="2400" b="1" dirty="0" smtClean="0">
                <a:solidFill>
                  <a:srgbClr val="0070C0"/>
                </a:solidFill>
              </a:rPr>
              <a:t>                                    Massa molar (gram/mol)</a:t>
            </a:r>
            <a:endParaRPr lang="id-ID" sz="2400" b="1" dirty="0">
              <a:solidFill>
                <a:srgbClr val="0070C0"/>
              </a:solidFill>
            </a:endParaRPr>
          </a:p>
          <a:p>
            <a:r>
              <a:rPr lang="id-ID" sz="2400" b="1" dirty="0" smtClean="0">
                <a:solidFill>
                  <a:srgbClr val="FF0000"/>
                </a:solidFill>
              </a:rPr>
              <a:t>Atau mol = gram/ Mr</a:t>
            </a:r>
          </a:p>
          <a:p>
            <a:r>
              <a:rPr lang="id-ID" b="1" dirty="0">
                <a:solidFill>
                  <a:srgbClr val="FF0000"/>
                </a:solidFill>
              </a:rPr>
              <a:t> </a:t>
            </a:r>
            <a:r>
              <a:rPr lang="id-ID" b="1" dirty="0" smtClean="0">
                <a:solidFill>
                  <a:srgbClr val="FF0000"/>
                </a:solidFill>
              </a:rPr>
              <a:t>                                    </a:t>
            </a:r>
          </a:p>
          <a:p>
            <a:r>
              <a:rPr lang="id-ID" dirty="0" smtClean="0"/>
              <a:t> </a:t>
            </a:r>
            <a:endParaRPr lang="id-ID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131840" y="3789040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771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33626"/>
            <a:ext cx="87129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Atau :</a:t>
            </a:r>
          </a:p>
          <a:p>
            <a:r>
              <a:rPr lang="id-ID" sz="2800" b="1" dirty="0"/>
              <a:t> </a:t>
            </a:r>
            <a:r>
              <a:rPr lang="id-ID" sz="2800" b="1" dirty="0" smtClean="0"/>
              <a:t> </a:t>
            </a:r>
          </a:p>
          <a:p>
            <a:r>
              <a:rPr lang="id-ID" sz="2800" b="1" dirty="0" smtClean="0">
                <a:solidFill>
                  <a:srgbClr val="0070C0"/>
                </a:solidFill>
              </a:rPr>
              <a:t>n   =  a (gram )</a:t>
            </a:r>
          </a:p>
          <a:p>
            <a:r>
              <a:rPr lang="id-ID" sz="2800" b="1" dirty="0">
                <a:solidFill>
                  <a:srgbClr val="0070C0"/>
                </a:solidFill>
              </a:rPr>
              <a:t> </a:t>
            </a:r>
            <a:r>
              <a:rPr lang="id-ID" sz="2800" b="1" dirty="0" smtClean="0">
                <a:solidFill>
                  <a:srgbClr val="0070C0"/>
                </a:solidFill>
              </a:rPr>
              <a:t>         M(gram/mol)</a:t>
            </a:r>
          </a:p>
          <a:p>
            <a:endParaRPr lang="id-ID" sz="2800" b="1" dirty="0"/>
          </a:p>
          <a:p>
            <a:r>
              <a:rPr lang="id-ID" sz="2800" b="1" dirty="0" smtClean="0">
                <a:solidFill>
                  <a:schemeClr val="accent2">
                    <a:lumMod val="75000"/>
                  </a:schemeClr>
                </a:solidFill>
              </a:rPr>
              <a:t>Dimana : n  = jumlah mol zat (mol)</a:t>
            </a:r>
          </a:p>
          <a:p>
            <a:r>
              <a:rPr lang="id-ID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d-ID" sz="2800" b="1" dirty="0" smtClean="0">
                <a:solidFill>
                  <a:schemeClr val="accent2">
                    <a:lumMod val="75000"/>
                  </a:schemeClr>
                </a:solidFill>
              </a:rPr>
              <a:t>              a  = massa zat (gram )</a:t>
            </a:r>
          </a:p>
          <a:p>
            <a:r>
              <a:rPr lang="id-ID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d-ID" sz="2800" b="1" dirty="0" smtClean="0">
                <a:solidFill>
                  <a:schemeClr val="accent2">
                    <a:lumMod val="75000"/>
                  </a:schemeClr>
                </a:solidFill>
              </a:rPr>
              <a:t>              M = massa molar  = Mr (gram/mol)</a:t>
            </a:r>
          </a:p>
          <a:p>
            <a:endParaRPr lang="id-ID" sz="2800" b="1" dirty="0"/>
          </a:p>
          <a:p>
            <a:r>
              <a:rPr lang="id-ID" sz="2800" b="1" dirty="0" smtClean="0">
                <a:solidFill>
                  <a:srgbClr val="FF0000"/>
                </a:solidFill>
              </a:rPr>
              <a:t>Contoh soal :</a:t>
            </a:r>
          </a:p>
          <a:p>
            <a:pPr marL="342900" indent="-342900">
              <a:buAutoNum type="arabicPeriod"/>
            </a:pPr>
            <a:r>
              <a:rPr lang="id-ID" sz="2800" b="1" dirty="0" smtClean="0"/>
              <a:t>Hitung berapa mol molekul yang terdapat dalam 36 gram air ( H</a:t>
            </a:r>
            <a:r>
              <a:rPr lang="id-ID" sz="2800" b="1" baseline="-25000" dirty="0" smtClean="0"/>
              <a:t>2</a:t>
            </a:r>
            <a:r>
              <a:rPr lang="id-ID" sz="2800" b="1" dirty="0" smtClean="0"/>
              <a:t>O) jika diketahui Ar H=1, O = 16</a:t>
            </a:r>
          </a:p>
          <a:p>
            <a:endParaRPr lang="id-ID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403648" y="1556792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10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16632"/>
            <a:ext cx="89289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Jawab :</a:t>
            </a:r>
            <a:r>
              <a:rPr lang="id-ID" sz="3600" b="1" dirty="0" smtClean="0"/>
              <a:t> </a:t>
            </a:r>
          </a:p>
          <a:p>
            <a:r>
              <a:rPr lang="id-ID" sz="3600" b="1" dirty="0" smtClean="0">
                <a:solidFill>
                  <a:srgbClr val="C00000"/>
                </a:solidFill>
              </a:rPr>
              <a:t>Langkah 1</a:t>
            </a:r>
            <a:r>
              <a:rPr lang="id-ID" sz="3600" b="1" dirty="0" smtClean="0">
                <a:solidFill>
                  <a:srgbClr val="00B050"/>
                </a:solidFill>
              </a:rPr>
              <a:t> : hitung dulu Mr dari 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dirty="0" smtClean="0">
                <a:solidFill>
                  <a:srgbClr val="00B050"/>
                </a:solidFill>
              </a:rPr>
              <a:t>O</a:t>
            </a:r>
          </a:p>
          <a:p>
            <a:r>
              <a:rPr lang="id-ID" sz="3600" b="1" dirty="0" smtClean="0"/>
              <a:t> Mr air (H</a:t>
            </a:r>
            <a:r>
              <a:rPr lang="id-ID" sz="3600" b="1" baseline="-25000" dirty="0" smtClean="0"/>
              <a:t>2</a:t>
            </a:r>
            <a:r>
              <a:rPr lang="id-ID" sz="3600" b="1" dirty="0" smtClean="0"/>
              <a:t>O) = 2.ArH + 1.Ar O</a:t>
            </a:r>
          </a:p>
          <a:p>
            <a:r>
              <a:rPr lang="id-ID" sz="3600" b="1" dirty="0" smtClean="0"/>
              <a:t>                    = 2. 1 + 1.16</a:t>
            </a:r>
          </a:p>
          <a:p>
            <a:r>
              <a:rPr lang="id-ID" sz="3600" b="1" dirty="0" smtClean="0"/>
              <a:t>                    = 18</a:t>
            </a:r>
          </a:p>
          <a:p>
            <a:r>
              <a:rPr lang="id-ID" sz="3600" b="1" dirty="0" smtClean="0">
                <a:solidFill>
                  <a:srgbClr val="C00000"/>
                </a:solidFill>
              </a:rPr>
              <a:t>Langkah 2</a:t>
            </a:r>
            <a:r>
              <a:rPr lang="id-ID" sz="3600" b="1" dirty="0" smtClean="0">
                <a:solidFill>
                  <a:srgbClr val="00B050"/>
                </a:solidFill>
              </a:rPr>
              <a:t> : hitung jumlah mol</a:t>
            </a:r>
          </a:p>
          <a:p>
            <a:endParaRPr lang="id-ID" sz="3600" b="1" dirty="0" smtClean="0"/>
          </a:p>
          <a:p>
            <a:r>
              <a:rPr lang="id-ID" sz="3600" b="1" dirty="0" smtClean="0"/>
              <a:t>Mol  =  gram / Mr</a:t>
            </a:r>
          </a:p>
          <a:p>
            <a:r>
              <a:rPr lang="id-ID" sz="3600" b="1" dirty="0" smtClean="0"/>
              <a:t>       =  36 / 18</a:t>
            </a:r>
          </a:p>
          <a:p>
            <a:r>
              <a:rPr lang="id-ID" sz="3600" b="1" dirty="0" smtClean="0"/>
              <a:t>       =  2 mol</a:t>
            </a:r>
          </a:p>
          <a:p>
            <a:r>
              <a:rPr lang="id-ID" sz="3600" dirty="0" smtClean="0"/>
              <a:t>          </a:t>
            </a:r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412549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7129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2. Berapa gram massa urea ( CO(NH</a:t>
            </a:r>
            <a:r>
              <a:rPr lang="id-ID" sz="2800" b="1" baseline="-25000" dirty="0" smtClean="0">
                <a:solidFill>
                  <a:srgbClr val="FF0000"/>
                </a:solidFill>
              </a:rPr>
              <a:t>2</a:t>
            </a:r>
            <a:r>
              <a:rPr lang="id-ID" sz="2800" b="1" dirty="0" smtClean="0">
                <a:solidFill>
                  <a:srgbClr val="FF0000"/>
                </a:solidFill>
              </a:rPr>
              <a:t>)</a:t>
            </a:r>
            <a:r>
              <a:rPr lang="id-ID" sz="2800" b="1" baseline="-25000" dirty="0" smtClean="0">
                <a:solidFill>
                  <a:srgbClr val="FF0000"/>
                </a:solidFill>
              </a:rPr>
              <a:t>2</a:t>
            </a:r>
            <a:r>
              <a:rPr lang="id-ID" sz="2800" b="1" dirty="0" smtClean="0">
                <a:solidFill>
                  <a:srgbClr val="FF0000"/>
                </a:solidFill>
              </a:rPr>
              <a:t>) yang mengandung 0,1mol urea ?</a:t>
            </a:r>
          </a:p>
          <a:p>
            <a:r>
              <a:rPr lang="id-ID" sz="2800" b="1" dirty="0">
                <a:solidFill>
                  <a:srgbClr val="FF0000"/>
                </a:solidFill>
              </a:rPr>
              <a:t> </a:t>
            </a:r>
            <a:r>
              <a:rPr lang="id-ID" sz="2800" b="1" dirty="0" smtClean="0">
                <a:solidFill>
                  <a:srgbClr val="FF0000"/>
                </a:solidFill>
              </a:rPr>
              <a:t>jika di ketahui Ar C =12, O = 16, N = 14, H = 1</a:t>
            </a:r>
          </a:p>
          <a:p>
            <a:endParaRPr lang="id-ID" sz="2800" b="1" dirty="0"/>
          </a:p>
          <a:p>
            <a:r>
              <a:rPr lang="id-ID" sz="2800" b="1" dirty="0" smtClean="0">
                <a:solidFill>
                  <a:srgbClr val="00B0F0"/>
                </a:solidFill>
              </a:rPr>
              <a:t>Jawab </a:t>
            </a:r>
            <a:r>
              <a:rPr lang="id-ID" sz="2800" b="1" dirty="0" smtClean="0"/>
              <a:t>:</a:t>
            </a:r>
          </a:p>
          <a:p>
            <a:r>
              <a:rPr lang="id-ID" sz="2800" b="1" dirty="0" smtClean="0">
                <a:solidFill>
                  <a:srgbClr val="7030A0"/>
                </a:solidFill>
              </a:rPr>
              <a:t>Langkah 1 ,hitung Mr urea</a:t>
            </a:r>
            <a:endParaRPr lang="id-ID" sz="2800" b="1" dirty="0">
              <a:solidFill>
                <a:srgbClr val="7030A0"/>
              </a:solidFill>
            </a:endParaRPr>
          </a:p>
          <a:p>
            <a:r>
              <a:rPr lang="id-ID" sz="2800" b="1" dirty="0" smtClean="0">
                <a:solidFill>
                  <a:srgbClr val="00B050"/>
                </a:solidFill>
              </a:rPr>
              <a:t>Mr Urea = Ar C + Ar O + 2.Ar N + 4.Ar H</a:t>
            </a:r>
          </a:p>
          <a:p>
            <a:r>
              <a:rPr lang="id-ID" sz="2800" b="1" dirty="0">
                <a:solidFill>
                  <a:srgbClr val="00B050"/>
                </a:solidFill>
              </a:rPr>
              <a:t> </a:t>
            </a:r>
            <a:r>
              <a:rPr lang="id-ID" sz="2800" b="1" dirty="0" smtClean="0">
                <a:solidFill>
                  <a:srgbClr val="00B050"/>
                </a:solidFill>
              </a:rPr>
              <a:t>            = 12 +16 + 2.14 + 4.1</a:t>
            </a:r>
          </a:p>
          <a:p>
            <a:r>
              <a:rPr lang="id-ID" sz="2800" b="1" dirty="0">
                <a:solidFill>
                  <a:srgbClr val="00B050"/>
                </a:solidFill>
              </a:rPr>
              <a:t> </a:t>
            </a:r>
            <a:r>
              <a:rPr lang="id-ID" sz="2800" b="1" dirty="0" smtClean="0">
                <a:solidFill>
                  <a:srgbClr val="00B050"/>
                </a:solidFill>
              </a:rPr>
              <a:t>            = 60</a:t>
            </a:r>
          </a:p>
          <a:p>
            <a:r>
              <a:rPr lang="id-ID" sz="2800" b="1" dirty="0" smtClean="0">
                <a:solidFill>
                  <a:srgbClr val="7030A0"/>
                </a:solidFill>
              </a:rPr>
              <a:t>Langkah 2, hitung mol</a:t>
            </a:r>
            <a:endParaRPr lang="id-ID" sz="2800" b="1" dirty="0"/>
          </a:p>
          <a:p>
            <a:r>
              <a:rPr lang="id-ID" sz="2800" b="1" dirty="0" smtClean="0">
                <a:solidFill>
                  <a:srgbClr val="00B050"/>
                </a:solidFill>
              </a:rPr>
              <a:t>Mol  =  Gram/Mr</a:t>
            </a:r>
            <a:endParaRPr lang="id-ID" sz="2800" b="1" dirty="0">
              <a:solidFill>
                <a:srgbClr val="00B050"/>
              </a:solidFill>
            </a:endParaRPr>
          </a:p>
          <a:p>
            <a:r>
              <a:rPr lang="id-ID" sz="2800" b="1" dirty="0" smtClean="0">
                <a:solidFill>
                  <a:srgbClr val="00B050"/>
                </a:solidFill>
              </a:rPr>
              <a:t>Gram = Mol x Mr</a:t>
            </a:r>
          </a:p>
          <a:p>
            <a:r>
              <a:rPr lang="id-ID" sz="2800" b="1" dirty="0">
                <a:solidFill>
                  <a:srgbClr val="00B050"/>
                </a:solidFill>
              </a:rPr>
              <a:t> </a:t>
            </a:r>
            <a:r>
              <a:rPr lang="id-ID" sz="2800" b="1" dirty="0" smtClean="0">
                <a:solidFill>
                  <a:srgbClr val="00B050"/>
                </a:solidFill>
              </a:rPr>
              <a:t>        =  0,1 x 60 </a:t>
            </a:r>
          </a:p>
          <a:p>
            <a:r>
              <a:rPr lang="id-ID" sz="2800" b="1" dirty="0">
                <a:solidFill>
                  <a:srgbClr val="00B050"/>
                </a:solidFill>
              </a:rPr>
              <a:t> </a:t>
            </a:r>
            <a:r>
              <a:rPr lang="id-ID" sz="2800" b="1" dirty="0" smtClean="0">
                <a:solidFill>
                  <a:srgbClr val="00B050"/>
                </a:solidFill>
              </a:rPr>
              <a:t>        = 6 gram</a:t>
            </a:r>
            <a:endParaRPr lang="id-ID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983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683</Words>
  <Application>Microsoft Office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STOIKIOMETRI-5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STOIKIOMETRI-5</dc:title>
  <dc:creator>emachines</dc:creator>
  <cp:lastModifiedBy>emachines</cp:lastModifiedBy>
  <cp:revision>16</cp:revision>
  <dcterms:created xsi:type="dcterms:W3CDTF">2021-01-20T00:55:49Z</dcterms:created>
  <dcterms:modified xsi:type="dcterms:W3CDTF">2021-01-20T05:11:01Z</dcterms:modified>
</cp:coreProperties>
</file>