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9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5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5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9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5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6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8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1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9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93888-2AC9-432B-9043-B1C60EFA2840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A77F1-04A6-4297-ADF5-6EC7A76FC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7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STOIKIOMETRI-4</a:t>
            </a:r>
            <a:endParaRPr lang="en-US" sz="8800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BY.RAHEL KEMIT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15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2343955" y="1481070"/>
            <a:ext cx="9337183" cy="452048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TERIMAKASIH BUAT PERHATIANNYA…..</a:t>
            </a:r>
          </a:p>
          <a:p>
            <a:pPr algn="ctr"/>
            <a:endParaRPr lang="en-US" sz="4400" b="1" dirty="0">
              <a:solidFill>
                <a:schemeClr val="tx1"/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SAMPAI JUMPA MINGGU DEPAN YA NAK….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4-Point Star 2"/>
          <p:cNvSpPr/>
          <p:nvPr/>
        </p:nvSpPr>
        <p:spPr>
          <a:xfrm>
            <a:off x="450761" y="592428"/>
            <a:ext cx="1648495" cy="1403797"/>
          </a:xfrm>
          <a:prstGeom prst="star4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2730321" y="592428"/>
            <a:ext cx="746975" cy="88864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4417454" y="495836"/>
            <a:ext cx="927279" cy="540913"/>
          </a:xfrm>
          <a:prstGeom prst="star4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0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1" y="180305"/>
            <a:ext cx="9633397" cy="1031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Latihan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pembahasan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soal-soal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untuk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menghitung</a:t>
            </a:r>
            <a:r>
              <a:rPr lang="en-US" sz="4000" b="1" dirty="0" smtClean="0">
                <a:solidFill>
                  <a:srgbClr val="FF0000"/>
                </a:solidFill>
              </a:rPr>
              <a:t> Massa </a:t>
            </a:r>
            <a:r>
              <a:rPr lang="en-US" sz="4000" b="1" dirty="0" err="1" smtClean="0">
                <a:solidFill>
                  <a:srgbClr val="FF0000"/>
                </a:solidFill>
              </a:rPr>
              <a:t>molekul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relatife</a:t>
            </a:r>
            <a:r>
              <a:rPr lang="en-US" sz="4000" b="1" dirty="0" smtClean="0">
                <a:solidFill>
                  <a:srgbClr val="FF0000"/>
                </a:solidFill>
              </a:rPr>
              <a:t> ( </a:t>
            </a:r>
            <a:r>
              <a:rPr lang="en-US" sz="4000" b="1" dirty="0" err="1" smtClean="0">
                <a:solidFill>
                  <a:srgbClr val="FF0000"/>
                </a:solidFill>
              </a:rPr>
              <a:t>Mr</a:t>
            </a:r>
            <a:r>
              <a:rPr lang="en-US" sz="4000" b="1" dirty="0" smtClean="0">
                <a:solidFill>
                  <a:srgbClr val="FF0000"/>
                </a:solidFill>
              </a:rPr>
              <a:t>)</a:t>
            </a:r>
          </a:p>
          <a:p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sz="4000" b="1" dirty="0" err="1" smtClean="0"/>
              <a:t>Minggu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lalu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kita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sudah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mempelajari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cara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menghitung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Mr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hari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ini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kita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akan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berlatih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membahas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soal-soal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nya</a:t>
            </a:r>
            <a:r>
              <a:rPr lang="en-US" sz="4000" b="1" dirty="0" smtClean="0"/>
              <a:t>….</a:t>
            </a:r>
          </a:p>
          <a:p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 err="1" smtClean="0"/>
              <a:t>Hitunglah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dari</a:t>
            </a:r>
            <a:r>
              <a:rPr lang="en-US" sz="4000" b="1" dirty="0" smtClean="0"/>
              <a:t> Fe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(SO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)</a:t>
            </a:r>
            <a:r>
              <a:rPr lang="en-US" sz="4000" b="1" baseline="-25000" dirty="0" smtClean="0"/>
              <a:t>3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jika</a:t>
            </a:r>
            <a:r>
              <a:rPr lang="en-US" sz="4000" b="1" dirty="0" smtClean="0"/>
              <a:t> di </a:t>
            </a:r>
            <a:r>
              <a:rPr lang="en-US" sz="4000" b="1" dirty="0" err="1" smtClean="0"/>
              <a:t>ketahui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Ar</a:t>
            </a:r>
            <a:r>
              <a:rPr lang="en-US" sz="4000" b="1" dirty="0" smtClean="0"/>
              <a:t> Fe =56, S=32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O = 16.</a:t>
            </a:r>
          </a:p>
          <a:p>
            <a:endParaRPr lang="en-US" sz="4000" b="1" dirty="0"/>
          </a:p>
          <a:p>
            <a:r>
              <a:rPr lang="en-US" sz="4000" b="1" dirty="0" err="1" smtClean="0"/>
              <a:t>Jawab</a:t>
            </a:r>
            <a:r>
              <a:rPr lang="en-US" sz="4000" b="1" dirty="0" smtClean="0"/>
              <a:t> :</a:t>
            </a:r>
          </a:p>
          <a:p>
            <a:endParaRPr lang="en-US" sz="4000" b="1" dirty="0"/>
          </a:p>
          <a:p>
            <a:r>
              <a:rPr lang="en-US" sz="4000" b="1" dirty="0" err="1" smtClean="0"/>
              <a:t>Mr</a:t>
            </a:r>
            <a:r>
              <a:rPr lang="en-US" sz="4000" b="1" dirty="0" smtClean="0"/>
              <a:t> </a:t>
            </a:r>
            <a:r>
              <a:rPr lang="en-US" sz="4000" b="1" dirty="0" smtClean="0"/>
              <a:t>Fe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(SO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)</a:t>
            </a:r>
            <a:r>
              <a:rPr lang="en-US" sz="4000" b="1" baseline="-25000" dirty="0" smtClean="0"/>
              <a:t>3</a:t>
            </a:r>
            <a:r>
              <a:rPr lang="en-US" sz="4000" b="1" dirty="0" smtClean="0"/>
              <a:t> </a:t>
            </a:r>
            <a:r>
              <a:rPr lang="en-US" sz="4000" b="1" baseline="-25000" dirty="0" smtClean="0"/>
              <a:t>= </a:t>
            </a:r>
            <a:r>
              <a:rPr lang="en-US" sz="2400" b="1" dirty="0" err="1" smtClean="0"/>
              <a:t>indeks</a:t>
            </a:r>
            <a:r>
              <a:rPr lang="en-US" sz="2400" b="1" dirty="0" smtClean="0"/>
              <a:t> Fe x </a:t>
            </a:r>
            <a:r>
              <a:rPr lang="en-US" sz="2400" b="1" dirty="0" err="1" smtClean="0"/>
              <a:t>Ar</a:t>
            </a:r>
            <a:r>
              <a:rPr lang="en-US" sz="2400" b="1" dirty="0" smtClean="0"/>
              <a:t> Fe + </a:t>
            </a:r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Sx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Ar</a:t>
            </a:r>
            <a:r>
              <a:rPr lang="en-US" sz="2400" b="1" dirty="0" smtClean="0"/>
              <a:t> S + </a:t>
            </a:r>
            <a:r>
              <a:rPr lang="en-US" sz="2400" b="1" dirty="0" err="1" smtClean="0"/>
              <a:t>Indeks</a:t>
            </a:r>
            <a:r>
              <a:rPr lang="en-US" sz="2400" b="1" dirty="0" smtClean="0"/>
              <a:t> O x </a:t>
            </a:r>
            <a:r>
              <a:rPr lang="en-US" sz="2400" b="1" dirty="0" err="1" smtClean="0"/>
              <a:t>Ar</a:t>
            </a:r>
            <a:r>
              <a:rPr lang="en-US" sz="2400" b="1" dirty="0" smtClean="0"/>
              <a:t> O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           = 2.56 + 3.32 + 12.16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           = 112 + 96 + 192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           = 400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6618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699" y="218941"/>
            <a:ext cx="91826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Jawab</a:t>
            </a:r>
            <a:r>
              <a:rPr lang="en-US" sz="4800" b="1" dirty="0" smtClean="0">
                <a:solidFill>
                  <a:srgbClr val="FF0000"/>
                </a:solidFill>
              </a:rPr>
              <a:t> :</a:t>
            </a:r>
          </a:p>
          <a:p>
            <a:endParaRPr lang="en-US" sz="4800" b="1" dirty="0" smtClean="0"/>
          </a:p>
          <a:p>
            <a:r>
              <a:rPr lang="en-US" sz="4800" b="1" dirty="0" err="1" smtClean="0">
                <a:solidFill>
                  <a:srgbClr val="00B050"/>
                </a:solidFill>
              </a:rPr>
              <a:t>Mr</a:t>
            </a:r>
            <a:r>
              <a:rPr lang="en-US" sz="4800" b="1" dirty="0" smtClean="0">
                <a:solidFill>
                  <a:srgbClr val="00B050"/>
                </a:solidFill>
              </a:rPr>
              <a:t> Fe</a:t>
            </a:r>
            <a:r>
              <a:rPr lang="en-US" sz="48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4800" b="1" dirty="0" smtClean="0">
                <a:solidFill>
                  <a:srgbClr val="00B050"/>
                </a:solidFill>
              </a:rPr>
              <a:t>(SO</a:t>
            </a:r>
            <a:r>
              <a:rPr lang="en-US" sz="48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4800" b="1" dirty="0" smtClean="0">
                <a:solidFill>
                  <a:srgbClr val="00B050"/>
                </a:solidFill>
              </a:rPr>
              <a:t>)</a:t>
            </a:r>
            <a:r>
              <a:rPr lang="en-US" sz="48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baseline="-25000" dirty="0" smtClean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indeks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Fe x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Ar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Fe +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Indeks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Sx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Ar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S +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Indeks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O x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Ar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O</a:t>
            </a:r>
          </a:p>
          <a:p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= 2.56 + 3.32 + 12.16</a:t>
            </a:r>
          </a:p>
          <a:p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= 112 + 96 + 192</a:t>
            </a:r>
          </a:p>
          <a:p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= 400</a:t>
            </a:r>
          </a:p>
          <a:p>
            <a:endParaRPr lang="en-US" sz="4800" dirty="0" smtClean="0"/>
          </a:p>
          <a:p>
            <a:r>
              <a:rPr lang="en-US" baseline="-25000" dirty="0"/>
              <a:t> </a:t>
            </a:r>
            <a:r>
              <a:rPr lang="en-US" dirty="0" smtClean="0"/>
              <a:t> 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96131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1" y="270456"/>
            <a:ext cx="974930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3600" b="1" dirty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. </a:t>
            </a:r>
            <a:r>
              <a:rPr lang="en-US" sz="3600" b="1" dirty="0" err="1" smtClean="0">
                <a:solidFill>
                  <a:srgbClr val="FF0000"/>
                </a:solidFill>
              </a:rPr>
              <a:t>Bila</a:t>
            </a:r>
            <a:r>
              <a:rPr lang="en-US" sz="3600" b="1" dirty="0" smtClean="0">
                <a:solidFill>
                  <a:srgbClr val="FF0000"/>
                </a:solidFill>
              </a:rPr>
              <a:t> di </a:t>
            </a:r>
            <a:r>
              <a:rPr lang="en-US" sz="3600" b="1" dirty="0" err="1" smtClean="0">
                <a:solidFill>
                  <a:srgbClr val="FF0000"/>
                </a:solidFill>
              </a:rPr>
              <a:t>ketahui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Mr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dari</a:t>
            </a:r>
            <a:r>
              <a:rPr lang="en-US" sz="3600" b="1" dirty="0" smtClean="0">
                <a:solidFill>
                  <a:srgbClr val="FF0000"/>
                </a:solidFill>
              </a:rPr>
              <a:t> L(OH)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</a:rPr>
              <a:t> = 78 </a:t>
            </a:r>
            <a:r>
              <a:rPr lang="en-US" sz="3600" b="1" dirty="0" err="1" smtClean="0">
                <a:solidFill>
                  <a:srgbClr val="FF0000"/>
                </a:solidFill>
              </a:rPr>
              <a:t>dan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Ar</a:t>
            </a:r>
            <a:r>
              <a:rPr lang="en-US" sz="3600" b="1" dirty="0" smtClean="0">
                <a:solidFill>
                  <a:srgbClr val="FF0000"/>
                </a:solidFill>
              </a:rPr>
              <a:t> O=16, H = 1. </a:t>
            </a:r>
            <a:r>
              <a:rPr lang="en-US" sz="3600" b="1" dirty="0" err="1" smtClean="0">
                <a:solidFill>
                  <a:srgbClr val="FF0000"/>
                </a:solidFill>
              </a:rPr>
              <a:t>Hitunglah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Ar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dari</a:t>
            </a:r>
            <a:r>
              <a:rPr lang="en-US" sz="3600" b="1" dirty="0" smtClean="0">
                <a:solidFill>
                  <a:srgbClr val="FF0000"/>
                </a:solidFill>
              </a:rPr>
              <a:t> L.</a:t>
            </a:r>
          </a:p>
          <a:p>
            <a:endParaRPr lang="en-US" sz="3600" dirty="0"/>
          </a:p>
          <a:p>
            <a:r>
              <a:rPr lang="en-US" sz="3600" dirty="0" err="1" smtClean="0">
                <a:solidFill>
                  <a:srgbClr val="00B050"/>
                </a:solidFill>
              </a:rPr>
              <a:t>Jawab</a:t>
            </a:r>
            <a:r>
              <a:rPr lang="en-US" sz="3600" dirty="0" smtClean="0">
                <a:solidFill>
                  <a:srgbClr val="00B050"/>
                </a:solidFill>
              </a:rPr>
              <a:t> :</a:t>
            </a:r>
          </a:p>
          <a:p>
            <a:r>
              <a:rPr lang="en-US" sz="3600" dirty="0" err="1" smtClean="0">
                <a:solidFill>
                  <a:srgbClr val="7030A0"/>
                </a:solidFill>
              </a:rPr>
              <a:t>Mr</a:t>
            </a:r>
            <a:r>
              <a:rPr lang="en-US" sz="3600" dirty="0" smtClean="0">
                <a:solidFill>
                  <a:srgbClr val="7030A0"/>
                </a:solidFill>
              </a:rPr>
              <a:t> L(OH)</a:t>
            </a:r>
            <a:r>
              <a:rPr lang="en-US" sz="3600" baseline="-25000" dirty="0" smtClean="0">
                <a:solidFill>
                  <a:srgbClr val="7030A0"/>
                </a:solidFill>
              </a:rPr>
              <a:t>3</a:t>
            </a:r>
            <a:r>
              <a:rPr lang="en-US" sz="3600" dirty="0" smtClean="0">
                <a:solidFill>
                  <a:srgbClr val="7030A0"/>
                </a:solidFill>
              </a:rPr>
              <a:t> = 1. </a:t>
            </a:r>
            <a:r>
              <a:rPr lang="en-US" sz="3600" dirty="0" err="1" smtClean="0">
                <a:solidFill>
                  <a:srgbClr val="7030A0"/>
                </a:solidFill>
              </a:rPr>
              <a:t>Ar</a:t>
            </a:r>
            <a:r>
              <a:rPr lang="en-US" sz="3600" dirty="0" smtClean="0">
                <a:solidFill>
                  <a:srgbClr val="7030A0"/>
                </a:solidFill>
              </a:rPr>
              <a:t> L + 3.Ar O + 3.Ar H</a:t>
            </a:r>
            <a:endParaRPr lang="en-US" sz="3600" dirty="0">
              <a:solidFill>
                <a:srgbClr val="7030A0"/>
              </a:solidFill>
            </a:endParaRPr>
          </a:p>
          <a:p>
            <a:pPr marL="342900" indent="-342900">
              <a:buAutoNum type="arabicPlain" startAt="78"/>
            </a:pPr>
            <a:r>
              <a:rPr lang="en-US" sz="3600" dirty="0" smtClean="0">
                <a:solidFill>
                  <a:srgbClr val="7030A0"/>
                </a:solidFill>
              </a:rPr>
              <a:t>              =  </a:t>
            </a:r>
            <a:r>
              <a:rPr lang="en-US" sz="3600" dirty="0" err="1" smtClean="0">
                <a:solidFill>
                  <a:srgbClr val="7030A0"/>
                </a:solidFill>
              </a:rPr>
              <a:t>Ar</a:t>
            </a:r>
            <a:r>
              <a:rPr lang="en-US" sz="3600" dirty="0" smtClean="0">
                <a:solidFill>
                  <a:srgbClr val="7030A0"/>
                </a:solidFill>
              </a:rPr>
              <a:t> L + 3.16 + 3.1</a:t>
            </a:r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 smtClean="0">
                <a:solidFill>
                  <a:srgbClr val="7030A0"/>
                </a:solidFill>
              </a:rPr>
              <a:t>78              =  </a:t>
            </a:r>
            <a:r>
              <a:rPr lang="en-US" sz="3600" dirty="0" err="1" smtClean="0">
                <a:solidFill>
                  <a:srgbClr val="7030A0"/>
                </a:solidFill>
              </a:rPr>
              <a:t>Ar</a:t>
            </a:r>
            <a:r>
              <a:rPr lang="en-US" sz="3600" dirty="0" smtClean="0">
                <a:solidFill>
                  <a:srgbClr val="7030A0"/>
                </a:solidFill>
              </a:rPr>
              <a:t> L + 48 + 3</a:t>
            </a:r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 smtClean="0">
                <a:solidFill>
                  <a:srgbClr val="7030A0"/>
                </a:solidFill>
              </a:rPr>
              <a:t>78              = </a:t>
            </a:r>
            <a:r>
              <a:rPr lang="en-US" sz="3600" dirty="0" err="1" smtClean="0">
                <a:solidFill>
                  <a:srgbClr val="7030A0"/>
                </a:solidFill>
              </a:rPr>
              <a:t>Ar</a:t>
            </a:r>
            <a:r>
              <a:rPr lang="en-US" sz="3600" dirty="0" smtClean="0">
                <a:solidFill>
                  <a:srgbClr val="7030A0"/>
                </a:solidFill>
              </a:rPr>
              <a:t> L + 51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Ar</a:t>
            </a:r>
            <a:r>
              <a:rPr lang="en-US" sz="3600" dirty="0" smtClean="0">
                <a:solidFill>
                  <a:srgbClr val="7030A0"/>
                </a:solidFill>
              </a:rPr>
              <a:t> L           = 78 – 51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                 = 27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3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77" y="218941"/>
            <a:ext cx="937582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3</a:t>
            </a:r>
            <a:r>
              <a:rPr lang="en-US" sz="2800" i="1" dirty="0" smtClean="0">
                <a:solidFill>
                  <a:srgbClr val="FF0000"/>
                </a:solidFill>
              </a:rPr>
              <a:t>. </a:t>
            </a:r>
            <a:r>
              <a:rPr lang="en-US" sz="2800" i="1" dirty="0" err="1" smtClean="0">
                <a:solidFill>
                  <a:srgbClr val="FF0000"/>
                </a:solidFill>
              </a:rPr>
              <a:t>Hitunglah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Mr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dari</a:t>
            </a:r>
            <a:r>
              <a:rPr lang="en-US" sz="2800" i="1" dirty="0" smtClean="0">
                <a:solidFill>
                  <a:srgbClr val="FF0000"/>
                </a:solidFill>
              </a:rPr>
              <a:t> S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8</a:t>
            </a:r>
            <a:r>
              <a:rPr lang="en-US" sz="2800" i="1" dirty="0" smtClean="0">
                <a:solidFill>
                  <a:srgbClr val="FF0000"/>
                </a:solidFill>
              </a:rPr>
              <a:t> , </a:t>
            </a:r>
            <a:r>
              <a:rPr lang="en-US" sz="2800" i="1" dirty="0" err="1" smtClean="0">
                <a:solidFill>
                  <a:srgbClr val="FF0000"/>
                </a:solidFill>
              </a:rPr>
              <a:t>jika</a:t>
            </a:r>
            <a:r>
              <a:rPr lang="en-US" sz="2800" i="1" dirty="0" smtClean="0">
                <a:solidFill>
                  <a:srgbClr val="FF0000"/>
                </a:solidFill>
              </a:rPr>
              <a:t> di </a:t>
            </a:r>
            <a:r>
              <a:rPr lang="en-US" sz="2800" i="1" dirty="0" err="1" smtClean="0">
                <a:solidFill>
                  <a:srgbClr val="FF0000"/>
                </a:solidFill>
              </a:rPr>
              <a:t>ketahui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Ar</a:t>
            </a:r>
            <a:r>
              <a:rPr lang="en-US" sz="2800" i="1" dirty="0" smtClean="0">
                <a:solidFill>
                  <a:srgbClr val="FF0000"/>
                </a:solidFill>
              </a:rPr>
              <a:t> S = 32.</a:t>
            </a:r>
          </a:p>
          <a:p>
            <a:r>
              <a:rPr lang="en-US" sz="2800" dirty="0" err="1" smtClean="0">
                <a:solidFill>
                  <a:srgbClr val="00B0F0"/>
                </a:solidFill>
              </a:rPr>
              <a:t>Jawab</a:t>
            </a:r>
            <a:r>
              <a:rPr lang="en-US" sz="2800" dirty="0" smtClean="0">
                <a:solidFill>
                  <a:srgbClr val="00B0F0"/>
                </a:solidFill>
              </a:rPr>
              <a:t> :</a:t>
            </a:r>
          </a:p>
          <a:p>
            <a:r>
              <a:rPr lang="en-US" sz="2800" dirty="0" err="1" smtClean="0">
                <a:solidFill>
                  <a:srgbClr val="7030A0"/>
                </a:solidFill>
              </a:rPr>
              <a:t>Mr</a:t>
            </a:r>
            <a:r>
              <a:rPr lang="en-US" sz="2800" dirty="0" smtClean="0">
                <a:solidFill>
                  <a:srgbClr val="7030A0"/>
                </a:solidFill>
              </a:rPr>
              <a:t> S</a:t>
            </a:r>
            <a:r>
              <a:rPr lang="en-US" sz="2800" baseline="-25000" dirty="0" smtClean="0">
                <a:solidFill>
                  <a:srgbClr val="7030A0"/>
                </a:solidFill>
              </a:rPr>
              <a:t>8</a:t>
            </a:r>
            <a:r>
              <a:rPr lang="en-US" sz="2800" dirty="0" smtClean="0">
                <a:solidFill>
                  <a:srgbClr val="7030A0"/>
                </a:solidFill>
              </a:rPr>
              <a:t>  = </a:t>
            </a:r>
            <a:r>
              <a:rPr lang="en-US" sz="2800" dirty="0" err="1" smtClean="0">
                <a:solidFill>
                  <a:srgbClr val="7030A0"/>
                </a:solidFill>
              </a:rPr>
              <a:t>indeks</a:t>
            </a:r>
            <a:r>
              <a:rPr lang="en-US" sz="2800" dirty="0" smtClean="0">
                <a:solidFill>
                  <a:srgbClr val="7030A0"/>
                </a:solidFill>
              </a:rPr>
              <a:t> S x </a:t>
            </a:r>
            <a:r>
              <a:rPr lang="en-US" sz="2800" dirty="0" err="1" smtClean="0">
                <a:solidFill>
                  <a:srgbClr val="7030A0"/>
                </a:solidFill>
              </a:rPr>
              <a:t>Ar</a:t>
            </a:r>
            <a:r>
              <a:rPr lang="en-US" sz="2800" dirty="0" smtClean="0">
                <a:solidFill>
                  <a:srgbClr val="7030A0"/>
                </a:solidFill>
              </a:rPr>
              <a:t> S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            =  8 x 32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            = 256</a:t>
            </a:r>
          </a:p>
          <a:p>
            <a:endParaRPr lang="en-US" sz="2800" dirty="0"/>
          </a:p>
          <a:p>
            <a:r>
              <a:rPr lang="en-US" sz="2800" i="1" dirty="0" smtClean="0">
                <a:solidFill>
                  <a:srgbClr val="FF0000"/>
                </a:solidFill>
              </a:rPr>
              <a:t>4. </a:t>
            </a:r>
            <a:r>
              <a:rPr lang="en-US" sz="2800" i="1" dirty="0" err="1" smtClean="0">
                <a:solidFill>
                  <a:srgbClr val="FF0000"/>
                </a:solidFill>
              </a:rPr>
              <a:t>Hitunglah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Mr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dari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KAl</a:t>
            </a:r>
            <a:r>
              <a:rPr lang="en-US" sz="2800" i="1" dirty="0" smtClean="0">
                <a:solidFill>
                  <a:srgbClr val="FF0000"/>
                </a:solidFill>
              </a:rPr>
              <a:t>(SO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i="1" dirty="0" smtClean="0">
                <a:solidFill>
                  <a:srgbClr val="FF0000"/>
                </a:solidFill>
              </a:rPr>
              <a:t>)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i="1" dirty="0" smtClean="0">
                <a:solidFill>
                  <a:srgbClr val="FF0000"/>
                </a:solidFill>
              </a:rPr>
              <a:t> .12H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i="1" dirty="0" smtClean="0">
                <a:solidFill>
                  <a:srgbClr val="FF0000"/>
                </a:solidFill>
              </a:rPr>
              <a:t>O , </a:t>
            </a:r>
            <a:r>
              <a:rPr lang="en-US" sz="2800" i="1" dirty="0" err="1" smtClean="0">
                <a:solidFill>
                  <a:srgbClr val="FF0000"/>
                </a:solidFill>
              </a:rPr>
              <a:t>jika</a:t>
            </a:r>
            <a:r>
              <a:rPr lang="en-US" sz="2800" i="1" dirty="0" smtClean="0">
                <a:solidFill>
                  <a:srgbClr val="FF0000"/>
                </a:solidFill>
              </a:rPr>
              <a:t> di </a:t>
            </a:r>
            <a:r>
              <a:rPr lang="en-US" sz="2800" i="1" dirty="0" err="1" smtClean="0">
                <a:solidFill>
                  <a:srgbClr val="FF0000"/>
                </a:solidFill>
              </a:rPr>
              <a:t>ketahui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Ar</a:t>
            </a:r>
            <a:r>
              <a:rPr lang="en-US" sz="2800" i="1" dirty="0" smtClean="0">
                <a:solidFill>
                  <a:srgbClr val="FF0000"/>
                </a:solidFill>
              </a:rPr>
              <a:t> K = 39, Al = 27, S = 32, O =16, H = 1.</a:t>
            </a:r>
            <a:endParaRPr lang="en-US" sz="2800" i="1" dirty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0070C0"/>
                </a:solidFill>
              </a:rPr>
              <a:t>Jawab</a:t>
            </a:r>
            <a:r>
              <a:rPr lang="en-US" sz="2800" dirty="0" smtClean="0">
                <a:solidFill>
                  <a:srgbClr val="0070C0"/>
                </a:solidFill>
              </a:rPr>
              <a:t> :</a:t>
            </a:r>
          </a:p>
          <a:p>
            <a:r>
              <a:rPr lang="en-US" sz="2800" dirty="0" err="1" smtClean="0">
                <a:solidFill>
                  <a:srgbClr val="7030A0"/>
                </a:solidFill>
              </a:rPr>
              <a:t>Mr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KAl</a:t>
            </a:r>
            <a:r>
              <a:rPr lang="en-US" sz="2800" dirty="0" smtClean="0">
                <a:solidFill>
                  <a:srgbClr val="7030A0"/>
                </a:solidFill>
              </a:rPr>
              <a:t>(SO</a:t>
            </a:r>
            <a:r>
              <a:rPr lang="en-US" sz="2800" baseline="-25000" dirty="0" smtClean="0">
                <a:solidFill>
                  <a:srgbClr val="7030A0"/>
                </a:solidFill>
              </a:rPr>
              <a:t>4</a:t>
            </a:r>
            <a:r>
              <a:rPr lang="en-US" sz="2800" dirty="0" smtClean="0">
                <a:solidFill>
                  <a:srgbClr val="7030A0"/>
                </a:solidFill>
              </a:rPr>
              <a:t>)</a:t>
            </a:r>
            <a:r>
              <a:rPr lang="en-US" sz="2800" baseline="-25000" dirty="0" smtClean="0">
                <a:solidFill>
                  <a:srgbClr val="7030A0"/>
                </a:solidFill>
              </a:rPr>
              <a:t>2</a:t>
            </a:r>
            <a:r>
              <a:rPr lang="en-US" sz="2800" dirty="0" smtClean="0">
                <a:solidFill>
                  <a:srgbClr val="7030A0"/>
                </a:solidFill>
              </a:rPr>
              <a:t> .12H</a:t>
            </a:r>
            <a:r>
              <a:rPr lang="en-US" sz="2800" baseline="-25000" dirty="0" smtClean="0">
                <a:solidFill>
                  <a:srgbClr val="7030A0"/>
                </a:solidFill>
              </a:rPr>
              <a:t>2</a:t>
            </a:r>
            <a:r>
              <a:rPr lang="en-US" sz="2800" dirty="0" smtClean="0">
                <a:solidFill>
                  <a:srgbClr val="7030A0"/>
                </a:solidFill>
              </a:rPr>
              <a:t>O </a:t>
            </a:r>
            <a:r>
              <a:rPr lang="en-US" sz="2000" dirty="0" smtClean="0">
                <a:solidFill>
                  <a:srgbClr val="7030A0"/>
                </a:solidFill>
              </a:rPr>
              <a:t>= 1.Ar K +1.Ar Al + 2.Ar S + 8.Ar O + 12( 2.ArH + 1. </a:t>
            </a:r>
            <a:r>
              <a:rPr lang="en-US" sz="2000" dirty="0" err="1" smtClean="0">
                <a:solidFill>
                  <a:srgbClr val="7030A0"/>
                </a:solidFill>
              </a:rPr>
              <a:t>Ar</a:t>
            </a:r>
            <a:r>
              <a:rPr lang="en-US" sz="2000" dirty="0" smtClean="0">
                <a:solidFill>
                  <a:srgbClr val="7030A0"/>
                </a:solidFill>
              </a:rPr>
              <a:t> O)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                                   = 39 + 27 + 2.32 + 8.16 + 12( 2.1 + 1.16)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                                   =39 + 27 + 64 + 126 + 12(18)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                                   = 39+ 27+64+126+216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                                     = 472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2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428" y="425002"/>
            <a:ext cx="916975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5. </a:t>
            </a:r>
            <a:r>
              <a:rPr lang="en-US" sz="3600" b="1" dirty="0" err="1" smtClean="0">
                <a:solidFill>
                  <a:srgbClr val="FF0000"/>
                </a:solidFill>
              </a:rPr>
              <a:t>Jika</a:t>
            </a:r>
            <a:r>
              <a:rPr lang="en-US" sz="3600" b="1" dirty="0" smtClean="0">
                <a:solidFill>
                  <a:srgbClr val="FF0000"/>
                </a:solidFill>
              </a:rPr>
              <a:t> di </a:t>
            </a:r>
            <a:r>
              <a:rPr lang="en-US" sz="3600" b="1" dirty="0" err="1" smtClean="0">
                <a:solidFill>
                  <a:srgbClr val="FF0000"/>
                </a:solidFill>
              </a:rPr>
              <a:t>ketahui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Mr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dari</a:t>
            </a:r>
            <a:r>
              <a:rPr lang="en-US" sz="3600" b="1" dirty="0" smtClean="0">
                <a:solidFill>
                  <a:srgbClr val="FF0000"/>
                </a:solidFill>
              </a:rPr>
              <a:t> X(OH)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adalah</a:t>
            </a:r>
            <a:r>
              <a:rPr lang="en-US" sz="3600" b="1" dirty="0" smtClean="0">
                <a:solidFill>
                  <a:srgbClr val="FF0000"/>
                </a:solidFill>
              </a:rPr>
              <a:t> 58 </a:t>
            </a:r>
            <a:r>
              <a:rPr lang="en-US" sz="3600" b="1" dirty="0" err="1" smtClean="0">
                <a:solidFill>
                  <a:srgbClr val="FF0000"/>
                </a:solidFill>
              </a:rPr>
              <a:t>dan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Ar</a:t>
            </a:r>
            <a:r>
              <a:rPr lang="en-US" sz="3600" b="1" dirty="0" smtClean="0">
                <a:solidFill>
                  <a:srgbClr val="FF0000"/>
                </a:solidFill>
              </a:rPr>
              <a:t> O = 16 </a:t>
            </a:r>
            <a:r>
              <a:rPr lang="en-US" sz="3600" b="1" dirty="0" err="1" smtClean="0">
                <a:solidFill>
                  <a:srgbClr val="FF0000"/>
                </a:solidFill>
              </a:rPr>
              <a:t>dan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Ar</a:t>
            </a:r>
            <a:r>
              <a:rPr lang="en-US" sz="3600" b="1" dirty="0" smtClean="0">
                <a:solidFill>
                  <a:srgbClr val="FF0000"/>
                </a:solidFill>
              </a:rPr>
              <a:t> H = 1. 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   </a:t>
            </a:r>
            <a:r>
              <a:rPr lang="en-US" sz="3600" b="1" dirty="0" err="1" smtClean="0">
                <a:solidFill>
                  <a:srgbClr val="FF0000"/>
                </a:solidFill>
              </a:rPr>
              <a:t>Tentukan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lah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Ar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dari</a:t>
            </a:r>
            <a:r>
              <a:rPr lang="en-US" sz="3600" b="1" dirty="0" smtClean="0">
                <a:solidFill>
                  <a:srgbClr val="FF0000"/>
                </a:solidFill>
              </a:rPr>
              <a:t> X.</a:t>
            </a:r>
          </a:p>
          <a:p>
            <a:endParaRPr lang="en-US" sz="3600" dirty="0"/>
          </a:p>
          <a:p>
            <a:r>
              <a:rPr lang="en-US" sz="3600" dirty="0" err="1" smtClean="0">
                <a:solidFill>
                  <a:srgbClr val="0070C0"/>
                </a:solidFill>
              </a:rPr>
              <a:t>Jawab</a:t>
            </a:r>
            <a:r>
              <a:rPr lang="en-US" sz="3600" dirty="0" smtClean="0">
                <a:solidFill>
                  <a:srgbClr val="0070C0"/>
                </a:solidFill>
              </a:rPr>
              <a:t> :</a:t>
            </a:r>
            <a:endParaRPr lang="en-US" sz="3600" dirty="0"/>
          </a:p>
          <a:p>
            <a:r>
              <a:rPr lang="en-US" sz="3600" dirty="0" err="1" smtClean="0">
                <a:solidFill>
                  <a:srgbClr val="00B050"/>
                </a:solidFill>
              </a:rPr>
              <a:t>Mr</a:t>
            </a:r>
            <a:r>
              <a:rPr lang="en-US" sz="3600" dirty="0" smtClean="0">
                <a:solidFill>
                  <a:srgbClr val="00B050"/>
                </a:solidFill>
              </a:rPr>
              <a:t> X(OH)</a:t>
            </a:r>
            <a:r>
              <a:rPr lang="en-US" sz="3600" baseline="-25000" dirty="0" smtClean="0">
                <a:solidFill>
                  <a:srgbClr val="00B050"/>
                </a:solidFill>
              </a:rPr>
              <a:t>2</a:t>
            </a:r>
            <a:r>
              <a:rPr lang="en-US" sz="3600" dirty="0" smtClean="0">
                <a:solidFill>
                  <a:srgbClr val="00B050"/>
                </a:solidFill>
              </a:rPr>
              <a:t>  =  1.Ar X + 2.Ar O + 2.Ar H</a:t>
            </a:r>
            <a:endParaRPr lang="en-US" sz="3600" dirty="0">
              <a:solidFill>
                <a:srgbClr val="00B050"/>
              </a:solidFill>
            </a:endParaRPr>
          </a:p>
          <a:p>
            <a:pPr marL="342900" indent="-342900">
              <a:buAutoNum type="arabicPlain" startAt="58"/>
            </a:pPr>
            <a:r>
              <a:rPr lang="en-US" sz="3600" dirty="0" smtClean="0">
                <a:solidFill>
                  <a:srgbClr val="00B050"/>
                </a:solidFill>
              </a:rPr>
              <a:t>               = </a:t>
            </a:r>
            <a:r>
              <a:rPr lang="en-US" sz="3600" dirty="0" err="1" smtClean="0">
                <a:solidFill>
                  <a:srgbClr val="00B050"/>
                </a:solidFill>
              </a:rPr>
              <a:t>Ar</a:t>
            </a:r>
            <a:r>
              <a:rPr lang="en-US" sz="3600" dirty="0" smtClean="0">
                <a:solidFill>
                  <a:srgbClr val="00B050"/>
                </a:solidFill>
              </a:rPr>
              <a:t> X + 2. 16 + 2. 1</a:t>
            </a:r>
            <a:endParaRPr lang="en-US" sz="3600" dirty="0">
              <a:solidFill>
                <a:srgbClr val="00B050"/>
              </a:solidFill>
            </a:endParaRPr>
          </a:p>
          <a:p>
            <a:r>
              <a:rPr lang="en-US" sz="3600" dirty="0" smtClean="0">
                <a:solidFill>
                  <a:srgbClr val="00B050"/>
                </a:solidFill>
              </a:rPr>
              <a:t>58               = </a:t>
            </a:r>
            <a:r>
              <a:rPr lang="en-US" sz="3600" dirty="0" err="1" smtClean="0">
                <a:solidFill>
                  <a:srgbClr val="00B050"/>
                </a:solidFill>
              </a:rPr>
              <a:t>Ar</a:t>
            </a:r>
            <a:r>
              <a:rPr lang="en-US" sz="3600" dirty="0" smtClean="0">
                <a:solidFill>
                  <a:srgbClr val="00B050"/>
                </a:solidFill>
              </a:rPr>
              <a:t> X + 32 + 2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58               = </a:t>
            </a:r>
            <a:r>
              <a:rPr lang="en-US" sz="3600" dirty="0" err="1" smtClean="0">
                <a:solidFill>
                  <a:srgbClr val="00B050"/>
                </a:solidFill>
              </a:rPr>
              <a:t>Ar</a:t>
            </a:r>
            <a:r>
              <a:rPr lang="en-US" sz="3600" dirty="0" smtClean="0">
                <a:solidFill>
                  <a:srgbClr val="00B050"/>
                </a:solidFill>
              </a:rPr>
              <a:t> X + 34</a:t>
            </a:r>
            <a:endParaRPr lang="en-US" sz="3600" dirty="0">
              <a:solidFill>
                <a:srgbClr val="00B050"/>
              </a:solidFill>
            </a:endParaRPr>
          </a:p>
          <a:p>
            <a:r>
              <a:rPr lang="en-US" sz="3600" dirty="0" err="1" smtClean="0">
                <a:solidFill>
                  <a:srgbClr val="00B050"/>
                </a:solidFill>
              </a:rPr>
              <a:t>Ar</a:t>
            </a:r>
            <a:r>
              <a:rPr lang="en-US" sz="3600" dirty="0" smtClean="0">
                <a:solidFill>
                  <a:srgbClr val="00B050"/>
                </a:solidFill>
              </a:rPr>
              <a:t> X            = 58 – 34</a:t>
            </a:r>
          </a:p>
          <a:p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                   = 24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48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065" y="-373487"/>
            <a:ext cx="904096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3600" dirty="0" smtClean="0">
                <a:solidFill>
                  <a:srgbClr val="FF0000"/>
                </a:solidFill>
              </a:rPr>
              <a:t>7. </a:t>
            </a:r>
            <a:r>
              <a:rPr lang="en-US" sz="3600" dirty="0" err="1" smtClean="0">
                <a:solidFill>
                  <a:srgbClr val="FF0000"/>
                </a:solidFill>
              </a:rPr>
              <a:t>Suatu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senyawa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mempunyai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rumus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empiris</a:t>
            </a:r>
            <a:r>
              <a:rPr lang="en-US" sz="3600" dirty="0" smtClean="0">
                <a:solidFill>
                  <a:srgbClr val="FF0000"/>
                </a:solidFill>
              </a:rPr>
              <a:t> CH</a:t>
            </a:r>
            <a:r>
              <a:rPr lang="en-US" sz="3600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dirty="0" smtClean="0">
                <a:solidFill>
                  <a:srgbClr val="FF0000"/>
                </a:solidFill>
              </a:rPr>
              <a:t>. </a:t>
            </a:r>
            <a:r>
              <a:rPr lang="en-US" sz="3600" dirty="0" err="1" smtClean="0">
                <a:solidFill>
                  <a:srgbClr val="FF0000"/>
                </a:solidFill>
              </a:rPr>
              <a:t>Jika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Mr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senyawa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tersebut</a:t>
            </a:r>
            <a:r>
              <a:rPr lang="en-US" sz="3600" dirty="0" smtClean="0">
                <a:solidFill>
                  <a:srgbClr val="FF0000"/>
                </a:solidFill>
              </a:rPr>
              <a:t> 30, </a:t>
            </a:r>
            <a:r>
              <a:rPr lang="en-US" sz="3600" dirty="0" err="1" smtClean="0">
                <a:solidFill>
                  <a:srgbClr val="FF0000"/>
                </a:solidFill>
              </a:rPr>
              <a:t>tentukan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rumus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molekul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dari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senyawa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tersebut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00B0F0"/>
                </a:solidFill>
              </a:rPr>
              <a:t>Jawab</a:t>
            </a:r>
            <a:r>
              <a:rPr lang="en-US" sz="3600" dirty="0" smtClean="0">
                <a:solidFill>
                  <a:srgbClr val="00B0F0"/>
                </a:solidFill>
              </a:rPr>
              <a:t> :</a:t>
            </a:r>
            <a:endParaRPr lang="en-US" sz="3600" dirty="0"/>
          </a:p>
          <a:p>
            <a:r>
              <a:rPr lang="en-US" sz="3600" dirty="0" smtClean="0">
                <a:solidFill>
                  <a:srgbClr val="7030A0"/>
                </a:solidFill>
              </a:rPr>
              <a:t>(RE) n  =  </a:t>
            </a:r>
            <a:r>
              <a:rPr lang="en-US" sz="3600" dirty="0" err="1" smtClean="0">
                <a:solidFill>
                  <a:srgbClr val="7030A0"/>
                </a:solidFill>
              </a:rPr>
              <a:t>Mr</a:t>
            </a:r>
            <a:endParaRPr lang="en-US" sz="3600" dirty="0"/>
          </a:p>
          <a:p>
            <a:r>
              <a:rPr lang="en-US" sz="3600" dirty="0" smtClean="0">
                <a:solidFill>
                  <a:srgbClr val="00B050"/>
                </a:solidFill>
              </a:rPr>
              <a:t>( CH</a:t>
            </a:r>
            <a:r>
              <a:rPr lang="en-US" sz="3600" baseline="-25000" dirty="0" smtClean="0">
                <a:solidFill>
                  <a:srgbClr val="00B050"/>
                </a:solidFill>
              </a:rPr>
              <a:t>3</a:t>
            </a:r>
            <a:r>
              <a:rPr lang="en-US" sz="3600" dirty="0" smtClean="0">
                <a:solidFill>
                  <a:srgbClr val="00B050"/>
                </a:solidFill>
              </a:rPr>
              <a:t>) n = 30</a:t>
            </a:r>
            <a:endParaRPr lang="en-US" sz="3600" dirty="0">
              <a:solidFill>
                <a:srgbClr val="00B050"/>
              </a:solidFill>
            </a:endParaRPr>
          </a:p>
          <a:p>
            <a:r>
              <a:rPr lang="en-US" sz="3600" dirty="0" smtClean="0">
                <a:solidFill>
                  <a:srgbClr val="00B050"/>
                </a:solidFill>
              </a:rPr>
              <a:t>( 1.Ar C + 3. </a:t>
            </a:r>
            <a:r>
              <a:rPr lang="en-US" sz="3600" dirty="0" err="1" smtClean="0">
                <a:solidFill>
                  <a:srgbClr val="00B050"/>
                </a:solidFill>
              </a:rPr>
              <a:t>Ar</a:t>
            </a:r>
            <a:r>
              <a:rPr lang="en-US" sz="3600" dirty="0" smtClean="0">
                <a:solidFill>
                  <a:srgbClr val="00B050"/>
                </a:solidFill>
              </a:rPr>
              <a:t> H ) n   = 30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(12 + 3.1) n                  = 30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15.n                               =  30</a:t>
            </a:r>
          </a:p>
          <a:p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n                                    =30/15 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 n                                    = 2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4818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166" y="426822"/>
            <a:ext cx="6096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6000" b="1" dirty="0" err="1" smtClean="0">
                <a:solidFill>
                  <a:srgbClr val="C00000"/>
                </a:solidFill>
              </a:rPr>
              <a:t>Lalu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gantikan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harga</a:t>
            </a:r>
            <a:r>
              <a:rPr lang="en-US" sz="6000" b="1" dirty="0" smtClean="0">
                <a:solidFill>
                  <a:srgbClr val="C00000"/>
                </a:solidFill>
              </a:rPr>
              <a:t> n ,</a:t>
            </a:r>
          </a:p>
          <a:p>
            <a:r>
              <a:rPr lang="en-US" sz="6000" dirty="0" smtClean="0"/>
              <a:t> (CH</a:t>
            </a:r>
            <a:r>
              <a:rPr lang="en-US" sz="6000" baseline="-25000" dirty="0" smtClean="0"/>
              <a:t>3</a:t>
            </a:r>
            <a:r>
              <a:rPr lang="en-US" sz="6000" dirty="0" smtClean="0"/>
              <a:t>) n  =  </a:t>
            </a:r>
            <a:r>
              <a:rPr lang="en-US" sz="6000" dirty="0" err="1" smtClean="0"/>
              <a:t>Mr</a:t>
            </a:r>
            <a:endParaRPr lang="en-US" sz="6000" dirty="0" smtClean="0"/>
          </a:p>
          <a:p>
            <a:r>
              <a:rPr lang="en-US" sz="6000" dirty="0" smtClean="0"/>
              <a:t>(CH</a:t>
            </a:r>
            <a:r>
              <a:rPr lang="en-US" sz="6000" baseline="-25000" dirty="0" smtClean="0"/>
              <a:t>3</a:t>
            </a:r>
            <a:r>
              <a:rPr lang="en-US" sz="6000" dirty="0" smtClean="0"/>
              <a:t>) n   =  </a:t>
            </a:r>
            <a:r>
              <a:rPr lang="en-US" sz="6000" dirty="0" err="1" smtClean="0"/>
              <a:t>Mr</a:t>
            </a:r>
            <a:endParaRPr lang="en-US" sz="6000" dirty="0" smtClean="0"/>
          </a:p>
          <a:p>
            <a:r>
              <a:rPr lang="en-US" sz="6000" dirty="0" smtClean="0"/>
              <a:t>( CH</a:t>
            </a:r>
            <a:r>
              <a:rPr lang="en-US" sz="6000" baseline="-25000" dirty="0" smtClean="0"/>
              <a:t>3</a:t>
            </a:r>
            <a:r>
              <a:rPr lang="en-US" sz="6000" dirty="0" smtClean="0"/>
              <a:t>) 2  = </a:t>
            </a:r>
            <a:r>
              <a:rPr lang="en-US" sz="6000" dirty="0" err="1" smtClean="0"/>
              <a:t>Mr</a:t>
            </a:r>
            <a:endParaRPr lang="en-US" sz="6000" dirty="0" smtClean="0"/>
          </a:p>
          <a:p>
            <a:r>
              <a:rPr lang="en-US" sz="6000" dirty="0" err="1" smtClean="0"/>
              <a:t>Mr</a:t>
            </a:r>
            <a:r>
              <a:rPr lang="en-US" sz="6000" dirty="0" smtClean="0"/>
              <a:t>          =  C</a:t>
            </a:r>
            <a:r>
              <a:rPr lang="en-US" sz="6000" baseline="-25000" dirty="0" smtClean="0"/>
              <a:t>2</a:t>
            </a:r>
            <a:r>
              <a:rPr lang="en-US" sz="6000" dirty="0" smtClean="0"/>
              <a:t>H</a:t>
            </a:r>
            <a:r>
              <a:rPr lang="en-US" sz="6000" baseline="-25000" dirty="0" smtClean="0"/>
              <a:t>6</a:t>
            </a:r>
            <a:endParaRPr lang="en-US" sz="6000" dirty="0" smtClean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5924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335" y="231820"/>
            <a:ext cx="9272789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7</a:t>
            </a:r>
            <a:r>
              <a:rPr lang="en-US" sz="4400" b="1" dirty="0" smtClean="0">
                <a:solidFill>
                  <a:srgbClr val="FF0000"/>
                </a:solidFill>
              </a:rPr>
              <a:t>. </a:t>
            </a:r>
            <a:r>
              <a:rPr lang="en-US" sz="4400" b="1" dirty="0" err="1" smtClean="0">
                <a:solidFill>
                  <a:srgbClr val="FF0000"/>
                </a:solidFill>
              </a:rPr>
              <a:t>Hitunglah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Mr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dari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NaCl</a:t>
            </a:r>
            <a:r>
              <a:rPr lang="en-US" sz="4400" b="1" dirty="0" smtClean="0">
                <a:solidFill>
                  <a:srgbClr val="FF0000"/>
                </a:solidFill>
              </a:rPr>
              <a:t> , </a:t>
            </a:r>
            <a:r>
              <a:rPr lang="en-US" sz="4400" b="1" dirty="0" err="1" smtClean="0">
                <a:solidFill>
                  <a:srgbClr val="FF0000"/>
                </a:solidFill>
              </a:rPr>
              <a:t>jika</a:t>
            </a:r>
            <a:r>
              <a:rPr lang="en-US" sz="4400" b="1" dirty="0" smtClean="0">
                <a:solidFill>
                  <a:srgbClr val="FF0000"/>
                </a:solidFill>
              </a:rPr>
              <a:t> di </a:t>
            </a:r>
            <a:r>
              <a:rPr lang="en-US" sz="4400" b="1" dirty="0" err="1" smtClean="0">
                <a:solidFill>
                  <a:srgbClr val="FF0000"/>
                </a:solidFill>
              </a:rPr>
              <a:t>ketahui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Ar</a:t>
            </a:r>
            <a:r>
              <a:rPr lang="en-US" sz="4400" b="1" dirty="0" smtClean="0">
                <a:solidFill>
                  <a:srgbClr val="FF0000"/>
                </a:solidFill>
              </a:rPr>
              <a:t> Na = 23, </a:t>
            </a:r>
            <a:r>
              <a:rPr lang="en-US" sz="4400" b="1" dirty="0" err="1" smtClean="0">
                <a:solidFill>
                  <a:srgbClr val="FF0000"/>
                </a:solidFill>
              </a:rPr>
              <a:t>Cl</a:t>
            </a:r>
            <a:r>
              <a:rPr lang="en-US" sz="4400" b="1" dirty="0" smtClean="0">
                <a:solidFill>
                  <a:srgbClr val="FF0000"/>
                </a:solidFill>
              </a:rPr>
              <a:t> = 35,5</a:t>
            </a:r>
          </a:p>
          <a:p>
            <a:endParaRPr lang="en-US" sz="4400" dirty="0" smtClean="0"/>
          </a:p>
          <a:p>
            <a:r>
              <a:rPr lang="en-US" sz="4400" dirty="0" err="1" smtClean="0">
                <a:solidFill>
                  <a:srgbClr val="0070C0"/>
                </a:solidFill>
              </a:rPr>
              <a:t>Jawab</a:t>
            </a:r>
            <a:r>
              <a:rPr lang="en-US" sz="4400" dirty="0" smtClean="0">
                <a:solidFill>
                  <a:srgbClr val="0070C0"/>
                </a:solidFill>
              </a:rPr>
              <a:t> :</a:t>
            </a:r>
          </a:p>
          <a:p>
            <a:endParaRPr lang="en-US" sz="4400" dirty="0" smtClean="0"/>
          </a:p>
          <a:p>
            <a:r>
              <a:rPr lang="en-US" sz="4400" dirty="0" err="1" smtClean="0">
                <a:solidFill>
                  <a:srgbClr val="7030A0"/>
                </a:solidFill>
              </a:rPr>
              <a:t>Mr</a:t>
            </a:r>
            <a:r>
              <a:rPr lang="en-US" sz="4400" dirty="0" smtClean="0">
                <a:solidFill>
                  <a:srgbClr val="7030A0"/>
                </a:solidFill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</a:rPr>
              <a:t>NaCl</a:t>
            </a:r>
            <a:r>
              <a:rPr lang="en-US" sz="4400" dirty="0" smtClean="0">
                <a:solidFill>
                  <a:srgbClr val="7030A0"/>
                </a:solidFill>
              </a:rPr>
              <a:t>  =  1.Ar Na + 1. </a:t>
            </a:r>
            <a:r>
              <a:rPr lang="en-US" sz="4400" dirty="0" err="1" smtClean="0">
                <a:solidFill>
                  <a:srgbClr val="7030A0"/>
                </a:solidFill>
              </a:rPr>
              <a:t>Ar</a:t>
            </a:r>
            <a:r>
              <a:rPr lang="en-US" sz="4400" dirty="0" smtClean="0">
                <a:solidFill>
                  <a:srgbClr val="7030A0"/>
                </a:solidFill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</a:rPr>
              <a:t>Cl</a:t>
            </a:r>
            <a:endParaRPr lang="en-US" sz="4400" dirty="0" smtClean="0">
              <a:solidFill>
                <a:srgbClr val="7030A0"/>
              </a:solidFill>
            </a:endParaRPr>
          </a:p>
          <a:p>
            <a:r>
              <a:rPr lang="en-US" sz="4400" dirty="0" smtClean="0">
                <a:solidFill>
                  <a:srgbClr val="7030A0"/>
                </a:solidFill>
              </a:rPr>
              <a:t>                 = 23 +  35,5</a:t>
            </a:r>
          </a:p>
          <a:p>
            <a:r>
              <a:rPr lang="en-US" sz="4400" dirty="0" smtClean="0">
                <a:solidFill>
                  <a:srgbClr val="7030A0"/>
                </a:solidFill>
              </a:rPr>
              <a:t>                 = 58,5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63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546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Office Theme</vt:lpstr>
      <vt:lpstr>STOIKIOMETRI-4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STOIKIOMETRI-4</dc:title>
  <dc:creator>Windows User</dc:creator>
  <cp:lastModifiedBy>Windows User</cp:lastModifiedBy>
  <cp:revision>13</cp:revision>
  <dcterms:created xsi:type="dcterms:W3CDTF">2021-01-15T13:23:58Z</dcterms:created>
  <dcterms:modified xsi:type="dcterms:W3CDTF">2021-01-15T16:37:13Z</dcterms:modified>
</cp:coreProperties>
</file>