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8E261-95A8-41FB-81A5-571C8B1DBF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1335024"/>
            <a:ext cx="8637073" cy="1460065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 err="1"/>
              <a:t>statistika</a:t>
            </a:r>
            <a:endParaRPr lang="en-ID" sz="96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DDE132-A7B8-49F4-84BF-C429118196A1}"/>
              </a:ext>
            </a:extLst>
          </p:cNvPr>
          <p:cNvSpPr txBox="1"/>
          <p:nvPr/>
        </p:nvSpPr>
        <p:spPr>
          <a:xfrm>
            <a:off x="3061855" y="3768436"/>
            <a:ext cx="7356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By. SITI SYARAH MAULYDIA, </a:t>
            </a:r>
            <a:r>
              <a:rPr lang="en-US" dirty="0" err="1"/>
              <a:t>M.Pd</a:t>
            </a:r>
            <a:endParaRPr lang="en-ID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E6299B-8A4C-4BB4-A41C-F9DC9E65B19D}"/>
              </a:ext>
            </a:extLst>
          </p:cNvPr>
          <p:cNvSpPr/>
          <p:nvPr/>
        </p:nvSpPr>
        <p:spPr>
          <a:xfrm>
            <a:off x="3913632" y="2816352"/>
            <a:ext cx="5888736" cy="53949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POPULASI DAN SAMPEL</a:t>
            </a:r>
            <a:endParaRPr lang="en-ID" sz="2800" b="1" dirty="0"/>
          </a:p>
        </p:txBody>
      </p:sp>
    </p:spTree>
    <p:extLst>
      <p:ext uri="{BB962C8B-B14F-4D97-AF65-F5344CB8AC3E}">
        <p14:creationId xmlns:p14="http://schemas.microsoft.com/office/powerpoint/2010/main" val="2580576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croll: Horizontal 1">
            <a:extLst>
              <a:ext uri="{FF2B5EF4-FFF2-40B4-BE49-F238E27FC236}">
                <a16:creationId xmlns:a16="http://schemas.microsoft.com/office/drawing/2014/main" id="{0E4EDFFE-FF48-4B45-8A70-EC3FB84DD0D9}"/>
              </a:ext>
            </a:extLst>
          </p:cNvPr>
          <p:cNvSpPr/>
          <p:nvPr/>
        </p:nvSpPr>
        <p:spPr>
          <a:xfrm>
            <a:off x="2729345" y="229985"/>
            <a:ext cx="6470073" cy="1468582"/>
          </a:xfrm>
          <a:prstGeom prst="horizontalScroll">
            <a:avLst>
              <a:gd name="adj" fmla="val 16274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POPULASI </a:t>
            </a:r>
            <a:endParaRPr lang="en-ID" sz="54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D2387-8D50-4D7E-A784-4BCA1DB22F29}"/>
              </a:ext>
            </a:extLst>
          </p:cNvPr>
          <p:cNvSpPr txBox="1"/>
          <p:nvPr/>
        </p:nvSpPr>
        <p:spPr>
          <a:xfrm>
            <a:off x="768096" y="1993392"/>
            <a:ext cx="4443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Pengertian</a:t>
            </a:r>
            <a:r>
              <a:rPr lang="en-US" b="1" dirty="0"/>
              <a:t> </a:t>
            </a:r>
            <a:r>
              <a:rPr lang="en-US" b="1" dirty="0" err="1"/>
              <a:t>Populasi</a:t>
            </a:r>
            <a:r>
              <a:rPr lang="en-US" b="1" dirty="0"/>
              <a:t> </a:t>
            </a:r>
            <a:r>
              <a:rPr lang="en-US" b="1" dirty="0" err="1"/>
              <a:t>Menurut</a:t>
            </a:r>
            <a:r>
              <a:rPr lang="en-US" b="1" dirty="0"/>
              <a:t> Para Ahli</a:t>
            </a:r>
            <a:endParaRPr lang="en-ID" b="1" dirty="0"/>
          </a:p>
        </p:txBody>
      </p:sp>
      <p:sp>
        <p:nvSpPr>
          <p:cNvPr id="6" name="Arrow: Pentagon 5">
            <a:extLst>
              <a:ext uri="{FF2B5EF4-FFF2-40B4-BE49-F238E27FC236}">
                <a16:creationId xmlns:a16="http://schemas.microsoft.com/office/drawing/2014/main" id="{7B4D5688-4805-47FF-8BC5-B8392251C3B8}"/>
              </a:ext>
            </a:extLst>
          </p:cNvPr>
          <p:cNvSpPr/>
          <p:nvPr/>
        </p:nvSpPr>
        <p:spPr>
          <a:xfrm>
            <a:off x="932688" y="2618756"/>
            <a:ext cx="2395728" cy="700516"/>
          </a:xfrm>
          <a:prstGeom prst="homePlat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Arikunto</a:t>
            </a:r>
            <a:r>
              <a:rPr lang="en-US" dirty="0"/>
              <a:t> </a:t>
            </a:r>
            <a:r>
              <a:rPr lang="en-US" dirty="0" err="1"/>
              <a:t>Suharsimi</a:t>
            </a:r>
            <a:endParaRPr lang="en-US" dirty="0"/>
          </a:p>
          <a:p>
            <a:pPr algn="ctr"/>
            <a:r>
              <a:rPr lang="en-US" dirty="0"/>
              <a:t>(1998:117)</a:t>
            </a:r>
            <a:endParaRPr lang="en-ID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4765015-29D2-48C9-A679-EF2DA78AE9BE}"/>
              </a:ext>
            </a:extLst>
          </p:cNvPr>
          <p:cNvSpPr/>
          <p:nvPr/>
        </p:nvSpPr>
        <p:spPr>
          <a:xfrm>
            <a:off x="3529584" y="2563892"/>
            <a:ext cx="7894320" cy="83767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dirty="0" err="1"/>
              <a:t>Populasi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keseluruhan</a:t>
            </a:r>
            <a:r>
              <a:rPr lang="en-ID" dirty="0"/>
              <a:t> </a:t>
            </a:r>
            <a:r>
              <a:rPr lang="en-ID" dirty="0" err="1"/>
              <a:t>objek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. </a:t>
            </a:r>
            <a:r>
              <a:rPr lang="en-ID" dirty="0" err="1"/>
              <a:t>Apabila</a:t>
            </a:r>
            <a:r>
              <a:rPr lang="en-ID" dirty="0"/>
              <a:t> </a:t>
            </a:r>
            <a:r>
              <a:rPr lang="en-ID" dirty="0" err="1"/>
              <a:t>seseorang</a:t>
            </a:r>
            <a:r>
              <a:rPr lang="en-ID" dirty="0"/>
              <a:t> </a:t>
            </a:r>
            <a:r>
              <a:rPr lang="en-ID" dirty="0" err="1"/>
              <a:t>ingin</a:t>
            </a:r>
            <a:r>
              <a:rPr lang="en-ID" dirty="0"/>
              <a:t> </a:t>
            </a:r>
            <a:r>
              <a:rPr lang="en-ID" dirty="0" err="1"/>
              <a:t>meneliti</a:t>
            </a:r>
            <a:r>
              <a:rPr lang="en-ID" dirty="0"/>
              <a:t> </a:t>
            </a:r>
            <a:r>
              <a:rPr lang="en-ID" dirty="0" err="1"/>
              <a:t>sebuah</a:t>
            </a:r>
            <a:r>
              <a:rPr lang="en-ID" dirty="0"/>
              <a:t> </a:t>
            </a:r>
            <a:r>
              <a:rPr lang="en-ID" dirty="0" err="1"/>
              <a:t>elemen</a:t>
            </a:r>
            <a:r>
              <a:rPr lang="en-ID" dirty="0"/>
              <a:t> yang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wilayah </a:t>
            </a:r>
            <a:r>
              <a:rPr lang="en-ID" dirty="0" err="1"/>
              <a:t>penelitian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, </a:t>
            </a:r>
            <a:r>
              <a:rPr lang="en-ID" dirty="0" err="1"/>
              <a:t>maka</a:t>
            </a:r>
            <a:r>
              <a:rPr lang="en-ID" dirty="0"/>
              <a:t> </a:t>
            </a:r>
            <a:r>
              <a:rPr lang="en-ID" dirty="0" err="1"/>
              <a:t>penelitiannya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</a:t>
            </a:r>
            <a:r>
              <a:rPr lang="en-ID" dirty="0" err="1"/>
              <a:t>populasi</a:t>
            </a:r>
            <a:r>
              <a:rPr lang="en-ID" dirty="0"/>
              <a:t>.</a:t>
            </a:r>
          </a:p>
        </p:txBody>
      </p:sp>
      <p:sp>
        <p:nvSpPr>
          <p:cNvPr id="9" name="Arrow: Pentagon 8">
            <a:extLst>
              <a:ext uri="{FF2B5EF4-FFF2-40B4-BE49-F238E27FC236}">
                <a16:creationId xmlns:a16="http://schemas.microsoft.com/office/drawing/2014/main" id="{4910721B-C123-47FF-BD21-6CAC106A3DA9}"/>
              </a:ext>
            </a:extLst>
          </p:cNvPr>
          <p:cNvSpPr/>
          <p:nvPr/>
        </p:nvSpPr>
        <p:spPr>
          <a:xfrm>
            <a:off x="938784" y="3630692"/>
            <a:ext cx="2395728" cy="700516"/>
          </a:xfrm>
          <a:prstGeom prst="homePlat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Sugiyono</a:t>
            </a:r>
            <a:r>
              <a:rPr lang="en-US" dirty="0"/>
              <a:t> (1997 : 57)</a:t>
            </a:r>
            <a:endParaRPr lang="en-ID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20E93B3-2009-43F0-99BF-6CE475BB0252}"/>
              </a:ext>
            </a:extLst>
          </p:cNvPr>
          <p:cNvSpPr/>
          <p:nvPr/>
        </p:nvSpPr>
        <p:spPr>
          <a:xfrm>
            <a:off x="3535680" y="3557540"/>
            <a:ext cx="7894320" cy="83767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dirty="0" err="1"/>
              <a:t>Populasi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wilayah </a:t>
            </a:r>
            <a:r>
              <a:rPr lang="en-ID" dirty="0" err="1"/>
              <a:t>generalisasi</a:t>
            </a:r>
            <a:r>
              <a:rPr lang="en-ID" dirty="0"/>
              <a:t> yang </a:t>
            </a:r>
            <a:r>
              <a:rPr lang="en-ID" dirty="0" err="1"/>
              <a:t>terdiri</a:t>
            </a:r>
            <a:r>
              <a:rPr lang="en-ID" dirty="0"/>
              <a:t> </a:t>
            </a:r>
            <a:r>
              <a:rPr lang="en-ID" dirty="0" err="1"/>
              <a:t>atas</a:t>
            </a:r>
            <a:r>
              <a:rPr lang="en-ID" dirty="0"/>
              <a:t> </a:t>
            </a:r>
            <a:r>
              <a:rPr lang="en-ID" dirty="0" err="1"/>
              <a:t>objek</a:t>
            </a:r>
            <a:r>
              <a:rPr lang="en-ID" dirty="0"/>
              <a:t>/</a:t>
            </a:r>
            <a:r>
              <a:rPr lang="en-ID" dirty="0" err="1"/>
              <a:t>subjek</a:t>
            </a:r>
            <a:r>
              <a:rPr lang="en-ID" dirty="0"/>
              <a:t> yang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kuantitas</a:t>
            </a:r>
            <a:r>
              <a:rPr lang="en-ID" dirty="0"/>
              <a:t> dan </a:t>
            </a:r>
            <a:r>
              <a:rPr lang="en-ID" dirty="0" err="1"/>
              <a:t>karakteristik</a:t>
            </a:r>
            <a:r>
              <a:rPr lang="en-ID" dirty="0"/>
              <a:t> </a:t>
            </a:r>
            <a:r>
              <a:rPr lang="en-ID" dirty="0" err="1"/>
              <a:t>tertentu</a:t>
            </a:r>
            <a:r>
              <a:rPr lang="en-ID" dirty="0"/>
              <a:t> yang </a:t>
            </a:r>
            <a:r>
              <a:rPr lang="en-ID" dirty="0" err="1"/>
              <a:t>ditetapkan</a:t>
            </a:r>
            <a:r>
              <a:rPr lang="en-ID" dirty="0"/>
              <a:t> oleh </a:t>
            </a:r>
            <a:r>
              <a:rPr lang="en-ID" dirty="0" err="1"/>
              <a:t>peneliti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dipelajari</a:t>
            </a:r>
            <a:r>
              <a:rPr lang="en-ID" dirty="0"/>
              <a:t> dan </a:t>
            </a:r>
            <a:r>
              <a:rPr lang="en-ID" dirty="0" err="1"/>
              <a:t>kemudian</a:t>
            </a:r>
            <a:r>
              <a:rPr lang="en-ID" dirty="0"/>
              <a:t> </a:t>
            </a:r>
            <a:r>
              <a:rPr lang="en-ID" dirty="0" err="1"/>
              <a:t>ditarik</a:t>
            </a:r>
            <a:r>
              <a:rPr lang="en-ID" dirty="0"/>
              <a:t> </a:t>
            </a:r>
            <a:r>
              <a:rPr lang="en-ID" dirty="0" err="1"/>
              <a:t>kesimpulannya</a:t>
            </a:r>
            <a:r>
              <a:rPr lang="en-ID" dirty="0"/>
              <a:t>.</a:t>
            </a:r>
          </a:p>
        </p:txBody>
      </p:sp>
      <p:sp>
        <p:nvSpPr>
          <p:cNvPr id="13" name="Arrow: Pentagon 12">
            <a:extLst>
              <a:ext uri="{FF2B5EF4-FFF2-40B4-BE49-F238E27FC236}">
                <a16:creationId xmlns:a16="http://schemas.microsoft.com/office/drawing/2014/main" id="{03202324-DB65-4A1E-8F72-E065C31D3B80}"/>
              </a:ext>
            </a:extLst>
          </p:cNvPr>
          <p:cNvSpPr/>
          <p:nvPr/>
        </p:nvSpPr>
        <p:spPr>
          <a:xfrm>
            <a:off x="926592" y="4642628"/>
            <a:ext cx="2395728" cy="1118092"/>
          </a:xfrm>
          <a:prstGeom prst="homePlate">
            <a:avLst>
              <a:gd name="adj" fmla="val 33644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Sudjana</a:t>
            </a:r>
            <a:r>
              <a:rPr lang="en-US" dirty="0"/>
              <a:t> (2010: 6)</a:t>
            </a:r>
            <a:endParaRPr lang="en-ID" dirty="0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7AC8EC1F-07C5-4F6D-A0F4-20FE7D4ED0E7}"/>
              </a:ext>
            </a:extLst>
          </p:cNvPr>
          <p:cNvSpPr/>
          <p:nvPr/>
        </p:nvSpPr>
        <p:spPr>
          <a:xfrm>
            <a:off x="3523488" y="4569476"/>
            <a:ext cx="7894320" cy="119124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dirty="0" err="1"/>
              <a:t>Populasi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totalitas</a:t>
            </a:r>
            <a:r>
              <a:rPr lang="en-ID" dirty="0"/>
              <a:t> </a:t>
            </a:r>
            <a:r>
              <a:rPr lang="en-ID" dirty="0" err="1"/>
              <a:t>semua</a:t>
            </a:r>
            <a:r>
              <a:rPr lang="en-ID" dirty="0"/>
              <a:t> </a:t>
            </a:r>
            <a:r>
              <a:rPr lang="en-ID" dirty="0" err="1"/>
              <a:t>nilai</a:t>
            </a:r>
            <a:r>
              <a:rPr lang="en-ID" dirty="0"/>
              <a:t> yang </a:t>
            </a:r>
            <a:r>
              <a:rPr lang="en-ID" dirty="0" err="1"/>
              <a:t>mungkin</a:t>
            </a:r>
            <a:r>
              <a:rPr lang="en-ID" dirty="0"/>
              <a:t>, </a:t>
            </a:r>
            <a:r>
              <a:rPr lang="en-ID" dirty="0" err="1"/>
              <a:t>hasil</a:t>
            </a:r>
            <a:r>
              <a:rPr lang="en-ID" dirty="0"/>
              <a:t> yang </a:t>
            </a:r>
            <a:r>
              <a:rPr lang="en-ID" dirty="0" err="1"/>
              <a:t>menghitung</a:t>
            </a:r>
            <a:r>
              <a:rPr lang="en-ID" dirty="0"/>
              <a:t> </a:t>
            </a:r>
            <a:r>
              <a:rPr lang="en-ID" dirty="0" err="1"/>
              <a:t>ataupun</a:t>
            </a:r>
            <a:r>
              <a:rPr lang="en-ID" dirty="0"/>
              <a:t> </a:t>
            </a:r>
            <a:r>
              <a:rPr lang="en-ID" dirty="0" err="1"/>
              <a:t>pengukuran</a:t>
            </a:r>
            <a:r>
              <a:rPr lang="en-ID" dirty="0"/>
              <a:t>, </a:t>
            </a:r>
            <a:r>
              <a:rPr lang="en-ID" dirty="0" err="1"/>
              <a:t>kuantitatif</a:t>
            </a:r>
            <a:r>
              <a:rPr lang="en-ID" dirty="0"/>
              <a:t> </a:t>
            </a:r>
            <a:r>
              <a:rPr lang="en-ID" dirty="0" err="1"/>
              <a:t>maupun</a:t>
            </a:r>
            <a:r>
              <a:rPr lang="en-ID" dirty="0"/>
              <a:t> </a:t>
            </a:r>
            <a:r>
              <a:rPr lang="en-ID" dirty="0" err="1"/>
              <a:t>kualitatif</a:t>
            </a:r>
            <a:r>
              <a:rPr lang="en-ID" dirty="0"/>
              <a:t> </a:t>
            </a:r>
            <a:r>
              <a:rPr lang="en-ID" dirty="0" err="1"/>
              <a:t>mengenai</a:t>
            </a:r>
            <a:r>
              <a:rPr lang="en-ID" dirty="0"/>
              <a:t> </a:t>
            </a:r>
            <a:r>
              <a:rPr lang="en-ID" dirty="0" err="1"/>
              <a:t>karakteritik</a:t>
            </a:r>
            <a:r>
              <a:rPr lang="en-ID" dirty="0"/>
              <a:t> </a:t>
            </a:r>
            <a:r>
              <a:rPr lang="en-ID" dirty="0" err="1"/>
              <a:t>tertentu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semua</a:t>
            </a:r>
            <a:r>
              <a:rPr lang="en-ID" dirty="0"/>
              <a:t> </a:t>
            </a:r>
            <a:r>
              <a:rPr lang="en-ID" dirty="0" err="1"/>
              <a:t>anggota</a:t>
            </a:r>
            <a:r>
              <a:rPr lang="en-ID" dirty="0"/>
              <a:t> </a:t>
            </a:r>
            <a:r>
              <a:rPr lang="en-ID" dirty="0" err="1"/>
              <a:t>kumpulan</a:t>
            </a:r>
            <a:r>
              <a:rPr lang="en-ID" dirty="0"/>
              <a:t> yang </a:t>
            </a:r>
            <a:r>
              <a:rPr lang="en-ID" dirty="0" err="1"/>
              <a:t>lengkap</a:t>
            </a:r>
            <a:r>
              <a:rPr lang="en-ID" dirty="0"/>
              <a:t> dan </a:t>
            </a:r>
            <a:r>
              <a:rPr lang="en-ID" dirty="0" err="1"/>
              <a:t>jelas</a:t>
            </a:r>
            <a:r>
              <a:rPr lang="en-ID" dirty="0"/>
              <a:t> yang </a:t>
            </a:r>
            <a:r>
              <a:rPr lang="en-ID" dirty="0" err="1"/>
              <a:t>ingin</a:t>
            </a:r>
            <a:r>
              <a:rPr lang="en-ID" dirty="0"/>
              <a:t> </a:t>
            </a:r>
            <a:r>
              <a:rPr lang="en-ID" dirty="0" err="1"/>
              <a:t>mempelajari</a:t>
            </a:r>
            <a:r>
              <a:rPr lang="en-ID" dirty="0"/>
              <a:t> </a:t>
            </a:r>
            <a:r>
              <a:rPr lang="en-ID" dirty="0" err="1"/>
              <a:t>sifat-sifatnya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55677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7" grpId="0" animBg="1"/>
      <p:bldP spid="9" grpId="0" animBg="1"/>
      <p:bldP spid="11" grpId="0" animBg="1"/>
      <p:bldP spid="13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6435E76-628B-4C85-AE84-9288BBACEC81}"/>
              </a:ext>
            </a:extLst>
          </p:cNvPr>
          <p:cNvSpPr/>
          <p:nvPr/>
        </p:nvSpPr>
        <p:spPr>
          <a:xfrm>
            <a:off x="3877056" y="859536"/>
            <a:ext cx="4151376" cy="73152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/>
              <a:t>Jenis</a:t>
            </a:r>
            <a:r>
              <a:rPr lang="en-US" sz="2800" b="1" dirty="0"/>
              <a:t> – </a:t>
            </a:r>
            <a:r>
              <a:rPr lang="en-US" sz="2800" b="1" dirty="0" err="1"/>
              <a:t>Jenis</a:t>
            </a:r>
            <a:r>
              <a:rPr lang="en-US" sz="2800" b="1" dirty="0"/>
              <a:t> </a:t>
            </a:r>
            <a:r>
              <a:rPr lang="en-US" sz="2800" b="1" dirty="0" err="1"/>
              <a:t>Populasi</a:t>
            </a:r>
            <a:endParaRPr lang="en-ID" sz="2800" b="1" dirty="0"/>
          </a:p>
        </p:txBody>
      </p:sp>
      <p:sp>
        <p:nvSpPr>
          <p:cNvPr id="4" name="Left Brace 3">
            <a:extLst>
              <a:ext uri="{FF2B5EF4-FFF2-40B4-BE49-F238E27FC236}">
                <a16:creationId xmlns:a16="http://schemas.microsoft.com/office/drawing/2014/main" id="{B0E792A3-B8E7-45D7-9689-89965E8BF0AC}"/>
              </a:ext>
            </a:extLst>
          </p:cNvPr>
          <p:cNvSpPr/>
          <p:nvPr/>
        </p:nvSpPr>
        <p:spPr>
          <a:xfrm rot="5400000">
            <a:off x="5926647" y="-1028892"/>
            <a:ext cx="469391" cy="5709288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98E95C-14FE-4C49-8749-0CE6AFF28AF6}"/>
              </a:ext>
            </a:extLst>
          </p:cNvPr>
          <p:cNvSpPr/>
          <p:nvPr/>
        </p:nvSpPr>
        <p:spPr>
          <a:xfrm>
            <a:off x="1608201" y="2084832"/>
            <a:ext cx="3438144" cy="69494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/>
              <a:t>Berdasarkan</a:t>
            </a:r>
            <a:r>
              <a:rPr lang="en-US" sz="2400" b="1" dirty="0"/>
              <a:t> </a:t>
            </a:r>
            <a:r>
              <a:rPr lang="en-US" sz="2400" b="1" dirty="0" err="1"/>
              <a:t>Jumlah</a:t>
            </a:r>
            <a:endParaRPr lang="en-ID" sz="24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389BF88-466B-47FB-8EBD-78EFBB279A5C}"/>
              </a:ext>
            </a:extLst>
          </p:cNvPr>
          <p:cNvSpPr/>
          <p:nvPr/>
        </p:nvSpPr>
        <p:spPr>
          <a:xfrm>
            <a:off x="7347204" y="2084832"/>
            <a:ext cx="3438144" cy="69494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/>
              <a:t>Berdasarkan</a:t>
            </a:r>
            <a:r>
              <a:rPr lang="en-US" sz="2400" b="1" dirty="0"/>
              <a:t> Sifat</a:t>
            </a:r>
            <a:endParaRPr lang="en-ID" sz="2400" b="1" dirty="0"/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6B7C9DEE-DF48-465A-958B-0DD7205A2E00}"/>
              </a:ext>
            </a:extLst>
          </p:cNvPr>
          <p:cNvSpPr/>
          <p:nvPr/>
        </p:nvSpPr>
        <p:spPr>
          <a:xfrm rot="5400000">
            <a:off x="8699373" y="1688211"/>
            <a:ext cx="713232" cy="2896362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0" name="Left Brace 9">
            <a:extLst>
              <a:ext uri="{FF2B5EF4-FFF2-40B4-BE49-F238E27FC236}">
                <a16:creationId xmlns:a16="http://schemas.microsoft.com/office/drawing/2014/main" id="{E81F16A3-8290-431A-A3F8-DA7A9FA1B617}"/>
              </a:ext>
            </a:extLst>
          </p:cNvPr>
          <p:cNvSpPr/>
          <p:nvPr/>
        </p:nvSpPr>
        <p:spPr>
          <a:xfrm rot="5400000">
            <a:off x="2950083" y="1716405"/>
            <a:ext cx="713232" cy="2839974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86BD0F6-01C8-47F3-B5BD-D7A7E947C916}"/>
              </a:ext>
            </a:extLst>
          </p:cNvPr>
          <p:cNvSpPr/>
          <p:nvPr/>
        </p:nvSpPr>
        <p:spPr>
          <a:xfrm>
            <a:off x="844296" y="3560065"/>
            <a:ext cx="2084832" cy="1581912"/>
          </a:xfrm>
          <a:prstGeom prst="round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/>
              <a:t>Populasi</a:t>
            </a:r>
            <a:r>
              <a:rPr lang="en-US" sz="3200" b="1" dirty="0"/>
              <a:t> </a:t>
            </a:r>
            <a:r>
              <a:rPr lang="en-US" sz="3200" b="1" dirty="0" err="1"/>
              <a:t>Terbatas</a:t>
            </a:r>
            <a:endParaRPr lang="en-ID" sz="3200" b="1" dirty="0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080C0496-AE2D-40D9-9A42-91C81EBD836C}"/>
              </a:ext>
            </a:extLst>
          </p:cNvPr>
          <p:cNvSpPr/>
          <p:nvPr/>
        </p:nvSpPr>
        <p:spPr>
          <a:xfrm>
            <a:off x="3707893" y="3560065"/>
            <a:ext cx="2084832" cy="1581912"/>
          </a:xfrm>
          <a:prstGeom prst="round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/>
              <a:t>Populasi</a:t>
            </a:r>
            <a:r>
              <a:rPr lang="en-US" sz="2800" b="1" dirty="0"/>
              <a:t> </a:t>
            </a:r>
            <a:r>
              <a:rPr lang="en-US" sz="2800" b="1" dirty="0" err="1"/>
              <a:t>Tidak</a:t>
            </a:r>
            <a:r>
              <a:rPr lang="en-US" sz="2800" b="1" dirty="0"/>
              <a:t> </a:t>
            </a:r>
            <a:r>
              <a:rPr lang="en-US" sz="2800" b="1" dirty="0" err="1"/>
              <a:t>Terbatas</a:t>
            </a:r>
            <a:endParaRPr lang="en-ID" sz="2800" b="1" dirty="0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2F651075-2580-44EB-BED4-CE72B447B66D}"/>
              </a:ext>
            </a:extLst>
          </p:cNvPr>
          <p:cNvSpPr/>
          <p:nvPr/>
        </p:nvSpPr>
        <p:spPr>
          <a:xfrm>
            <a:off x="6571490" y="3560065"/>
            <a:ext cx="2084832" cy="1581912"/>
          </a:xfrm>
          <a:prstGeom prst="round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/>
              <a:t>Populasi</a:t>
            </a:r>
            <a:r>
              <a:rPr lang="en-US" sz="2800" b="1" dirty="0"/>
              <a:t> </a:t>
            </a:r>
            <a:r>
              <a:rPr lang="en-US" sz="2800" b="1" dirty="0" err="1"/>
              <a:t>Homogen</a:t>
            </a:r>
            <a:endParaRPr lang="en-ID" sz="2800" b="1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895FEDDA-AD6D-4BAC-AA8B-0550C3EE5CC5}"/>
              </a:ext>
            </a:extLst>
          </p:cNvPr>
          <p:cNvSpPr/>
          <p:nvPr/>
        </p:nvSpPr>
        <p:spPr>
          <a:xfrm>
            <a:off x="9435087" y="3560065"/>
            <a:ext cx="2084832" cy="1581912"/>
          </a:xfrm>
          <a:prstGeom prst="round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/>
              <a:t>Populasi</a:t>
            </a:r>
            <a:r>
              <a:rPr lang="en-US" sz="2400" b="1" dirty="0"/>
              <a:t> </a:t>
            </a:r>
            <a:r>
              <a:rPr lang="en-US" sz="2400" b="1" dirty="0" err="1"/>
              <a:t>Heterogen</a:t>
            </a:r>
            <a:endParaRPr lang="en-ID" sz="2400" b="1" dirty="0"/>
          </a:p>
        </p:txBody>
      </p:sp>
    </p:spTree>
    <p:extLst>
      <p:ext uri="{BB962C8B-B14F-4D97-AF65-F5344CB8AC3E}">
        <p14:creationId xmlns:p14="http://schemas.microsoft.com/office/powerpoint/2010/main" val="621867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10" grpId="0" animBg="1"/>
      <p:bldP spid="11" grpId="0" animBg="1"/>
      <p:bldP spid="19" grpId="0" animBg="1"/>
      <p:bldP spid="21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croll: Horizontal 1">
            <a:extLst>
              <a:ext uri="{FF2B5EF4-FFF2-40B4-BE49-F238E27FC236}">
                <a16:creationId xmlns:a16="http://schemas.microsoft.com/office/drawing/2014/main" id="{0E4EDFFE-FF48-4B45-8A70-EC3FB84DD0D9}"/>
              </a:ext>
            </a:extLst>
          </p:cNvPr>
          <p:cNvSpPr/>
          <p:nvPr/>
        </p:nvSpPr>
        <p:spPr>
          <a:xfrm>
            <a:off x="2729345" y="229985"/>
            <a:ext cx="6470073" cy="1468582"/>
          </a:xfrm>
          <a:prstGeom prst="horizontalScroll">
            <a:avLst>
              <a:gd name="adj" fmla="val 16274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SAMPEL </a:t>
            </a:r>
            <a:endParaRPr lang="en-ID" sz="54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D2387-8D50-4D7E-A784-4BCA1DB22F29}"/>
              </a:ext>
            </a:extLst>
          </p:cNvPr>
          <p:cNvSpPr txBox="1"/>
          <p:nvPr/>
        </p:nvSpPr>
        <p:spPr>
          <a:xfrm>
            <a:off x="768096" y="1993392"/>
            <a:ext cx="4443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Pengertian</a:t>
            </a:r>
            <a:r>
              <a:rPr lang="en-US" b="1" dirty="0"/>
              <a:t> </a:t>
            </a:r>
            <a:r>
              <a:rPr lang="en-US" b="1" dirty="0" err="1"/>
              <a:t>Sampel</a:t>
            </a:r>
            <a:r>
              <a:rPr lang="en-US" b="1" dirty="0"/>
              <a:t> </a:t>
            </a:r>
            <a:r>
              <a:rPr lang="en-US" b="1" dirty="0" err="1"/>
              <a:t>Menurut</a:t>
            </a:r>
            <a:r>
              <a:rPr lang="en-US" b="1" dirty="0"/>
              <a:t> Para Ahli</a:t>
            </a:r>
            <a:endParaRPr lang="en-ID" b="1" dirty="0"/>
          </a:p>
        </p:txBody>
      </p:sp>
      <p:sp>
        <p:nvSpPr>
          <p:cNvPr id="6" name="Arrow: Pentagon 5">
            <a:extLst>
              <a:ext uri="{FF2B5EF4-FFF2-40B4-BE49-F238E27FC236}">
                <a16:creationId xmlns:a16="http://schemas.microsoft.com/office/drawing/2014/main" id="{7B4D5688-4805-47FF-8BC5-B8392251C3B8}"/>
              </a:ext>
            </a:extLst>
          </p:cNvPr>
          <p:cNvSpPr/>
          <p:nvPr/>
        </p:nvSpPr>
        <p:spPr>
          <a:xfrm>
            <a:off x="932688" y="2618756"/>
            <a:ext cx="2395728" cy="700516"/>
          </a:xfrm>
          <a:prstGeom prst="homePlat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Arikunto</a:t>
            </a:r>
            <a:r>
              <a:rPr lang="en-US" dirty="0"/>
              <a:t> </a:t>
            </a:r>
            <a:r>
              <a:rPr lang="en-US" dirty="0" err="1"/>
              <a:t>Suharsimi</a:t>
            </a:r>
            <a:endParaRPr lang="en-US" dirty="0"/>
          </a:p>
          <a:p>
            <a:pPr algn="ctr"/>
            <a:r>
              <a:rPr lang="en-US" dirty="0"/>
              <a:t>(2006 : 131)</a:t>
            </a:r>
            <a:endParaRPr lang="en-ID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4765015-29D2-48C9-A679-EF2DA78AE9BE}"/>
              </a:ext>
            </a:extLst>
          </p:cNvPr>
          <p:cNvSpPr/>
          <p:nvPr/>
        </p:nvSpPr>
        <p:spPr>
          <a:xfrm>
            <a:off x="3529584" y="2563892"/>
            <a:ext cx="7894320" cy="83767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dirty="0" err="1"/>
              <a:t>Sampel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sebagian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wakil </a:t>
            </a:r>
            <a:r>
              <a:rPr lang="en-ID" dirty="0" err="1"/>
              <a:t>populasi</a:t>
            </a:r>
            <a:r>
              <a:rPr lang="en-ID" dirty="0"/>
              <a:t> yang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diteliti</a:t>
            </a:r>
            <a:r>
              <a:rPr lang="en-ID" dirty="0"/>
              <a:t>. Jika </a:t>
            </a:r>
            <a:r>
              <a:rPr lang="en-ID" dirty="0" err="1"/>
              <a:t>penelitian</a:t>
            </a:r>
            <a:r>
              <a:rPr lang="en-ID" dirty="0"/>
              <a:t> yang di </a:t>
            </a:r>
            <a:r>
              <a:rPr lang="en-ID" dirty="0" err="1"/>
              <a:t>lakukan</a:t>
            </a:r>
            <a:r>
              <a:rPr lang="en-ID" dirty="0"/>
              <a:t> </a:t>
            </a:r>
            <a:r>
              <a:rPr lang="en-ID" dirty="0" err="1"/>
              <a:t>sebagian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populasi</a:t>
            </a:r>
            <a:r>
              <a:rPr lang="en-ID" dirty="0"/>
              <a:t> </a:t>
            </a:r>
            <a:r>
              <a:rPr lang="en-ID" dirty="0" err="1"/>
              <a:t>maka</a:t>
            </a:r>
            <a:r>
              <a:rPr lang="en-ID" dirty="0"/>
              <a:t>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dikatakan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</a:t>
            </a:r>
            <a:r>
              <a:rPr lang="en-ID" dirty="0" err="1"/>
              <a:t>sampel</a:t>
            </a:r>
            <a:r>
              <a:rPr lang="en-ID" dirty="0"/>
              <a:t>.</a:t>
            </a:r>
          </a:p>
        </p:txBody>
      </p:sp>
      <p:sp>
        <p:nvSpPr>
          <p:cNvPr id="9" name="Arrow: Pentagon 8">
            <a:extLst>
              <a:ext uri="{FF2B5EF4-FFF2-40B4-BE49-F238E27FC236}">
                <a16:creationId xmlns:a16="http://schemas.microsoft.com/office/drawing/2014/main" id="{4910721B-C123-47FF-BD21-6CAC106A3DA9}"/>
              </a:ext>
            </a:extLst>
          </p:cNvPr>
          <p:cNvSpPr/>
          <p:nvPr/>
        </p:nvSpPr>
        <p:spPr>
          <a:xfrm>
            <a:off x="938784" y="3630692"/>
            <a:ext cx="2395728" cy="700516"/>
          </a:xfrm>
          <a:prstGeom prst="homePlat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Sugiyono</a:t>
            </a:r>
            <a:r>
              <a:rPr lang="en-US" dirty="0"/>
              <a:t> (2008 : 118)</a:t>
            </a:r>
            <a:endParaRPr lang="en-ID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20E93B3-2009-43F0-99BF-6CE475BB0252}"/>
              </a:ext>
            </a:extLst>
          </p:cNvPr>
          <p:cNvSpPr/>
          <p:nvPr/>
        </p:nvSpPr>
        <p:spPr>
          <a:xfrm>
            <a:off x="3535680" y="3557540"/>
            <a:ext cx="7894320" cy="83767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dirty="0" err="1"/>
              <a:t>Sampel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bagian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keseluruhan</a:t>
            </a:r>
            <a:r>
              <a:rPr lang="en-ID" dirty="0"/>
              <a:t>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karakteristik</a:t>
            </a:r>
            <a:r>
              <a:rPr lang="en-ID" dirty="0"/>
              <a:t> yang </a:t>
            </a:r>
            <a:r>
              <a:rPr lang="en-ID" dirty="0" err="1"/>
              <a:t>dimiliki</a:t>
            </a:r>
            <a:r>
              <a:rPr lang="en-ID" dirty="0"/>
              <a:t> oleh </a:t>
            </a:r>
            <a:r>
              <a:rPr lang="en-ID" dirty="0" err="1"/>
              <a:t>sebuah</a:t>
            </a:r>
            <a:r>
              <a:rPr lang="en-ID" dirty="0"/>
              <a:t> </a:t>
            </a:r>
            <a:r>
              <a:rPr lang="en-ID" dirty="0" err="1"/>
              <a:t>Populasi</a:t>
            </a:r>
            <a:r>
              <a:rPr lang="en-ID" dirty="0"/>
              <a:t>.</a:t>
            </a:r>
          </a:p>
        </p:txBody>
      </p:sp>
      <p:sp>
        <p:nvSpPr>
          <p:cNvPr id="13" name="Arrow: Pentagon 12">
            <a:extLst>
              <a:ext uri="{FF2B5EF4-FFF2-40B4-BE49-F238E27FC236}">
                <a16:creationId xmlns:a16="http://schemas.microsoft.com/office/drawing/2014/main" id="{03202324-DB65-4A1E-8F72-E065C31D3B80}"/>
              </a:ext>
            </a:extLst>
          </p:cNvPr>
          <p:cNvSpPr/>
          <p:nvPr/>
        </p:nvSpPr>
        <p:spPr>
          <a:xfrm>
            <a:off x="926592" y="4642628"/>
            <a:ext cx="2395728" cy="1118092"/>
          </a:xfrm>
          <a:prstGeom prst="homePlate">
            <a:avLst>
              <a:gd name="adj" fmla="val 33644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Nana </a:t>
            </a:r>
            <a:r>
              <a:rPr lang="en-US" dirty="0" err="1"/>
              <a:t>Sudjana</a:t>
            </a:r>
            <a:r>
              <a:rPr lang="en-US" dirty="0"/>
              <a:t> dan </a:t>
            </a:r>
            <a:r>
              <a:rPr lang="en-US" dirty="0" err="1"/>
              <a:t>ibrahim</a:t>
            </a:r>
            <a:r>
              <a:rPr lang="en-US" dirty="0"/>
              <a:t> (2004 : 85)</a:t>
            </a:r>
            <a:endParaRPr lang="en-ID" dirty="0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7AC8EC1F-07C5-4F6D-A0F4-20FE7D4ED0E7}"/>
              </a:ext>
            </a:extLst>
          </p:cNvPr>
          <p:cNvSpPr/>
          <p:nvPr/>
        </p:nvSpPr>
        <p:spPr>
          <a:xfrm>
            <a:off x="3523488" y="4569476"/>
            <a:ext cx="7894320" cy="119124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dirty="0" err="1"/>
              <a:t>Sampel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sebagian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populasi</a:t>
            </a:r>
            <a:r>
              <a:rPr lang="en-ID" dirty="0"/>
              <a:t> yang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dijangkau</a:t>
            </a:r>
            <a:r>
              <a:rPr lang="en-ID" dirty="0"/>
              <a:t>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sifat</a:t>
            </a:r>
            <a:r>
              <a:rPr lang="en-ID" dirty="0"/>
              <a:t> yang </a:t>
            </a:r>
            <a:r>
              <a:rPr lang="en-ID" dirty="0" err="1"/>
              <a:t>sama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populasi</a:t>
            </a:r>
            <a:r>
              <a:rPr lang="en-ID" dirty="0"/>
              <a:t> yang </a:t>
            </a:r>
            <a:r>
              <a:rPr lang="en-ID" dirty="0" err="1"/>
              <a:t>diambil</a:t>
            </a:r>
            <a:r>
              <a:rPr lang="en-ID" dirty="0"/>
              <a:t> </a:t>
            </a:r>
            <a:r>
              <a:rPr lang="en-ID" dirty="0" err="1"/>
              <a:t>sampelnya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87577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7" grpId="0" animBg="1"/>
      <p:bldP spid="9" grpId="0" animBg="1"/>
      <p:bldP spid="11" grpId="0" animBg="1"/>
      <p:bldP spid="13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59DC028-2673-4A8A-8428-02CB22B2FA3C}"/>
              </a:ext>
            </a:extLst>
          </p:cNvPr>
          <p:cNvSpPr txBox="1"/>
          <p:nvPr/>
        </p:nvSpPr>
        <p:spPr>
          <a:xfrm>
            <a:off x="1133856" y="640080"/>
            <a:ext cx="1005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err="1"/>
              <a:t>Beberapa</a:t>
            </a:r>
            <a:r>
              <a:rPr lang="en-US" sz="2400" b="1" dirty="0"/>
              <a:t> </a:t>
            </a:r>
            <a:r>
              <a:rPr lang="en-US" sz="2400" b="1" dirty="0" err="1"/>
              <a:t>alasan</a:t>
            </a:r>
            <a:r>
              <a:rPr lang="en-US" sz="2400" b="1" dirty="0"/>
              <a:t> </a:t>
            </a:r>
            <a:r>
              <a:rPr lang="en-US" sz="2400" b="1" dirty="0" err="1"/>
              <a:t>peneliti</a:t>
            </a:r>
            <a:r>
              <a:rPr lang="en-US" sz="2400" b="1" dirty="0"/>
              <a:t> </a:t>
            </a:r>
            <a:r>
              <a:rPr lang="en-US" sz="2400" b="1" dirty="0" err="1"/>
              <a:t>menggunakan</a:t>
            </a:r>
            <a:r>
              <a:rPr lang="en-US" sz="2400" b="1" dirty="0"/>
              <a:t> </a:t>
            </a:r>
            <a:r>
              <a:rPr lang="en-US" sz="2400" b="1" dirty="0" err="1"/>
              <a:t>sampel</a:t>
            </a:r>
            <a:r>
              <a:rPr lang="en-US" sz="2400" b="1" dirty="0"/>
              <a:t> </a:t>
            </a:r>
            <a:r>
              <a:rPr lang="en-US" sz="2400" b="1" dirty="0" err="1"/>
              <a:t>dalam</a:t>
            </a:r>
            <a:r>
              <a:rPr lang="en-US" sz="2400" b="1" dirty="0"/>
              <a:t> </a:t>
            </a:r>
            <a:r>
              <a:rPr lang="en-US" sz="2400" b="1" dirty="0" err="1"/>
              <a:t>objek</a:t>
            </a:r>
            <a:r>
              <a:rPr lang="en-US" sz="2400" b="1" dirty="0"/>
              <a:t> </a:t>
            </a:r>
            <a:r>
              <a:rPr lang="en-US" sz="2400" b="1" dirty="0" err="1"/>
              <a:t>penelitian</a:t>
            </a:r>
            <a:r>
              <a:rPr lang="en-US" sz="2400" b="1" dirty="0"/>
              <a:t> </a:t>
            </a:r>
            <a:r>
              <a:rPr lang="en-US" sz="2400" b="1" dirty="0" err="1"/>
              <a:t>antara</a:t>
            </a:r>
            <a:r>
              <a:rPr lang="en-US" sz="2400" b="1" dirty="0"/>
              <a:t> lain :</a:t>
            </a:r>
            <a:endParaRPr lang="en-ID" sz="2400" b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A2BBF48-C546-487F-908E-1FAED2590469}"/>
              </a:ext>
            </a:extLst>
          </p:cNvPr>
          <p:cNvSpPr/>
          <p:nvPr/>
        </p:nvSpPr>
        <p:spPr>
          <a:xfrm>
            <a:off x="1395984" y="1791254"/>
            <a:ext cx="7363968" cy="694944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err="1"/>
              <a:t>Populasi</a:t>
            </a:r>
            <a:r>
              <a:rPr lang="en-US" sz="2400" dirty="0"/>
              <a:t> </a:t>
            </a:r>
            <a:r>
              <a:rPr lang="en-US" sz="2400" dirty="0" err="1"/>
              <a:t>terlalu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mungkin</a:t>
            </a:r>
            <a:r>
              <a:rPr lang="en-US" sz="2400" dirty="0"/>
              <a:t> </a:t>
            </a:r>
            <a:r>
              <a:rPr lang="en-US" sz="2400" dirty="0" err="1"/>
              <a:t>meneliti</a:t>
            </a:r>
            <a:r>
              <a:rPr lang="en-US" sz="2400" dirty="0"/>
              <a:t> </a:t>
            </a:r>
            <a:r>
              <a:rPr lang="en-US" sz="2400" dirty="0" err="1"/>
              <a:t>seluruh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endParaRPr lang="en-ID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45DE8F6-4F1E-4980-9B2E-7834049DD3B7}"/>
              </a:ext>
            </a:extLst>
          </p:cNvPr>
          <p:cNvSpPr/>
          <p:nvPr/>
        </p:nvSpPr>
        <p:spPr>
          <a:xfrm>
            <a:off x="1981200" y="2652730"/>
            <a:ext cx="7363968" cy="694944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err="1"/>
              <a:t>Keterbatasan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, </a:t>
            </a:r>
            <a:r>
              <a:rPr lang="en-US" sz="2400" dirty="0" err="1"/>
              <a:t>biaya</a:t>
            </a:r>
            <a:r>
              <a:rPr lang="en-US" sz="2400" dirty="0"/>
              <a:t>,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endParaRPr lang="en-ID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FB2024-2081-4418-A4CF-662C72284A15}"/>
              </a:ext>
            </a:extLst>
          </p:cNvPr>
          <p:cNvSpPr/>
          <p:nvPr/>
        </p:nvSpPr>
        <p:spPr>
          <a:xfrm>
            <a:off x="2712720" y="3493010"/>
            <a:ext cx="7363968" cy="997803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err="1"/>
              <a:t>Penelitian</a:t>
            </a:r>
            <a:r>
              <a:rPr lang="en-US" sz="2400" dirty="0"/>
              <a:t> yang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sampel</a:t>
            </a:r>
            <a:r>
              <a:rPr lang="en-US" sz="2400" dirty="0"/>
              <a:t>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reliabel</a:t>
            </a:r>
            <a:r>
              <a:rPr lang="en-US" sz="2400" dirty="0"/>
              <a:t> </a:t>
            </a:r>
            <a:r>
              <a:rPr lang="en-US" sz="2400" dirty="0" err="1"/>
              <a:t>daripada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populasi</a:t>
            </a:r>
            <a:endParaRPr lang="en-ID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FA65925-4AF2-4DB5-960A-6C98BCB09917}"/>
              </a:ext>
            </a:extLst>
          </p:cNvPr>
          <p:cNvSpPr/>
          <p:nvPr/>
        </p:nvSpPr>
        <p:spPr>
          <a:xfrm>
            <a:off x="3517392" y="4636149"/>
            <a:ext cx="7363968" cy="997803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/>
              <a:t>Jika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dirty="0" err="1"/>
              <a:t>populasi</a:t>
            </a:r>
            <a:r>
              <a:rPr lang="en-US" sz="2400" dirty="0"/>
              <a:t> </a:t>
            </a:r>
            <a:r>
              <a:rPr lang="en-US" sz="2400" dirty="0" err="1"/>
              <a:t>homogen</a:t>
            </a:r>
            <a:r>
              <a:rPr lang="en-US" sz="2400" dirty="0"/>
              <a:t>, </a:t>
            </a:r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seluruh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populasi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masuk</a:t>
            </a:r>
            <a:r>
              <a:rPr lang="en-US" sz="2400" dirty="0"/>
              <a:t> </a:t>
            </a:r>
            <a:r>
              <a:rPr lang="en-US" sz="2400" dirty="0" err="1"/>
              <a:t>akal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628868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29E8114-2B25-44D3-B69A-326ACFC22B34}"/>
              </a:ext>
            </a:extLst>
          </p:cNvPr>
          <p:cNvSpPr txBox="1"/>
          <p:nvPr/>
        </p:nvSpPr>
        <p:spPr>
          <a:xfrm>
            <a:off x="1060704" y="591235"/>
            <a:ext cx="1022299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2400" dirty="0"/>
              <a:t>Mari kita rangkum perbedaan populasi dan sampel tersebut berdasarkan ilustrasi gambar seperti berikut:</a:t>
            </a:r>
            <a:endParaRPr lang="en-ID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BCC8F7-D73A-414C-80FC-182ABDA2B7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475" y="1655254"/>
            <a:ext cx="5038725" cy="38766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833661E-5CF9-4FE1-A6FE-6E22FEF93644}"/>
              </a:ext>
            </a:extLst>
          </p:cNvPr>
          <p:cNvSpPr txBox="1"/>
          <p:nvPr/>
        </p:nvSpPr>
        <p:spPr>
          <a:xfrm>
            <a:off x="6519672" y="2132624"/>
            <a:ext cx="534924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dirty="0"/>
              <a:t>	</a:t>
            </a:r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gambar</a:t>
            </a:r>
            <a:r>
              <a:rPr lang="en-ID" dirty="0"/>
              <a:t> </a:t>
            </a:r>
            <a:r>
              <a:rPr lang="en-ID" dirty="0" err="1"/>
              <a:t>ilustrasi</a:t>
            </a:r>
            <a:r>
              <a:rPr lang="en-ID" dirty="0"/>
              <a:t> </a:t>
            </a:r>
            <a:r>
              <a:rPr lang="en-ID" dirty="0" err="1"/>
              <a:t>populasi</a:t>
            </a:r>
            <a:r>
              <a:rPr lang="en-ID" dirty="0"/>
              <a:t> dan </a:t>
            </a:r>
            <a:r>
              <a:rPr lang="en-ID" dirty="0" err="1"/>
              <a:t>sampel</a:t>
            </a:r>
            <a:r>
              <a:rPr lang="en-ID" dirty="0"/>
              <a:t> </a:t>
            </a:r>
            <a:r>
              <a:rPr lang="en-ID" dirty="0" err="1"/>
              <a:t>diatas</a:t>
            </a:r>
            <a:r>
              <a:rPr lang="en-ID" dirty="0"/>
              <a:t>, </a:t>
            </a:r>
            <a:r>
              <a:rPr lang="en-ID" dirty="0" err="1"/>
              <a:t>maka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kita</a:t>
            </a:r>
            <a:r>
              <a:rPr lang="en-ID" dirty="0"/>
              <a:t> </a:t>
            </a:r>
            <a:r>
              <a:rPr lang="en-ID" dirty="0" err="1"/>
              <a:t>simpulkan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populasi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sebuah</a:t>
            </a:r>
            <a:r>
              <a:rPr lang="en-ID" dirty="0"/>
              <a:t> </a:t>
            </a:r>
            <a:r>
              <a:rPr lang="en-ID" dirty="0" err="1"/>
              <a:t>organisme</a:t>
            </a:r>
            <a:r>
              <a:rPr lang="en-ID" dirty="0"/>
              <a:t>, </a:t>
            </a:r>
            <a:r>
              <a:rPr lang="en-ID" dirty="0" err="1"/>
              <a:t>sedangkan</a:t>
            </a:r>
            <a:r>
              <a:rPr lang="en-ID" dirty="0"/>
              <a:t> </a:t>
            </a:r>
            <a:r>
              <a:rPr lang="en-ID" dirty="0" err="1"/>
              <a:t>sampel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organ. Jadi, </a:t>
            </a:r>
            <a:r>
              <a:rPr lang="en-ID" dirty="0" err="1"/>
              <a:t>sampel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bagian</a:t>
            </a:r>
            <a:r>
              <a:rPr lang="en-ID" dirty="0"/>
              <a:t> yang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terpisahkan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populasi</a:t>
            </a:r>
            <a:r>
              <a:rPr lang="en-ID" dirty="0"/>
              <a:t>. Dan </a:t>
            </a:r>
            <a:r>
              <a:rPr lang="en-ID" dirty="0" err="1"/>
              <a:t>sampel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hal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haruslah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mewakili</a:t>
            </a:r>
            <a:r>
              <a:rPr lang="en-ID" dirty="0"/>
              <a:t> </a:t>
            </a:r>
            <a:r>
              <a:rPr lang="en-ID" dirty="0" err="1"/>
              <a:t>karakteristik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keseluruhan</a:t>
            </a:r>
            <a:r>
              <a:rPr lang="en-ID" dirty="0"/>
              <a:t> </a:t>
            </a:r>
            <a:r>
              <a:rPr lang="en-ID" dirty="0" err="1"/>
              <a:t>populasi</a:t>
            </a:r>
            <a:r>
              <a:rPr lang="en-ID" dirty="0"/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AC03AD4-153A-41D2-8D68-178946C22646}"/>
              </a:ext>
            </a:extLst>
          </p:cNvPr>
          <p:cNvSpPr txBox="1"/>
          <p:nvPr/>
        </p:nvSpPr>
        <p:spPr>
          <a:xfrm>
            <a:off x="6519672" y="4030034"/>
            <a:ext cx="534924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dirty="0"/>
              <a:t>	</a:t>
            </a:r>
            <a:r>
              <a:rPr lang="en-ID" dirty="0" err="1"/>
              <a:t>Harapannya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, </a:t>
            </a:r>
            <a:r>
              <a:rPr lang="en-ID" dirty="0" err="1"/>
              <a:t>jika</a:t>
            </a:r>
            <a:r>
              <a:rPr lang="en-ID" dirty="0"/>
              <a:t> </a:t>
            </a:r>
            <a:r>
              <a:rPr lang="en-ID" dirty="0" err="1"/>
              <a:t>kita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pada </a:t>
            </a:r>
            <a:r>
              <a:rPr lang="en-ID" dirty="0" err="1"/>
              <a:t>sampel</a:t>
            </a:r>
            <a:r>
              <a:rPr lang="en-ID" dirty="0"/>
              <a:t>, </a:t>
            </a:r>
            <a:r>
              <a:rPr lang="en-ID" dirty="0" err="1"/>
              <a:t>maka</a:t>
            </a:r>
            <a:r>
              <a:rPr lang="en-ID" dirty="0"/>
              <a:t> </a:t>
            </a:r>
            <a:r>
              <a:rPr lang="en-ID" dirty="0" err="1"/>
              <a:t>hasilnya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digunakan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generalisasi</a:t>
            </a:r>
            <a:r>
              <a:rPr lang="en-ID" dirty="0"/>
              <a:t> </a:t>
            </a:r>
            <a:r>
              <a:rPr lang="en-ID" dirty="0" err="1"/>
              <a:t>bagi</a:t>
            </a:r>
            <a:r>
              <a:rPr lang="en-ID" dirty="0"/>
              <a:t> </a:t>
            </a:r>
            <a:r>
              <a:rPr lang="en-ID" dirty="0" err="1"/>
              <a:t>keseluruhan</a:t>
            </a:r>
            <a:r>
              <a:rPr lang="en-ID" dirty="0"/>
              <a:t> </a:t>
            </a:r>
            <a:r>
              <a:rPr lang="en-ID" dirty="0" err="1"/>
              <a:t>populasi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4930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B7F2E49-D501-46E8-8A2B-DF24F81D14F4}"/>
              </a:ext>
            </a:extLst>
          </p:cNvPr>
          <p:cNvSpPr/>
          <p:nvPr/>
        </p:nvSpPr>
        <p:spPr>
          <a:xfrm>
            <a:off x="1648694" y="1620982"/>
            <a:ext cx="9227127" cy="324196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err="1"/>
              <a:t>Sebelum</a:t>
            </a:r>
            <a:r>
              <a:rPr lang="en-US" sz="2400" dirty="0"/>
              <a:t> </a:t>
            </a:r>
            <a:r>
              <a:rPr lang="en-US" sz="2400" dirty="0" err="1"/>
              <a:t>membeli</a:t>
            </a:r>
            <a:r>
              <a:rPr lang="en-US" sz="2400" dirty="0"/>
              <a:t> </a:t>
            </a:r>
            <a:r>
              <a:rPr lang="en-US" sz="2400" dirty="0" err="1"/>
              <a:t>lengkeng</a:t>
            </a:r>
            <a:r>
              <a:rPr lang="en-US" sz="2400" dirty="0"/>
              <a:t>, Bu Mira </a:t>
            </a:r>
            <a:r>
              <a:rPr lang="en-US" sz="2400" dirty="0" err="1"/>
              <a:t>mencicipinya</a:t>
            </a:r>
            <a:r>
              <a:rPr lang="en-US" sz="2400" dirty="0"/>
              <a:t> </a:t>
            </a:r>
            <a:r>
              <a:rPr lang="en-US" sz="2400" dirty="0" err="1"/>
              <a:t>terlebih</a:t>
            </a:r>
            <a:r>
              <a:rPr lang="en-US" sz="2400" dirty="0"/>
              <a:t> </a:t>
            </a:r>
            <a:r>
              <a:rPr lang="en-US" sz="2400" dirty="0" err="1"/>
              <a:t>dahulu</a:t>
            </a:r>
            <a:r>
              <a:rPr lang="en-US" sz="2400" dirty="0"/>
              <a:t>. Bu Mira </a:t>
            </a:r>
            <a:r>
              <a:rPr lang="en-US" sz="2400" dirty="0" err="1"/>
              <a:t>mengambil</a:t>
            </a:r>
            <a:r>
              <a:rPr lang="en-US" sz="2400" dirty="0"/>
              <a:t> </a:t>
            </a:r>
            <a:r>
              <a:rPr lang="en-US" sz="2400" dirty="0" err="1"/>
              <a:t>lengkeng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tempat</a:t>
            </a:r>
            <a:r>
              <a:rPr lang="en-US" sz="2400" dirty="0"/>
              <a:t> </a:t>
            </a:r>
            <a:r>
              <a:rPr lang="en-US" sz="2400" dirty="0" err="1"/>
              <a:t>berbeda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keranjang</a:t>
            </a:r>
            <a:r>
              <a:rPr lang="en-US" sz="2400" dirty="0"/>
              <a:t>. Sebagian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keranjang</a:t>
            </a:r>
            <a:r>
              <a:rPr lang="en-US" sz="2400" dirty="0"/>
              <a:t>, </a:t>
            </a:r>
            <a:r>
              <a:rPr lang="en-US" sz="2400" dirty="0" err="1"/>
              <a:t>sebagian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tengah</a:t>
            </a:r>
            <a:r>
              <a:rPr lang="en-US" sz="2400" dirty="0"/>
              <a:t> </a:t>
            </a:r>
            <a:r>
              <a:rPr lang="en-US" sz="2400" dirty="0" err="1"/>
              <a:t>keranjang</a:t>
            </a:r>
            <a:r>
              <a:rPr lang="en-US" sz="2400" dirty="0"/>
              <a:t> dan </a:t>
            </a:r>
            <a:r>
              <a:rPr lang="en-US" sz="2400" dirty="0" err="1"/>
              <a:t>sebagian</a:t>
            </a:r>
            <a:r>
              <a:rPr lang="en-US" sz="2400" dirty="0"/>
              <a:t> </a:t>
            </a:r>
            <a:r>
              <a:rPr lang="en-US" sz="2400" dirty="0" err="1"/>
              <a:t>lagi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dasar</a:t>
            </a:r>
            <a:r>
              <a:rPr lang="en-US" sz="2400" dirty="0"/>
              <a:t> </a:t>
            </a:r>
            <a:r>
              <a:rPr lang="en-US" sz="2400" dirty="0" err="1"/>
              <a:t>keranjang</a:t>
            </a:r>
            <a:r>
              <a:rPr lang="en-US" sz="2400" dirty="0"/>
              <a:t>. Setelah </a:t>
            </a:r>
            <a:r>
              <a:rPr lang="en-US" sz="2400" dirty="0" err="1"/>
              <a:t>dicicipi</a:t>
            </a:r>
            <a:r>
              <a:rPr lang="en-US" sz="2400" dirty="0"/>
              <a:t>, </a:t>
            </a:r>
            <a:r>
              <a:rPr lang="en-US" sz="2400" dirty="0" err="1"/>
              <a:t>ternyatasemua</a:t>
            </a:r>
            <a:r>
              <a:rPr lang="en-US" sz="2400" dirty="0"/>
              <a:t> </a:t>
            </a:r>
            <a:r>
              <a:rPr lang="en-US" sz="2400" dirty="0" err="1"/>
              <a:t>lengkeng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manis</a:t>
            </a:r>
            <a:r>
              <a:rPr lang="en-US" sz="2400" dirty="0"/>
              <a:t> </a:t>
            </a:r>
            <a:r>
              <a:rPr lang="en-US" sz="2400" dirty="0" err="1"/>
              <a:t>sehingga</a:t>
            </a:r>
            <a:r>
              <a:rPr lang="en-US" sz="2400" dirty="0"/>
              <a:t> Bu Mira </a:t>
            </a:r>
            <a:r>
              <a:rPr lang="en-US" sz="2400" dirty="0" err="1"/>
              <a:t>membeli</a:t>
            </a:r>
            <a:r>
              <a:rPr lang="en-US" sz="2400" dirty="0"/>
              <a:t> 5 kg </a:t>
            </a:r>
            <a:r>
              <a:rPr lang="en-US" sz="2400" dirty="0" err="1"/>
              <a:t>lengkeng</a:t>
            </a:r>
            <a:r>
              <a:rPr lang="en-US" sz="2400" dirty="0"/>
              <a:t>. </a:t>
            </a:r>
            <a:r>
              <a:rPr lang="en-US" sz="2400" dirty="0" err="1"/>
              <a:t>Tentukan</a:t>
            </a:r>
            <a:r>
              <a:rPr lang="en-US" sz="2400" dirty="0"/>
              <a:t> mana yang </a:t>
            </a:r>
            <a:r>
              <a:rPr lang="en-US" sz="2400" dirty="0" err="1"/>
              <a:t>termasuk</a:t>
            </a:r>
            <a:r>
              <a:rPr lang="en-US" sz="2400" dirty="0"/>
              <a:t> </a:t>
            </a:r>
            <a:r>
              <a:rPr lang="en-US" sz="2400" dirty="0" err="1"/>
              <a:t>populasi</a:t>
            </a:r>
            <a:r>
              <a:rPr lang="en-US" sz="2400" dirty="0"/>
              <a:t> dan </a:t>
            </a:r>
            <a:r>
              <a:rPr lang="en-US" sz="2400" dirty="0" err="1"/>
              <a:t>manakah</a:t>
            </a:r>
            <a:r>
              <a:rPr lang="en-US" sz="2400" dirty="0"/>
              <a:t> yang </a:t>
            </a:r>
            <a:r>
              <a:rPr lang="en-US" sz="2400" dirty="0" err="1"/>
              <a:t>termasuk</a:t>
            </a:r>
            <a:r>
              <a:rPr lang="en-US" sz="2400" dirty="0"/>
              <a:t> </a:t>
            </a:r>
            <a:r>
              <a:rPr lang="en-US" sz="2400" dirty="0" err="1"/>
              <a:t>sampelnya</a:t>
            </a:r>
            <a:r>
              <a:rPr lang="en-US" sz="2400" dirty="0"/>
              <a:t>!</a:t>
            </a:r>
            <a:endParaRPr lang="en-ID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: Rounded Corners 2">
                <a:extLst>
                  <a:ext uri="{FF2B5EF4-FFF2-40B4-BE49-F238E27FC236}">
                    <a16:creationId xmlns:a16="http://schemas.microsoft.com/office/drawing/2014/main" id="{45BDB30C-C517-4A8A-B8E3-44B8C9300479}"/>
                  </a:ext>
                </a:extLst>
              </p:cNvPr>
              <p:cNvSpPr/>
              <p:nvPr/>
            </p:nvSpPr>
            <p:spPr>
              <a:xfrm>
                <a:off x="1981203" y="1399309"/>
                <a:ext cx="2258291" cy="512618"/>
              </a:xfrm>
              <a:prstGeom prst="round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Masalah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ID" sz="2400" b="1" dirty="0"/>
              </a:p>
            </p:txBody>
          </p:sp>
        </mc:Choice>
        <mc:Fallback xmlns="">
          <p:sp>
            <p:nvSpPr>
              <p:cNvPr id="3" name="Rectangle: Rounded Corners 2">
                <a:extLst>
                  <a:ext uri="{FF2B5EF4-FFF2-40B4-BE49-F238E27FC236}">
                    <a16:creationId xmlns:a16="http://schemas.microsoft.com/office/drawing/2014/main" id="{45BDB30C-C517-4A8A-B8E3-44B8C93004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3" y="1399309"/>
                <a:ext cx="2258291" cy="512618"/>
              </a:xfrm>
              <a:prstGeom prst="roundRect">
                <a:avLst/>
              </a:prstGeom>
              <a:blipFill>
                <a:blip r:embed="rId2"/>
                <a:stretch>
                  <a:fillRect t="-3448" b="-18391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0613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B7F2E49-D501-46E8-8A2B-DF24F81D14F4}"/>
              </a:ext>
            </a:extLst>
          </p:cNvPr>
          <p:cNvSpPr/>
          <p:nvPr/>
        </p:nvSpPr>
        <p:spPr>
          <a:xfrm>
            <a:off x="1648694" y="1620982"/>
            <a:ext cx="9227127" cy="324196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meneliti</a:t>
            </a:r>
            <a:r>
              <a:rPr lang="en-US" sz="2400" dirty="0"/>
              <a:t> </a:t>
            </a:r>
            <a:r>
              <a:rPr lang="en-US" sz="2400" dirty="0" err="1"/>
              <a:t>seberapa</a:t>
            </a:r>
            <a:r>
              <a:rPr lang="en-US" sz="2400" dirty="0"/>
              <a:t> </a:t>
            </a:r>
            <a:r>
              <a:rPr lang="en-US" sz="2400" dirty="0" err="1"/>
              <a:t>sering</a:t>
            </a:r>
            <a:r>
              <a:rPr lang="en-US" sz="2400" dirty="0"/>
              <a:t> </a:t>
            </a:r>
            <a:r>
              <a:rPr lang="en-US" sz="2400" dirty="0" err="1"/>
              <a:t>siswa</a:t>
            </a:r>
            <a:r>
              <a:rPr lang="en-US" sz="2400" dirty="0"/>
              <a:t> – </a:t>
            </a:r>
            <a:r>
              <a:rPr lang="en-US" sz="2400" dirty="0" err="1"/>
              <a:t>siswa</a:t>
            </a:r>
            <a:r>
              <a:rPr lang="en-US" sz="2400" dirty="0"/>
              <a:t> SMA di </a:t>
            </a:r>
            <a:r>
              <a:rPr lang="en-US" sz="2400" dirty="0" err="1"/>
              <a:t>kota</a:t>
            </a:r>
            <a:r>
              <a:rPr lang="en-US" sz="2400" dirty="0"/>
              <a:t> Medan </a:t>
            </a:r>
            <a:r>
              <a:rPr lang="en-US" sz="2400" dirty="0" err="1"/>
              <a:t>pergi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bioskop</a:t>
            </a:r>
            <a:r>
              <a:rPr lang="en-US" sz="2400" dirty="0"/>
              <a:t>, </a:t>
            </a:r>
            <a:r>
              <a:rPr lang="en-US" sz="2400" dirty="0" err="1"/>
              <a:t>kamu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memilih</a:t>
            </a:r>
            <a:r>
              <a:rPr lang="en-US" sz="2400" dirty="0"/>
              <a:t> </a:t>
            </a:r>
            <a:r>
              <a:rPr lang="en-US" sz="2400" dirty="0" err="1"/>
              <a:t>siswa</a:t>
            </a:r>
            <a:r>
              <a:rPr lang="en-US" sz="2400" dirty="0"/>
              <a:t> – </a:t>
            </a:r>
            <a:r>
              <a:rPr lang="en-US" sz="2400" dirty="0" err="1"/>
              <a:t>siswa</a:t>
            </a:r>
            <a:r>
              <a:rPr lang="en-US" sz="2400" dirty="0"/>
              <a:t> SMA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acak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sekolah</a:t>
            </a:r>
            <a:r>
              <a:rPr lang="en-US" sz="2400" dirty="0"/>
              <a:t> di </a:t>
            </a:r>
            <a:r>
              <a:rPr lang="en-US" sz="2400" dirty="0" err="1"/>
              <a:t>kota</a:t>
            </a:r>
            <a:r>
              <a:rPr lang="en-US" sz="2400" dirty="0"/>
              <a:t> Bogor, </a:t>
            </a:r>
            <a:r>
              <a:rPr lang="en-US" sz="2400" dirty="0" err="1"/>
              <a:t>kemudian</a:t>
            </a:r>
            <a:r>
              <a:rPr lang="en-US" sz="2400" dirty="0"/>
              <a:t> </a:t>
            </a:r>
            <a:r>
              <a:rPr lang="en-US" sz="2400" dirty="0" err="1"/>
              <a:t>mewawancarai</a:t>
            </a:r>
            <a:r>
              <a:rPr lang="en-US" sz="2400" dirty="0"/>
              <a:t> </a:t>
            </a:r>
            <a:r>
              <a:rPr lang="en-US" sz="2400" dirty="0" err="1"/>
              <a:t>mereka</a:t>
            </a:r>
            <a:r>
              <a:rPr lang="en-US" sz="2400" dirty="0"/>
              <a:t>. </a:t>
            </a:r>
            <a:r>
              <a:rPr lang="en-US" sz="2400" dirty="0" err="1"/>
              <a:t>Tentukan</a:t>
            </a:r>
            <a:r>
              <a:rPr lang="en-US" sz="2400" dirty="0"/>
              <a:t> mana yang </a:t>
            </a:r>
            <a:r>
              <a:rPr lang="en-US" sz="2400" dirty="0" err="1"/>
              <a:t>termasuk</a:t>
            </a:r>
            <a:r>
              <a:rPr lang="en-US" sz="2400" dirty="0"/>
              <a:t> </a:t>
            </a:r>
            <a:r>
              <a:rPr lang="en-US" sz="2400" dirty="0" err="1"/>
              <a:t>populasi</a:t>
            </a:r>
            <a:r>
              <a:rPr lang="en-US" sz="2400" dirty="0"/>
              <a:t> dan </a:t>
            </a:r>
            <a:r>
              <a:rPr lang="en-US" sz="2400" dirty="0" err="1"/>
              <a:t>manakah</a:t>
            </a:r>
            <a:r>
              <a:rPr lang="en-US" sz="2400" dirty="0"/>
              <a:t> yang </a:t>
            </a:r>
            <a:r>
              <a:rPr lang="en-US" sz="2400" dirty="0" err="1"/>
              <a:t>termasuk</a:t>
            </a:r>
            <a:r>
              <a:rPr lang="en-US" sz="2400" dirty="0"/>
              <a:t> </a:t>
            </a:r>
            <a:r>
              <a:rPr lang="en-US" sz="2400" dirty="0" err="1"/>
              <a:t>sampelnya</a:t>
            </a:r>
            <a:r>
              <a:rPr lang="en-US" sz="2400" dirty="0"/>
              <a:t>!</a:t>
            </a:r>
            <a:endParaRPr lang="en-ID" sz="2400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5BDB30C-C517-4A8A-B8E3-44B8C9300479}"/>
              </a:ext>
            </a:extLst>
          </p:cNvPr>
          <p:cNvSpPr/>
          <p:nvPr/>
        </p:nvSpPr>
        <p:spPr>
          <a:xfrm>
            <a:off x="1981203" y="1399309"/>
            <a:ext cx="2258291" cy="512618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/>
              <a:t>Masalah</a:t>
            </a:r>
            <a:r>
              <a:rPr lang="en-US" sz="2400" b="1" dirty="0"/>
              <a:t> 2</a:t>
            </a:r>
            <a:endParaRPr lang="en-ID" sz="2400" b="1" dirty="0"/>
          </a:p>
        </p:txBody>
      </p:sp>
    </p:spTree>
    <p:extLst>
      <p:ext uri="{BB962C8B-B14F-4D97-AF65-F5344CB8AC3E}">
        <p14:creationId xmlns:p14="http://schemas.microsoft.com/office/powerpoint/2010/main" val="1390117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B7F2E49-D501-46E8-8A2B-DF24F81D14F4}"/>
              </a:ext>
            </a:extLst>
          </p:cNvPr>
          <p:cNvSpPr/>
          <p:nvPr/>
        </p:nvSpPr>
        <p:spPr>
          <a:xfrm>
            <a:off x="1648694" y="900547"/>
            <a:ext cx="9227127" cy="403167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/>
              <a:t>Buk Erna </a:t>
            </a:r>
            <a:r>
              <a:rPr lang="en-US" sz="2400" dirty="0" err="1"/>
              <a:t>hendak</a:t>
            </a:r>
            <a:r>
              <a:rPr lang="en-US" sz="2400" dirty="0"/>
              <a:t> </a:t>
            </a:r>
            <a:r>
              <a:rPr lang="en-US" sz="2400" dirty="0" err="1"/>
              <a:t>membandingkan</a:t>
            </a:r>
            <a:r>
              <a:rPr lang="en-US" sz="2400" dirty="0"/>
              <a:t> </a:t>
            </a:r>
            <a:r>
              <a:rPr lang="en-US" sz="2400" dirty="0" err="1"/>
              <a:t>siswa</a:t>
            </a:r>
            <a:r>
              <a:rPr lang="en-US" sz="2400" dirty="0"/>
              <a:t> </a:t>
            </a:r>
            <a:r>
              <a:rPr lang="en-US" sz="2400" dirty="0" err="1"/>
              <a:t>perempuan</a:t>
            </a:r>
            <a:r>
              <a:rPr lang="en-US" sz="2400" dirty="0"/>
              <a:t> dan </a:t>
            </a:r>
            <a:r>
              <a:rPr lang="en-US" sz="2400" dirty="0" err="1"/>
              <a:t>siswa</a:t>
            </a:r>
            <a:r>
              <a:rPr lang="en-US" sz="2400" dirty="0"/>
              <a:t> </a:t>
            </a:r>
            <a:r>
              <a:rPr lang="en-US" sz="2400" dirty="0" err="1"/>
              <a:t>laki</a:t>
            </a:r>
            <a:r>
              <a:rPr lang="en-US" sz="2400" dirty="0"/>
              <a:t> – </a:t>
            </a:r>
            <a:r>
              <a:rPr lang="en-US" sz="2400" dirty="0" err="1"/>
              <a:t>laki</a:t>
            </a:r>
            <a:r>
              <a:rPr lang="en-US" sz="2400" dirty="0"/>
              <a:t> di SMA </a:t>
            </a:r>
            <a:r>
              <a:rPr lang="en-US" sz="2400" dirty="0" err="1"/>
              <a:t>kelas</a:t>
            </a:r>
            <a:r>
              <a:rPr lang="en-US" sz="2400"/>
              <a:t> X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kedisiplinan</a:t>
            </a:r>
            <a:r>
              <a:rPr lang="en-US" sz="2400" dirty="0"/>
              <a:t>.  Buk Erna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memperoleh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. </a:t>
            </a:r>
            <a:r>
              <a:rPr lang="en-US" sz="2400" dirty="0" err="1"/>
              <a:t>Diantaranya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pPr marL="457200" indent="-457200" algn="just">
              <a:buFont typeface="+mj-lt"/>
              <a:buAutoNum type="alphaLcPeriod"/>
            </a:pPr>
            <a:r>
              <a:rPr lang="en-US" sz="2400" dirty="0" err="1"/>
              <a:t>Ia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mengumpulkan</a:t>
            </a:r>
            <a:r>
              <a:rPr lang="en-US" sz="2400" dirty="0"/>
              <a:t> data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dirty="0" err="1"/>
              <a:t>kedisiplinan</a:t>
            </a:r>
            <a:r>
              <a:rPr lang="en-US" sz="2400" dirty="0"/>
              <a:t>  </a:t>
            </a:r>
            <a:r>
              <a:rPr lang="en-US" sz="2400" dirty="0" err="1"/>
              <a:t>seluruh</a:t>
            </a:r>
            <a:r>
              <a:rPr lang="en-US" sz="2400" dirty="0"/>
              <a:t> </a:t>
            </a:r>
            <a:r>
              <a:rPr lang="en-US" sz="2400" dirty="0" err="1"/>
              <a:t>siswa</a:t>
            </a:r>
            <a:r>
              <a:rPr lang="en-US" sz="2400" dirty="0"/>
              <a:t> </a:t>
            </a:r>
            <a:r>
              <a:rPr lang="en-US" sz="2400" dirty="0" err="1"/>
              <a:t>laki</a:t>
            </a:r>
            <a:r>
              <a:rPr lang="en-US" sz="2400" dirty="0"/>
              <a:t> – </a:t>
            </a:r>
            <a:r>
              <a:rPr lang="en-US" sz="2400" dirty="0" err="1"/>
              <a:t>laki</a:t>
            </a:r>
            <a:r>
              <a:rPr lang="en-US" sz="2400" dirty="0"/>
              <a:t> dan </a:t>
            </a:r>
            <a:r>
              <a:rPr lang="en-US" sz="2400" dirty="0" err="1"/>
              <a:t>kedisiplinan</a:t>
            </a:r>
            <a:r>
              <a:rPr lang="en-US" sz="2400" dirty="0"/>
              <a:t> </a:t>
            </a:r>
            <a:r>
              <a:rPr lang="en-US" sz="2400" dirty="0" err="1"/>
              <a:t>seluruh</a:t>
            </a:r>
            <a:r>
              <a:rPr lang="en-US" sz="2400" dirty="0"/>
              <a:t> </a:t>
            </a:r>
            <a:r>
              <a:rPr lang="en-US" sz="2400" dirty="0" err="1"/>
              <a:t>siswa</a:t>
            </a:r>
            <a:r>
              <a:rPr lang="en-US" sz="2400" dirty="0"/>
              <a:t> </a:t>
            </a:r>
            <a:r>
              <a:rPr lang="en-US" sz="2400" dirty="0" err="1"/>
              <a:t>perempuan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seluruh</a:t>
            </a:r>
            <a:r>
              <a:rPr lang="en-US" sz="2400" dirty="0"/>
              <a:t> </a:t>
            </a:r>
            <a:r>
              <a:rPr lang="en-US" sz="2400" dirty="0" err="1"/>
              <a:t>kelas</a:t>
            </a:r>
            <a:r>
              <a:rPr lang="en-US" sz="2400" dirty="0"/>
              <a:t> yang </a:t>
            </a:r>
            <a:r>
              <a:rPr lang="en-US" sz="2400" dirty="0" err="1"/>
              <a:t>ada</a:t>
            </a:r>
            <a:r>
              <a:rPr lang="en-US" sz="2400" dirty="0"/>
              <a:t> di </a:t>
            </a:r>
            <a:r>
              <a:rPr lang="en-US" sz="2400" dirty="0" err="1"/>
              <a:t>sekolah</a:t>
            </a:r>
            <a:r>
              <a:rPr lang="en-US" sz="2400" dirty="0"/>
              <a:t>, </a:t>
            </a:r>
            <a:r>
              <a:rPr lang="en-US" sz="2400" dirty="0" err="1"/>
              <a:t>kemudian</a:t>
            </a:r>
            <a:r>
              <a:rPr lang="en-US" sz="2400" dirty="0"/>
              <a:t> </a:t>
            </a:r>
            <a:r>
              <a:rPr lang="en-US" sz="2400" dirty="0" err="1"/>
              <a:t>membandingkannya</a:t>
            </a:r>
            <a:r>
              <a:rPr lang="en-US" sz="2400" dirty="0"/>
              <a:t>.</a:t>
            </a:r>
          </a:p>
          <a:p>
            <a:pPr marL="457200" indent="-457200" algn="just">
              <a:buFont typeface="+mj-lt"/>
              <a:buAutoNum type="alphaLcPeriod"/>
            </a:pPr>
            <a:r>
              <a:rPr lang="en-US" sz="2400" dirty="0"/>
              <a:t>Guru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mengambil</a:t>
            </a:r>
            <a:r>
              <a:rPr lang="en-US" sz="2400" dirty="0"/>
              <a:t> Sebagian </a:t>
            </a:r>
            <a:r>
              <a:rPr lang="en-US" sz="2400" dirty="0" err="1"/>
              <a:t>kecil</a:t>
            </a:r>
            <a:r>
              <a:rPr lang="en-US" sz="2400" dirty="0"/>
              <a:t> data </a:t>
            </a:r>
            <a:r>
              <a:rPr lang="en-US" sz="2400" dirty="0" err="1"/>
              <a:t>kedisiplinan</a:t>
            </a:r>
            <a:r>
              <a:rPr lang="en-US" sz="2400" dirty="0"/>
              <a:t> Sebagian </a:t>
            </a:r>
            <a:r>
              <a:rPr lang="en-US" sz="2400" dirty="0" err="1"/>
              <a:t>siswa</a:t>
            </a:r>
            <a:r>
              <a:rPr lang="en-US" sz="2400" dirty="0"/>
              <a:t> </a:t>
            </a:r>
            <a:r>
              <a:rPr lang="en-US" sz="2400" dirty="0" err="1"/>
              <a:t>laki</a:t>
            </a:r>
            <a:r>
              <a:rPr lang="en-US" sz="2400" dirty="0"/>
              <a:t> – </a:t>
            </a:r>
            <a:r>
              <a:rPr lang="en-US" sz="2400" dirty="0" err="1"/>
              <a:t>laki</a:t>
            </a:r>
            <a:r>
              <a:rPr lang="en-US" sz="2400" dirty="0"/>
              <a:t> dan Sebagian </a:t>
            </a:r>
            <a:r>
              <a:rPr lang="en-US" sz="2400" dirty="0" err="1"/>
              <a:t>siswa</a:t>
            </a:r>
            <a:r>
              <a:rPr lang="en-US" sz="2400" dirty="0"/>
              <a:t> </a:t>
            </a:r>
            <a:r>
              <a:rPr lang="en-US" sz="2400" dirty="0" err="1"/>
              <a:t>perempuan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kelas</a:t>
            </a:r>
            <a:r>
              <a:rPr lang="en-US" sz="2400" dirty="0"/>
              <a:t> di </a:t>
            </a:r>
            <a:r>
              <a:rPr lang="en-US" sz="2400" dirty="0" err="1"/>
              <a:t>sekolah</a:t>
            </a:r>
            <a:r>
              <a:rPr lang="en-US" sz="2400" dirty="0"/>
              <a:t> </a:t>
            </a:r>
            <a:r>
              <a:rPr lang="en-US" sz="2400" dirty="0" err="1"/>
              <a:t>kemudian</a:t>
            </a:r>
            <a:r>
              <a:rPr lang="en-US" sz="2400" dirty="0"/>
              <a:t> </a:t>
            </a:r>
            <a:r>
              <a:rPr lang="en-US" sz="2400" dirty="0" err="1"/>
              <a:t>membandingkannya</a:t>
            </a:r>
            <a:r>
              <a:rPr lang="en-US" sz="24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: Rounded Corners 2">
                <a:extLst>
                  <a:ext uri="{FF2B5EF4-FFF2-40B4-BE49-F238E27FC236}">
                    <a16:creationId xmlns:a16="http://schemas.microsoft.com/office/drawing/2014/main" id="{45BDB30C-C517-4A8A-B8E3-44B8C9300479}"/>
                  </a:ext>
                </a:extLst>
              </p:cNvPr>
              <p:cNvSpPr/>
              <p:nvPr/>
            </p:nvSpPr>
            <p:spPr>
              <a:xfrm>
                <a:off x="1981203" y="678874"/>
                <a:ext cx="2258291" cy="512618"/>
              </a:xfrm>
              <a:prstGeom prst="round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Masalah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endParaRPr lang="en-ID" sz="2400" b="1" dirty="0"/>
              </a:p>
            </p:txBody>
          </p:sp>
        </mc:Choice>
        <mc:Fallback xmlns="">
          <p:sp>
            <p:nvSpPr>
              <p:cNvPr id="3" name="Rectangle: Rounded Corners 2">
                <a:extLst>
                  <a:ext uri="{FF2B5EF4-FFF2-40B4-BE49-F238E27FC236}">
                    <a16:creationId xmlns:a16="http://schemas.microsoft.com/office/drawing/2014/main" id="{45BDB30C-C517-4A8A-B8E3-44B8C93004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3" y="678874"/>
                <a:ext cx="2258291" cy="512618"/>
              </a:xfrm>
              <a:prstGeom prst="roundRect">
                <a:avLst/>
              </a:prstGeom>
              <a:blipFill>
                <a:blip r:embed="rId2"/>
                <a:stretch>
                  <a:fillRect t="-2299" b="-1954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639924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139</TotalTime>
  <Words>571</Words>
  <Application>Microsoft Office PowerPoint</Application>
  <PresentationFormat>Widescreen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Cambria Math</vt:lpstr>
      <vt:lpstr>Gill Sans MT</vt:lpstr>
      <vt:lpstr>Gallery</vt:lpstr>
      <vt:lpstr>statistika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statistika</dc:title>
  <dc:creator>ACER</dc:creator>
  <cp:lastModifiedBy>ACER</cp:lastModifiedBy>
  <cp:revision>13</cp:revision>
  <dcterms:created xsi:type="dcterms:W3CDTF">2020-11-16T15:50:18Z</dcterms:created>
  <dcterms:modified xsi:type="dcterms:W3CDTF">2020-11-16T18:30:10Z</dcterms:modified>
</cp:coreProperties>
</file>