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5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E15A1-2FFC-48AC-B990-A4CA0F03EA27}" type="datetimeFigureOut">
              <a:rPr lang="id-ID" smtClean="0"/>
              <a:t>06/02/2021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5DAFE85B-80EE-4BD2-973C-E5AC298B7AEF}" type="slidenum">
              <a:rPr lang="id-ID" smtClean="0"/>
              <a:t>‹#›</a:t>
            </a:fld>
            <a:endParaRPr lang="id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3708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E15A1-2FFC-48AC-B990-A4CA0F03EA27}" type="datetimeFigureOut">
              <a:rPr lang="id-ID" smtClean="0"/>
              <a:t>06/02/2021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FE85B-80EE-4BD2-973C-E5AC298B7AEF}" type="slidenum">
              <a:rPr lang="id-ID" smtClean="0"/>
              <a:t>‹#›</a:t>
            </a:fld>
            <a:endParaRPr lang="id-ID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7997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E15A1-2FFC-48AC-B990-A4CA0F03EA27}" type="datetimeFigureOut">
              <a:rPr lang="id-ID" smtClean="0"/>
              <a:t>06/02/2021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FE85B-80EE-4BD2-973C-E5AC298B7AEF}" type="slidenum">
              <a:rPr lang="id-ID" smtClean="0"/>
              <a:t>‹#›</a:t>
            </a:fld>
            <a:endParaRPr lang="id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0686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E15A1-2FFC-48AC-B990-A4CA0F03EA27}" type="datetimeFigureOut">
              <a:rPr lang="id-ID" smtClean="0"/>
              <a:t>06/02/2021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FE85B-80EE-4BD2-973C-E5AC298B7AEF}" type="slidenum">
              <a:rPr lang="id-ID" smtClean="0"/>
              <a:t>‹#›</a:t>
            </a:fld>
            <a:endParaRPr lang="id-ID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5180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E15A1-2FFC-48AC-B990-A4CA0F03EA27}" type="datetimeFigureOut">
              <a:rPr lang="id-ID" smtClean="0"/>
              <a:t>06/02/2021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FE85B-80EE-4BD2-973C-E5AC298B7AEF}" type="slidenum">
              <a:rPr lang="id-ID" smtClean="0"/>
              <a:t>‹#›</a:t>
            </a:fld>
            <a:endParaRPr lang="id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2869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E15A1-2FFC-48AC-B990-A4CA0F03EA27}" type="datetimeFigureOut">
              <a:rPr lang="id-ID" smtClean="0"/>
              <a:t>06/02/2021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FE85B-80EE-4BD2-973C-E5AC298B7AEF}" type="slidenum">
              <a:rPr lang="id-ID" smtClean="0"/>
              <a:t>‹#›</a:t>
            </a:fld>
            <a:endParaRPr lang="id-ID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3359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E15A1-2FFC-48AC-B990-A4CA0F03EA27}" type="datetimeFigureOut">
              <a:rPr lang="id-ID" smtClean="0"/>
              <a:t>06/02/2021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FE85B-80EE-4BD2-973C-E5AC298B7AEF}" type="slidenum">
              <a:rPr lang="id-ID" smtClean="0"/>
              <a:t>‹#›</a:t>
            </a:fld>
            <a:endParaRPr lang="id-ID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3730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E15A1-2FFC-48AC-B990-A4CA0F03EA27}" type="datetimeFigureOut">
              <a:rPr lang="id-ID" smtClean="0"/>
              <a:t>06/02/2021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FE85B-80EE-4BD2-973C-E5AC298B7AEF}" type="slidenum">
              <a:rPr lang="id-ID" smtClean="0"/>
              <a:t>‹#›</a:t>
            </a:fld>
            <a:endParaRPr lang="id-ID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6298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E15A1-2FFC-48AC-B990-A4CA0F03EA27}" type="datetimeFigureOut">
              <a:rPr lang="id-ID" smtClean="0"/>
              <a:t>06/02/2021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FE85B-80EE-4BD2-973C-E5AC298B7AE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29634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E15A1-2FFC-48AC-B990-A4CA0F03EA27}" type="datetimeFigureOut">
              <a:rPr lang="id-ID" smtClean="0"/>
              <a:t>06/02/2021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FE85B-80EE-4BD2-973C-E5AC298B7AEF}" type="slidenum">
              <a:rPr lang="id-ID" smtClean="0"/>
              <a:t>‹#›</a:t>
            </a:fld>
            <a:endParaRPr lang="id-ID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0600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AAE15A1-2FFC-48AC-B990-A4CA0F03EA27}" type="datetimeFigureOut">
              <a:rPr lang="id-ID" smtClean="0"/>
              <a:t>06/02/2021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FE85B-80EE-4BD2-973C-E5AC298B7AEF}" type="slidenum">
              <a:rPr lang="id-ID" smtClean="0"/>
              <a:t>‹#›</a:t>
            </a:fld>
            <a:endParaRPr lang="id-ID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9083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E15A1-2FFC-48AC-B990-A4CA0F03EA27}" type="datetimeFigureOut">
              <a:rPr lang="id-ID" smtClean="0"/>
              <a:t>06/02/2021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5DAFE85B-80EE-4BD2-973C-E5AC298B7AEF}" type="slidenum">
              <a:rPr lang="id-ID" smtClean="0"/>
              <a:t>‹#›</a:t>
            </a:fld>
            <a:endParaRPr lang="id-ID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6123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48751-0B54-4F6B-83F4-56F1E7AC41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id-ID" b="1" dirty="0"/>
              <a:t>Penggunaan </a:t>
            </a:r>
            <a:r>
              <a:rPr lang="id-ID" sz="4800" b="1" dirty="0"/>
              <a:t>kurva normal standar</a:t>
            </a:r>
            <a:endParaRPr lang="id-ID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BCF193-5C0A-4512-B3BB-98FBCA9252E6}"/>
              </a:ext>
            </a:extLst>
          </p:cNvPr>
          <p:cNvSpPr txBox="1"/>
          <p:nvPr/>
        </p:nvSpPr>
        <p:spPr>
          <a:xfrm>
            <a:off x="4046123" y="3856383"/>
            <a:ext cx="5380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dirty="0"/>
              <a:t>By. SITI SYARAH MAULYDIA, M.Pd</a:t>
            </a:r>
          </a:p>
        </p:txBody>
      </p:sp>
    </p:spTree>
    <p:extLst>
      <p:ext uri="{BB962C8B-B14F-4D97-AF65-F5344CB8AC3E}">
        <p14:creationId xmlns:p14="http://schemas.microsoft.com/office/powerpoint/2010/main" val="3520734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A5B0F7F-768E-4C74-BA2A-9F397FD152A9}"/>
              </a:ext>
            </a:extLst>
          </p:cNvPr>
          <p:cNvSpPr/>
          <p:nvPr/>
        </p:nvSpPr>
        <p:spPr>
          <a:xfrm>
            <a:off x="2054087" y="437322"/>
            <a:ext cx="8468139" cy="112643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5400" b="1" dirty="0"/>
              <a:t>Kurva Normal Standar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034F9E-C509-490B-85E8-CAD6284ACF03}"/>
              </a:ext>
            </a:extLst>
          </p:cNvPr>
          <p:cNvSpPr txBox="1"/>
          <p:nvPr/>
        </p:nvSpPr>
        <p:spPr>
          <a:xfrm>
            <a:off x="737152" y="2062731"/>
            <a:ext cx="10717696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d-ID" dirty="0"/>
              <a:t>Distribusi normal baku (normal standar) adalah distribusi normal yang telah ditransformasi sehingga memiliki rata-rata sama dengan 0 dan simpangan baku sama dengan 1.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E07541-E257-43EA-81E3-52590D51B61C}"/>
              </a:ext>
            </a:extLst>
          </p:cNvPr>
          <p:cNvSpPr txBox="1"/>
          <p:nvPr/>
        </p:nvSpPr>
        <p:spPr>
          <a:xfrm>
            <a:off x="737152" y="3023370"/>
            <a:ext cx="10717696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d-ID" dirty="0"/>
              <a:t>Variable random distribusi normal baku dilambangkan dengan Z.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1F69A0-536E-4C97-A7CC-62BFDD6C185F}"/>
              </a:ext>
            </a:extLst>
          </p:cNvPr>
          <p:cNvSpPr txBox="1"/>
          <p:nvPr/>
        </p:nvSpPr>
        <p:spPr>
          <a:xfrm>
            <a:off x="737151" y="3707010"/>
            <a:ext cx="10739232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d-ID" dirty="0"/>
              <a:t>Kurva distribusi normal maupun distribusi normal baku bersifat simetris dimana garis simetrisnya berada pada Z = 0. Sedangkan luas area keseluruhan di bawah kurva normal adalah 1.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482959-F273-466A-91C4-763F6BE77125}"/>
              </a:ext>
            </a:extLst>
          </p:cNvPr>
          <p:cNvSpPr txBox="1"/>
          <p:nvPr/>
        </p:nvSpPr>
        <p:spPr>
          <a:xfrm>
            <a:off x="737150" y="4667649"/>
            <a:ext cx="10717695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d-ID" dirty="0"/>
              <a:t>Luas area di bawah kurva normal sangat sulit dihitung dengan menggunakan rumus peluang distribusi normal. Oleh karena itu untuk mempermudah penghitungan dibuatlah tabel Z distribusi normal baku.</a:t>
            </a:r>
          </a:p>
        </p:txBody>
      </p:sp>
    </p:spTree>
    <p:extLst>
      <p:ext uri="{BB962C8B-B14F-4D97-AF65-F5344CB8AC3E}">
        <p14:creationId xmlns:p14="http://schemas.microsoft.com/office/powerpoint/2010/main" val="185549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5F941C6-CB7B-4BE6-8C40-DF133EB720EF}"/>
                  </a:ext>
                </a:extLst>
              </p:cNvPr>
              <p:cNvSpPr txBox="1"/>
              <p:nvPr/>
            </p:nvSpPr>
            <p:spPr>
              <a:xfrm>
                <a:off x="737151" y="380570"/>
                <a:ext cx="10717696" cy="646331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id-ID" dirty="0"/>
                  <a:t>Nilai Z adalah angka atau indeks yang menyatakan penyimpangan suatu nilai variabel random (X) dari rata-rata (</a:t>
                </a:r>
                <a14:m>
                  <m:oMath xmlns:m="http://schemas.openxmlformats.org/officeDocument/2006/math">
                    <m:r>
                      <a:rPr lang="id-ID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id-ID" dirty="0"/>
                  <a:t>) dihitung dalam satuan simpangan baku (</a:t>
                </a:r>
                <a14:m>
                  <m:oMath xmlns:m="http://schemas.openxmlformats.org/officeDocument/2006/math">
                    <m:r>
                      <a:rPr lang="id-ID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id-ID" dirty="0"/>
                  <a:t>).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5F941C6-CB7B-4BE6-8C40-DF133EB720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151" y="380570"/>
                <a:ext cx="10717696" cy="646331"/>
              </a:xfrm>
              <a:prstGeom prst="rect">
                <a:avLst/>
              </a:prstGeom>
              <a:blipFill>
                <a:blip r:embed="rId2"/>
                <a:stretch>
                  <a:fillRect l="-455" t="-3704" r="-284" b="-12963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8ED64944-13EF-466F-A4F5-469B1758B3A2}"/>
              </a:ext>
            </a:extLst>
          </p:cNvPr>
          <p:cNvSpPr txBox="1"/>
          <p:nvPr/>
        </p:nvSpPr>
        <p:spPr>
          <a:xfrm>
            <a:off x="737152" y="1215403"/>
            <a:ext cx="10717695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id-ID" dirty="0"/>
              <a:t>Ada dua tabel Z distribusi normal baku yang disajikan oleh buku-buku statistik. Dua tabel tersebut adalah tabel distribusi normal baku yang menentukan luas area di antara -∞ &lt; Z &lt; Z</a:t>
            </a:r>
            <a:r>
              <a:rPr lang="id-ID" baseline="-25000" dirty="0"/>
              <a:t>1</a:t>
            </a:r>
            <a:r>
              <a:rPr lang="id-ID" dirty="0"/>
              <a:t> dan tabel distribusi normal baku yang menentukan luas area di antara 0 &lt; Z &lt; Z</a:t>
            </a:r>
            <a:r>
              <a:rPr lang="id-ID" baseline="-25000" dirty="0"/>
              <a:t>1</a:t>
            </a:r>
            <a:r>
              <a:rPr lang="id-ID" dirty="0"/>
              <a:t>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02C15AC-9416-46CE-AB77-823353BFD5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151" y="2327235"/>
            <a:ext cx="5057775" cy="295275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F2C09E5-F46B-47E5-BEC2-FB253D512820}"/>
              </a:ext>
            </a:extLst>
          </p:cNvPr>
          <p:cNvSpPr txBox="1"/>
          <p:nvPr/>
        </p:nvSpPr>
        <p:spPr>
          <a:xfrm>
            <a:off x="737151" y="5319431"/>
            <a:ext cx="53903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d-ID" dirty="0">
                <a:effectLst/>
              </a:rPr>
              <a:t>Tabel distribusi normal baku yang menentukan luas area di antara -∞ &lt; Z &lt; Z</a:t>
            </a:r>
            <a:r>
              <a:rPr lang="id-ID" baseline="-25000" dirty="0"/>
              <a:t>1</a:t>
            </a:r>
            <a:endParaRPr lang="id-ID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239D48C-D460-4387-AB99-4781F7AF82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8497" y="2327235"/>
            <a:ext cx="5086350" cy="295275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FB82858-3E83-405B-A118-50A082556DFA}"/>
              </a:ext>
            </a:extLst>
          </p:cNvPr>
          <p:cNvSpPr txBox="1"/>
          <p:nvPr/>
        </p:nvSpPr>
        <p:spPr>
          <a:xfrm>
            <a:off x="6368497" y="5319430"/>
            <a:ext cx="61026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d-ID" dirty="0"/>
              <a:t>Tabel distribusi normal baku yang menentukan luas area di antara 0 &lt; Z &lt; Z</a:t>
            </a:r>
            <a:r>
              <a:rPr lang="id-ID" baseline="-25000" dirty="0"/>
              <a:t>1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41378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CA931ED-3D1B-41F0-AF01-802F0C2323E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9" t="5923" r="12055" b="7230"/>
          <a:stretch/>
        </p:blipFill>
        <p:spPr>
          <a:xfrm>
            <a:off x="2067340" y="379370"/>
            <a:ext cx="7209181" cy="5584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264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9037FB7-9300-4BB9-8266-B825845054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999" y="1255435"/>
            <a:ext cx="10444002" cy="3303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973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1F9054B-3692-486A-B657-1862811F41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494" y="1286703"/>
            <a:ext cx="10831168" cy="3431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155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2FD99CB-1DFD-4813-9A26-3D49F21936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9914" y="658881"/>
            <a:ext cx="8252171" cy="5113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607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FB82388-1067-46F5-86A4-48C16FA5CF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641" y="1941650"/>
            <a:ext cx="10166716" cy="138464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6DA5374-E806-43D9-B3FB-C3E41587E9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2642" y="3204128"/>
            <a:ext cx="10166716" cy="975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077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F69A229-E6C0-41A5-B32B-597F8A6DBD7C}"/>
              </a:ext>
            </a:extLst>
          </p:cNvPr>
          <p:cNvSpPr txBox="1"/>
          <p:nvPr/>
        </p:nvSpPr>
        <p:spPr>
          <a:xfrm>
            <a:off x="2388704" y="5321591"/>
            <a:ext cx="61026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d-ID" dirty="0"/>
              <a:t>https://docs.google.com/forms/d/1KNDX700Y5a2PTa2FqQAZy1wxllfS1uXKfoj165whkWs/edit?authuser=2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F9201E2-EB78-446B-AE75-A1B242FA5D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3983" y="3429000"/>
            <a:ext cx="10166715" cy="324100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872FA04-B8CC-44E2-91D1-59369EA137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522" y="138280"/>
            <a:ext cx="10166715" cy="333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85566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153</TotalTime>
  <Words>238</Words>
  <Application>Microsoft Office PowerPoint</Application>
  <PresentationFormat>Widescreen</PresentationFormat>
  <Paragraphs>12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Cambria Math</vt:lpstr>
      <vt:lpstr>Gill Sans MT</vt:lpstr>
      <vt:lpstr>Gallery</vt:lpstr>
      <vt:lpstr>Penggunaan kurva normal standar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Penggunaan kurva normal standar</dc:title>
  <dc:creator>win8</dc:creator>
  <cp:lastModifiedBy>win8</cp:lastModifiedBy>
  <cp:revision>9</cp:revision>
  <dcterms:created xsi:type="dcterms:W3CDTF">2021-02-05T17:11:35Z</dcterms:created>
  <dcterms:modified xsi:type="dcterms:W3CDTF">2021-02-06T06:00:42Z</dcterms:modified>
</cp:coreProperties>
</file>