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2" r:id="rId4"/>
    <p:sldId id="273" r:id="rId5"/>
    <p:sldId id="275" r:id="rId6"/>
    <p:sldId id="276" r:id="rId7"/>
    <p:sldId id="277" r:id="rId8"/>
    <p:sldId id="280" r:id="rId9"/>
    <p:sldId id="281" r:id="rId10"/>
    <p:sldId id="258" r:id="rId11"/>
    <p:sldId id="28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2" d="100"/>
          <a:sy n="42" d="100"/>
        </p:scale>
        <p:origin x="78"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0FB4A0-70B2-4240-A5DC-E2EF91323CD9}"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id-ID"/>
        </a:p>
      </dgm:t>
    </dgm:pt>
    <dgm:pt modelId="{B4EF4BDB-F93F-4A17-AA8C-484A944C8136}">
      <dgm:prSet phldrT="[Text]"/>
      <dgm:spPr/>
      <dgm:t>
        <a:bodyPr/>
        <a:lstStyle/>
        <a:p>
          <a:r>
            <a:rPr lang="id-ID" dirty="0"/>
            <a:t>1.</a:t>
          </a:r>
        </a:p>
      </dgm:t>
    </dgm:pt>
    <dgm:pt modelId="{6D1F1F61-4FA4-4791-94DF-44DED8B9830D}" type="parTrans" cxnId="{AA21983C-1839-4A9C-9FC8-9F325DDBC59F}">
      <dgm:prSet/>
      <dgm:spPr/>
      <dgm:t>
        <a:bodyPr/>
        <a:lstStyle/>
        <a:p>
          <a:endParaRPr lang="id-ID"/>
        </a:p>
      </dgm:t>
    </dgm:pt>
    <dgm:pt modelId="{5E70C8AD-C588-499C-906F-24B02BFC7166}" type="sibTrans" cxnId="{AA21983C-1839-4A9C-9FC8-9F325DDBC59F}">
      <dgm:prSet/>
      <dgm:spPr/>
      <dgm:t>
        <a:bodyPr/>
        <a:lstStyle/>
        <a:p>
          <a:endParaRPr lang="id-ID"/>
        </a:p>
      </dgm:t>
    </dgm:pt>
    <dgm:pt modelId="{BCC0498A-23E8-4B2E-BA7F-934ED9784972}">
      <dgm:prSet phldrT="[Text]" custT="1"/>
      <dgm:spPr/>
      <dgm:t>
        <a:bodyPr/>
        <a:lstStyle/>
        <a:p>
          <a:r>
            <a:rPr lang="id-ID" sz="4400" dirty="0"/>
            <a:t>Distribusi Probabilitas Binomial</a:t>
          </a:r>
        </a:p>
      </dgm:t>
    </dgm:pt>
    <dgm:pt modelId="{0B11A653-C9EF-445A-9FA1-B74A0B5E1997}" type="parTrans" cxnId="{B34B227E-370B-42AC-A1BC-BDA1C69E13E1}">
      <dgm:prSet/>
      <dgm:spPr/>
      <dgm:t>
        <a:bodyPr/>
        <a:lstStyle/>
        <a:p>
          <a:endParaRPr lang="id-ID"/>
        </a:p>
      </dgm:t>
    </dgm:pt>
    <dgm:pt modelId="{CC9CD48E-5AED-423A-939F-CDD77662CDF4}" type="sibTrans" cxnId="{B34B227E-370B-42AC-A1BC-BDA1C69E13E1}">
      <dgm:prSet/>
      <dgm:spPr/>
      <dgm:t>
        <a:bodyPr/>
        <a:lstStyle/>
        <a:p>
          <a:endParaRPr lang="id-ID"/>
        </a:p>
      </dgm:t>
    </dgm:pt>
    <dgm:pt modelId="{3D7C83B3-A2AA-480A-9466-408CE4C1ED3E}">
      <dgm:prSet phldrT="[Text]"/>
      <dgm:spPr/>
      <dgm:t>
        <a:bodyPr/>
        <a:lstStyle/>
        <a:p>
          <a:r>
            <a:rPr lang="id-ID" dirty="0"/>
            <a:t>2.</a:t>
          </a:r>
        </a:p>
      </dgm:t>
    </dgm:pt>
    <dgm:pt modelId="{E647748F-4F32-44A2-95A2-4A2F9165306C}" type="parTrans" cxnId="{664881F9-4F15-4A9D-A4C4-93E430744BA7}">
      <dgm:prSet/>
      <dgm:spPr/>
      <dgm:t>
        <a:bodyPr/>
        <a:lstStyle/>
        <a:p>
          <a:endParaRPr lang="id-ID"/>
        </a:p>
      </dgm:t>
    </dgm:pt>
    <dgm:pt modelId="{18C03E52-0F12-4950-89A5-F2DF1C7DEDE5}" type="sibTrans" cxnId="{664881F9-4F15-4A9D-A4C4-93E430744BA7}">
      <dgm:prSet/>
      <dgm:spPr/>
      <dgm:t>
        <a:bodyPr/>
        <a:lstStyle/>
        <a:p>
          <a:endParaRPr lang="id-ID"/>
        </a:p>
      </dgm:t>
    </dgm:pt>
    <dgm:pt modelId="{0EDD9767-AE88-466B-BF92-DF8D760A8199}">
      <dgm:prSet phldrT="[Text]" custT="1"/>
      <dgm:spPr/>
      <dgm:t>
        <a:bodyPr/>
        <a:lstStyle/>
        <a:p>
          <a:r>
            <a:rPr lang="id-ID" sz="4400" dirty="0"/>
            <a:t>Distibusi Probabilitas Poisson</a:t>
          </a:r>
        </a:p>
      </dgm:t>
    </dgm:pt>
    <dgm:pt modelId="{64429FBC-2029-40D7-8C8C-E66F8684B759}" type="parTrans" cxnId="{4404106F-D9D1-4F0A-BDB6-768D94941D8F}">
      <dgm:prSet/>
      <dgm:spPr/>
      <dgm:t>
        <a:bodyPr/>
        <a:lstStyle/>
        <a:p>
          <a:endParaRPr lang="id-ID"/>
        </a:p>
      </dgm:t>
    </dgm:pt>
    <dgm:pt modelId="{AE760901-A296-4CDC-BDBD-138F7280DD44}" type="sibTrans" cxnId="{4404106F-D9D1-4F0A-BDB6-768D94941D8F}">
      <dgm:prSet/>
      <dgm:spPr/>
      <dgm:t>
        <a:bodyPr/>
        <a:lstStyle/>
        <a:p>
          <a:endParaRPr lang="id-ID"/>
        </a:p>
      </dgm:t>
    </dgm:pt>
    <dgm:pt modelId="{8AD74898-3939-487D-AE04-360A262A26A6}">
      <dgm:prSet phldrT="[Text]"/>
      <dgm:spPr/>
      <dgm:t>
        <a:bodyPr/>
        <a:lstStyle/>
        <a:p>
          <a:r>
            <a:rPr lang="id-ID" dirty="0"/>
            <a:t>3.</a:t>
          </a:r>
        </a:p>
      </dgm:t>
    </dgm:pt>
    <dgm:pt modelId="{7D884602-CA0A-45A5-ABA7-7EF89A8EA4CD}" type="parTrans" cxnId="{6FF222FD-D19A-44F8-A853-AE2AA4EDB48C}">
      <dgm:prSet/>
      <dgm:spPr/>
      <dgm:t>
        <a:bodyPr/>
        <a:lstStyle/>
        <a:p>
          <a:endParaRPr lang="id-ID"/>
        </a:p>
      </dgm:t>
    </dgm:pt>
    <dgm:pt modelId="{6B8CE31B-5A69-463D-B4B4-592559CEDE09}" type="sibTrans" cxnId="{6FF222FD-D19A-44F8-A853-AE2AA4EDB48C}">
      <dgm:prSet/>
      <dgm:spPr/>
      <dgm:t>
        <a:bodyPr/>
        <a:lstStyle/>
        <a:p>
          <a:endParaRPr lang="id-ID"/>
        </a:p>
      </dgm:t>
    </dgm:pt>
    <dgm:pt modelId="{98A586E1-BE25-4374-860F-B9A8A0435F35}">
      <dgm:prSet phldrT="[Text]" custT="1"/>
      <dgm:spPr/>
      <dgm:t>
        <a:bodyPr/>
        <a:lstStyle/>
        <a:p>
          <a:r>
            <a:rPr lang="id-ID" sz="4400" dirty="0"/>
            <a:t>Distribusi Probabilitas Multinomial</a:t>
          </a:r>
        </a:p>
      </dgm:t>
    </dgm:pt>
    <dgm:pt modelId="{AA2E8C36-F9DB-4DF9-BCE3-599FADED9852}" type="parTrans" cxnId="{CE6F8A7F-BAAB-472A-B8D4-316CBDA65BB3}">
      <dgm:prSet/>
      <dgm:spPr/>
      <dgm:t>
        <a:bodyPr/>
        <a:lstStyle/>
        <a:p>
          <a:endParaRPr lang="id-ID"/>
        </a:p>
      </dgm:t>
    </dgm:pt>
    <dgm:pt modelId="{1B4C5A60-8AE9-4DC3-BEB2-FB60180F09AF}" type="sibTrans" cxnId="{CE6F8A7F-BAAB-472A-B8D4-316CBDA65BB3}">
      <dgm:prSet/>
      <dgm:spPr/>
      <dgm:t>
        <a:bodyPr/>
        <a:lstStyle/>
        <a:p>
          <a:endParaRPr lang="id-ID"/>
        </a:p>
      </dgm:t>
    </dgm:pt>
    <dgm:pt modelId="{957400AD-3723-46D4-AF45-AB45487A29B9}">
      <dgm:prSet/>
      <dgm:spPr/>
      <dgm:t>
        <a:bodyPr/>
        <a:lstStyle/>
        <a:p>
          <a:r>
            <a:rPr lang="id-ID" dirty="0"/>
            <a:t>4. </a:t>
          </a:r>
        </a:p>
      </dgm:t>
    </dgm:pt>
    <dgm:pt modelId="{2311559B-F8FF-4A0A-BA8D-8E02ECB64248}" type="parTrans" cxnId="{6C02ADE1-D4CF-4018-84F8-DA244BFDE47F}">
      <dgm:prSet/>
      <dgm:spPr/>
      <dgm:t>
        <a:bodyPr/>
        <a:lstStyle/>
        <a:p>
          <a:endParaRPr lang="id-ID"/>
        </a:p>
      </dgm:t>
    </dgm:pt>
    <dgm:pt modelId="{7A966FB7-30C6-4802-B1C7-332DE456040C}" type="sibTrans" cxnId="{6C02ADE1-D4CF-4018-84F8-DA244BFDE47F}">
      <dgm:prSet/>
      <dgm:spPr/>
      <dgm:t>
        <a:bodyPr/>
        <a:lstStyle/>
        <a:p>
          <a:endParaRPr lang="id-ID"/>
        </a:p>
      </dgm:t>
    </dgm:pt>
    <dgm:pt modelId="{31D11C59-4CE5-4D25-82F2-D48250E8D66E}">
      <dgm:prSet custT="1"/>
      <dgm:spPr/>
      <dgm:t>
        <a:bodyPr/>
        <a:lstStyle/>
        <a:p>
          <a:r>
            <a:rPr lang="id-ID" sz="4400" dirty="0"/>
            <a:t>Distribusi Probabilitas Hipergeometrik</a:t>
          </a:r>
        </a:p>
      </dgm:t>
    </dgm:pt>
    <dgm:pt modelId="{B4C890CD-102A-47CB-95A4-386191F2CCAA}" type="parTrans" cxnId="{4EF00A11-3763-4C20-A5D8-649614132366}">
      <dgm:prSet/>
      <dgm:spPr/>
      <dgm:t>
        <a:bodyPr/>
        <a:lstStyle/>
        <a:p>
          <a:endParaRPr lang="id-ID"/>
        </a:p>
      </dgm:t>
    </dgm:pt>
    <dgm:pt modelId="{CBA35C7D-F2ED-4346-A909-57496E20207E}" type="sibTrans" cxnId="{4EF00A11-3763-4C20-A5D8-649614132366}">
      <dgm:prSet/>
      <dgm:spPr/>
      <dgm:t>
        <a:bodyPr/>
        <a:lstStyle/>
        <a:p>
          <a:endParaRPr lang="id-ID"/>
        </a:p>
      </dgm:t>
    </dgm:pt>
    <dgm:pt modelId="{D2A16F31-CD09-42F2-9C85-E6344A267F8B}" type="pres">
      <dgm:prSet presAssocID="{200FB4A0-70B2-4240-A5DC-E2EF91323CD9}" presName="linearFlow" presStyleCnt="0">
        <dgm:presLayoutVars>
          <dgm:dir/>
          <dgm:animLvl val="lvl"/>
          <dgm:resizeHandles val="exact"/>
        </dgm:presLayoutVars>
      </dgm:prSet>
      <dgm:spPr/>
    </dgm:pt>
    <dgm:pt modelId="{5809F00B-F657-4567-85DB-0FBAEBEFF212}" type="pres">
      <dgm:prSet presAssocID="{B4EF4BDB-F93F-4A17-AA8C-484A944C8136}" presName="composite" presStyleCnt="0"/>
      <dgm:spPr/>
    </dgm:pt>
    <dgm:pt modelId="{68715784-DBBB-4DB7-8B9E-E1F5C3960EC3}" type="pres">
      <dgm:prSet presAssocID="{B4EF4BDB-F93F-4A17-AA8C-484A944C8136}" presName="parentText" presStyleLbl="alignNode1" presStyleIdx="0" presStyleCnt="4">
        <dgm:presLayoutVars>
          <dgm:chMax val="1"/>
          <dgm:bulletEnabled val="1"/>
        </dgm:presLayoutVars>
      </dgm:prSet>
      <dgm:spPr/>
    </dgm:pt>
    <dgm:pt modelId="{F607FF1B-F81D-4FE5-906B-5CEF5BE43B20}" type="pres">
      <dgm:prSet presAssocID="{B4EF4BDB-F93F-4A17-AA8C-484A944C8136}" presName="descendantText" presStyleLbl="alignAcc1" presStyleIdx="0" presStyleCnt="4">
        <dgm:presLayoutVars>
          <dgm:bulletEnabled val="1"/>
        </dgm:presLayoutVars>
      </dgm:prSet>
      <dgm:spPr/>
    </dgm:pt>
    <dgm:pt modelId="{7F913B50-DE60-4E1F-9CDB-7F03F5FF193A}" type="pres">
      <dgm:prSet presAssocID="{5E70C8AD-C588-499C-906F-24B02BFC7166}" presName="sp" presStyleCnt="0"/>
      <dgm:spPr/>
    </dgm:pt>
    <dgm:pt modelId="{FD2D0CC4-8ED1-4508-A6D4-77AE284C952F}" type="pres">
      <dgm:prSet presAssocID="{3D7C83B3-A2AA-480A-9466-408CE4C1ED3E}" presName="composite" presStyleCnt="0"/>
      <dgm:spPr/>
    </dgm:pt>
    <dgm:pt modelId="{C614AD33-C89D-4B7E-8081-689D5AC86D22}" type="pres">
      <dgm:prSet presAssocID="{3D7C83B3-A2AA-480A-9466-408CE4C1ED3E}" presName="parentText" presStyleLbl="alignNode1" presStyleIdx="1" presStyleCnt="4">
        <dgm:presLayoutVars>
          <dgm:chMax val="1"/>
          <dgm:bulletEnabled val="1"/>
        </dgm:presLayoutVars>
      </dgm:prSet>
      <dgm:spPr/>
    </dgm:pt>
    <dgm:pt modelId="{9E30A06D-D7D1-4F22-BE0F-AF3B255B7B48}" type="pres">
      <dgm:prSet presAssocID="{3D7C83B3-A2AA-480A-9466-408CE4C1ED3E}" presName="descendantText" presStyleLbl="alignAcc1" presStyleIdx="1" presStyleCnt="4">
        <dgm:presLayoutVars>
          <dgm:bulletEnabled val="1"/>
        </dgm:presLayoutVars>
      </dgm:prSet>
      <dgm:spPr/>
    </dgm:pt>
    <dgm:pt modelId="{9415435E-0EDE-47AC-96A0-EEB06E02B23E}" type="pres">
      <dgm:prSet presAssocID="{18C03E52-0F12-4950-89A5-F2DF1C7DEDE5}" presName="sp" presStyleCnt="0"/>
      <dgm:spPr/>
    </dgm:pt>
    <dgm:pt modelId="{25AA9DB6-507B-461A-86A4-3CF0CAFB691F}" type="pres">
      <dgm:prSet presAssocID="{8AD74898-3939-487D-AE04-360A262A26A6}" presName="composite" presStyleCnt="0"/>
      <dgm:spPr/>
    </dgm:pt>
    <dgm:pt modelId="{71EF9DFD-DD78-4DA6-9946-3873D506E0BE}" type="pres">
      <dgm:prSet presAssocID="{8AD74898-3939-487D-AE04-360A262A26A6}" presName="parentText" presStyleLbl="alignNode1" presStyleIdx="2" presStyleCnt="4">
        <dgm:presLayoutVars>
          <dgm:chMax val="1"/>
          <dgm:bulletEnabled val="1"/>
        </dgm:presLayoutVars>
      </dgm:prSet>
      <dgm:spPr/>
    </dgm:pt>
    <dgm:pt modelId="{B9415F75-CAF7-4665-A9CD-EA5AC2DD119D}" type="pres">
      <dgm:prSet presAssocID="{8AD74898-3939-487D-AE04-360A262A26A6}" presName="descendantText" presStyleLbl="alignAcc1" presStyleIdx="2" presStyleCnt="4">
        <dgm:presLayoutVars>
          <dgm:bulletEnabled val="1"/>
        </dgm:presLayoutVars>
      </dgm:prSet>
      <dgm:spPr/>
    </dgm:pt>
    <dgm:pt modelId="{9B50DD4D-F755-45D1-BF05-E88BBAFE934B}" type="pres">
      <dgm:prSet presAssocID="{6B8CE31B-5A69-463D-B4B4-592559CEDE09}" presName="sp" presStyleCnt="0"/>
      <dgm:spPr/>
    </dgm:pt>
    <dgm:pt modelId="{B2780327-6FE4-4146-A435-B20309076599}" type="pres">
      <dgm:prSet presAssocID="{957400AD-3723-46D4-AF45-AB45487A29B9}" presName="composite" presStyleCnt="0"/>
      <dgm:spPr/>
    </dgm:pt>
    <dgm:pt modelId="{CFA941AE-6FB7-470F-9969-2D1F8636E84D}" type="pres">
      <dgm:prSet presAssocID="{957400AD-3723-46D4-AF45-AB45487A29B9}" presName="parentText" presStyleLbl="alignNode1" presStyleIdx="3" presStyleCnt="4">
        <dgm:presLayoutVars>
          <dgm:chMax val="1"/>
          <dgm:bulletEnabled val="1"/>
        </dgm:presLayoutVars>
      </dgm:prSet>
      <dgm:spPr/>
    </dgm:pt>
    <dgm:pt modelId="{B9C7009F-9B5C-4D27-B19C-08D1152A3DCA}" type="pres">
      <dgm:prSet presAssocID="{957400AD-3723-46D4-AF45-AB45487A29B9}" presName="descendantText" presStyleLbl="alignAcc1" presStyleIdx="3" presStyleCnt="4">
        <dgm:presLayoutVars>
          <dgm:bulletEnabled val="1"/>
        </dgm:presLayoutVars>
      </dgm:prSet>
      <dgm:spPr/>
    </dgm:pt>
  </dgm:ptLst>
  <dgm:cxnLst>
    <dgm:cxn modelId="{7CEF9101-4478-48E7-A500-D8B4FC198DC9}" type="presOf" srcId="{BCC0498A-23E8-4B2E-BA7F-934ED9784972}" destId="{F607FF1B-F81D-4FE5-906B-5CEF5BE43B20}" srcOrd="0" destOrd="0" presId="urn:microsoft.com/office/officeart/2005/8/layout/chevron2"/>
    <dgm:cxn modelId="{4EF00A11-3763-4C20-A5D8-649614132366}" srcId="{957400AD-3723-46D4-AF45-AB45487A29B9}" destId="{31D11C59-4CE5-4D25-82F2-D48250E8D66E}" srcOrd="0" destOrd="0" parTransId="{B4C890CD-102A-47CB-95A4-386191F2CCAA}" sibTransId="{CBA35C7D-F2ED-4346-A909-57496E20207E}"/>
    <dgm:cxn modelId="{8155B213-DB77-4290-8DA7-DD0C75C5EE02}" type="presOf" srcId="{200FB4A0-70B2-4240-A5DC-E2EF91323CD9}" destId="{D2A16F31-CD09-42F2-9C85-E6344A267F8B}" srcOrd="0" destOrd="0" presId="urn:microsoft.com/office/officeart/2005/8/layout/chevron2"/>
    <dgm:cxn modelId="{ABCF842A-D204-4637-9194-2E586259C710}" type="presOf" srcId="{3D7C83B3-A2AA-480A-9466-408CE4C1ED3E}" destId="{C614AD33-C89D-4B7E-8081-689D5AC86D22}" srcOrd="0" destOrd="0" presId="urn:microsoft.com/office/officeart/2005/8/layout/chevron2"/>
    <dgm:cxn modelId="{937A9B31-7991-4549-B582-A03CAF0CAA9D}" type="presOf" srcId="{31D11C59-4CE5-4D25-82F2-D48250E8D66E}" destId="{B9C7009F-9B5C-4D27-B19C-08D1152A3DCA}" srcOrd="0" destOrd="0" presId="urn:microsoft.com/office/officeart/2005/8/layout/chevron2"/>
    <dgm:cxn modelId="{99274533-4B87-45AB-B32A-B0C038075A9F}" type="presOf" srcId="{B4EF4BDB-F93F-4A17-AA8C-484A944C8136}" destId="{68715784-DBBB-4DB7-8B9E-E1F5C3960EC3}" srcOrd="0" destOrd="0" presId="urn:microsoft.com/office/officeart/2005/8/layout/chevron2"/>
    <dgm:cxn modelId="{AA21983C-1839-4A9C-9FC8-9F325DDBC59F}" srcId="{200FB4A0-70B2-4240-A5DC-E2EF91323CD9}" destId="{B4EF4BDB-F93F-4A17-AA8C-484A944C8136}" srcOrd="0" destOrd="0" parTransId="{6D1F1F61-4FA4-4791-94DF-44DED8B9830D}" sibTransId="{5E70C8AD-C588-499C-906F-24B02BFC7166}"/>
    <dgm:cxn modelId="{51C7496B-5557-4EF0-8864-64AD669B5F9D}" type="presOf" srcId="{98A586E1-BE25-4374-860F-B9A8A0435F35}" destId="{B9415F75-CAF7-4665-A9CD-EA5AC2DD119D}" srcOrd="0" destOrd="0" presId="urn:microsoft.com/office/officeart/2005/8/layout/chevron2"/>
    <dgm:cxn modelId="{4404106F-D9D1-4F0A-BDB6-768D94941D8F}" srcId="{3D7C83B3-A2AA-480A-9466-408CE4C1ED3E}" destId="{0EDD9767-AE88-466B-BF92-DF8D760A8199}" srcOrd="0" destOrd="0" parTransId="{64429FBC-2029-40D7-8C8C-E66F8684B759}" sibTransId="{AE760901-A296-4CDC-BDBD-138F7280DD44}"/>
    <dgm:cxn modelId="{B34B227E-370B-42AC-A1BC-BDA1C69E13E1}" srcId="{B4EF4BDB-F93F-4A17-AA8C-484A944C8136}" destId="{BCC0498A-23E8-4B2E-BA7F-934ED9784972}" srcOrd="0" destOrd="0" parTransId="{0B11A653-C9EF-445A-9FA1-B74A0B5E1997}" sibTransId="{CC9CD48E-5AED-423A-939F-CDD77662CDF4}"/>
    <dgm:cxn modelId="{CE6F8A7F-BAAB-472A-B8D4-316CBDA65BB3}" srcId="{8AD74898-3939-487D-AE04-360A262A26A6}" destId="{98A586E1-BE25-4374-860F-B9A8A0435F35}" srcOrd="0" destOrd="0" parTransId="{AA2E8C36-F9DB-4DF9-BCE3-599FADED9852}" sibTransId="{1B4C5A60-8AE9-4DC3-BEB2-FB60180F09AF}"/>
    <dgm:cxn modelId="{CA7A0B8B-C1EE-4965-97BA-CA94B693C837}" type="presOf" srcId="{0EDD9767-AE88-466B-BF92-DF8D760A8199}" destId="{9E30A06D-D7D1-4F22-BE0F-AF3B255B7B48}" srcOrd="0" destOrd="0" presId="urn:microsoft.com/office/officeart/2005/8/layout/chevron2"/>
    <dgm:cxn modelId="{823EF38F-1B5F-4509-9979-DAFF983AAD1B}" type="presOf" srcId="{957400AD-3723-46D4-AF45-AB45487A29B9}" destId="{CFA941AE-6FB7-470F-9969-2D1F8636E84D}" srcOrd="0" destOrd="0" presId="urn:microsoft.com/office/officeart/2005/8/layout/chevron2"/>
    <dgm:cxn modelId="{33B377C8-3050-439C-BB97-DAF05A9683E9}" type="presOf" srcId="{8AD74898-3939-487D-AE04-360A262A26A6}" destId="{71EF9DFD-DD78-4DA6-9946-3873D506E0BE}" srcOrd="0" destOrd="0" presId="urn:microsoft.com/office/officeart/2005/8/layout/chevron2"/>
    <dgm:cxn modelId="{6C02ADE1-D4CF-4018-84F8-DA244BFDE47F}" srcId="{200FB4A0-70B2-4240-A5DC-E2EF91323CD9}" destId="{957400AD-3723-46D4-AF45-AB45487A29B9}" srcOrd="3" destOrd="0" parTransId="{2311559B-F8FF-4A0A-BA8D-8E02ECB64248}" sibTransId="{7A966FB7-30C6-4802-B1C7-332DE456040C}"/>
    <dgm:cxn modelId="{664881F9-4F15-4A9D-A4C4-93E430744BA7}" srcId="{200FB4A0-70B2-4240-A5DC-E2EF91323CD9}" destId="{3D7C83B3-A2AA-480A-9466-408CE4C1ED3E}" srcOrd="1" destOrd="0" parTransId="{E647748F-4F32-44A2-95A2-4A2F9165306C}" sibTransId="{18C03E52-0F12-4950-89A5-F2DF1C7DEDE5}"/>
    <dgm:cxn modelId="{6FF222FD-D19A-44F8-A853-AE2AA4EDB48C}" srcId="{200FB4A0-70B2-4240-A5DC-E2EF91323CD9}" destId="{8AD74898-3939-487D-AE04-360A262A26A6}" srcOrd="2" destOrd="0" parTransId="{7D884602-CA0A-45A5-ABA7-7EF89A8EA4CD}" sibTransId="{6B8CE31B-5A69-463D-B4B4-592559CEDE09}"/>
    <dgm:cxn modelId="{DB74693B-C785-42AF-8152-1BA9B43403FD}" type="presParOf" srcId="{D2A16F31-CD09-42F2-9C85-E6344A267F8B}" destId="{5809F00B-F657-4567-85DB-0FBAEBEFF212}" srcOrd="0" destOrd="0" presId="urn:microsoft.com/office/officeart/2005/8/layout/chevron2"/>
    <dgm:cxn modelId="{2B9385EF-56ED-4A26-BCFD-F76D5B339AEE}" type="presParOf" srcId="{5809F00B-F657-4567-85DB-0FBAEBEFF212}" destId="{68715784-DBBB-4DB7-8B9E-E1F5C3960EC3}" srcOrd="0" destOrd="0" presId="urn:microsoft.com/office/officeart/2005/8/layout/chevron2"/>
    <dgm:cxn modelId="{51B138AC-E5B8-46F0-A3B4-C7471D174C67}" type="presParOf" srcId="{5809F00B-F657-4567-85DB-0FBAEBEFF212}" destId="{F607FF1B-F81D-4FE5-906B-5CEF5BE43B20}" srcOrd="1" destOrd="0" presId="urn:microsoft.com/office/officeart/2005/8/layout/chevron2"/>
    <dgm:cxn modelId="{B1E2AFEF-AE2E-4783-99BE-78865E125E15}" type="presParOf" srcId="{D2A16F31-CD09-42F2-9C85-E6344A267F8B}" destId="{7F913B50-DE60-4E1F-9CDB-7F03F5FF193A}" srcOrd="1" destOrd="0" presId="urn:microsoft.com/office/officeart/2005/8/layout/chevron2"/>
    <dgm:cxn modelId="{5A255598-F822-4E9D-95A3-D3063301D31D}" type="presParOf" srcId="{D2A16F31-CD09-42F2-9C85-E6344A267F8B}" destId="{FD2D0CC4-8ED1-4508-A6D4-77AE284C952F}" srcOrd="2" destOrd="0" presId="urn:microsoft.com/office/officeart/2005/8/layout/chevron2"/>
    <dgm:cxn modelId="{91E9C079-B195-4EBF-BF52-0B0E49EC8C6F}" type="presParOf" srcId="{FD2D0CC4-8ED1-4508-A6D4-77AE284C952F}" destId="{C614AD33-C89D-4B7E-8081-689D5AC86D22}" srcOrd="0" destOrd="0" presId="urn:microsoft.com/office/officeart/2005/8/layout/chevron2"/>
    <dgm:cxn modelId="{720C426D-5DCB-4661-BE83-E89347E14621}" type="presParOf" srcId="{FD2D0CC4-8ED1-4508-A6D4-77AE284C952F}" destId="{9E30A06D-D7D1-4F22-BE0F-AF3B255B7B48}" srcOrd="1" destOrd="0" presId="urn:microsoft.com/office/officeart/2005/8/layout/chevron2"/>
    <dgm:cxn modelId="{0AB47877-644B-4C58-B4FD-E59EEE70B28D}" type="presParOf" srcId="{D2A16F31-CD09-42F2-9C85-E6344A267F8B}" destId="{9415435E-0EDE-47AC-96A0-EEB06E02B23E}" srcOrd="3" destOrd="0" presId="urn:microsoft.com/office/officeart/2005/8/layout/chevron2"/>
    <dgm:cxn modelId="{E2756284-2BF1-4010-BB7D-71FDE499D627}" type="presParOf" srcId="{D2A16F31-CD09-42F2-9C85-E6344A267F8B}" destId="{25AA9DB6-507B-461A-86A4-3CF0CAFB691F}" srcOrd="4" destOrd="0" presId="urn:microsoft.com/office/officeart/2005/8/layout/chevron2"/>
    <dgm:cxn modelId="{090B3605-3B60-45E8-85EC-639B0A1C1E74}" type="presParOf" srcId="{25AA9DB6-507B-461A-86A4-3CF0CAFB691F}" destId="{71EF9DFD-DD78-4DA6-9946-3873D506E0BE}" srcOrd="0" destOrd="0" presId="urn:microsoft.com/office/officeart/2005/8/layout/chevron2"/>
    <dgm:cxn modelId="{C171C5AE-0FEA-4C6A-9761-B74F1A3CEA4E}" type="presParOf" srcId="{25AA9DB6-507B-461A-86A4-3CF0CAFB691F}" destId="{B9415F75-CAF7-4665-A9CD-EA5AC2DD119D}" srcOrd="1" destOrd="0" presId="urn:microsoft.com/office/officeart/2005/8/layout/chevron2"/>
    <dgm:cxn modelId="{588E5C14-FC0A-4405-BADC-8DB469F7AB99}" type="presParOf" srcId="{D2A16F31-CD09-42F2-9C85-E6344A267F8B}" destId="{9B50DD4D-F755-45D1-BF05-E88BBAFE934B}" srcOrd="5" destOrd="0" presId="urn:microsoft.com/office/officeart/2005/8/layout/chevron2"/>
    <dgm:cxn modelId="{8CE80F66-92CF-400D-A9B5-104D26429DCA}" type="presParOf" srcId="{D2A16F31-CD09-42F2-9C85-E6344A267F8B}" destId="{B2780327-6FE4-4146-A435-B20309076599}" srcOrd="6" destOrd="0" presId="urn:microsoft.com/office/officeart/2005/8/layout/chevron2"/>
    <dgm:cxn modelId="{612D3088-D700-46DD-946C-C9D0F4AC80BF}" type="presParOf" srcId="{B2780327-6FE4-4146-A435-B20309076599}" destId="{CFA941AE-6FB7-470F-9969-2D1F8636E84D}" srcOrd="0" destOrd="0" presId="urn:microsoft.com/office/officeart/2005/8/layout/chevron2"/>
    <dgm:cxn modelId="{AA18907D-5C61-4E23-8D02-268F021448ED}" type="presParOf" srcId="{B2780327-6FE4-4146-A435-B20309076599}" destId="{B9C7009F-9B5C-4D27-B19C-08D1152A3DCA}"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00FB4A0-70B2-4240-A5DC-E2EF91323CD9}"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id-ID"/>
        </a:p>
      </dgm:t>
    </dgm:pt>
    <dgm:pt modelId="{B4EF4BDB-F93F-4A17-AA8C-484A944C8136}">
      <dgm:prSet phldrT="[Text]"/>
      <dgm:spPr/>
      <dgm:t>
        <a:bodyPr/>
        <a:lstStyle/>
        <a:p>
          <a:r>
            <a:rPr lang="id-ID" dirty="0"/>
            <a:t>1.</a:t>
          </a:r>
        </a:p>
      </dgm:t>
    </dgm:pt>
    <dgm:pt modelId="{6D1F1F61-4FA4-4791-94DF-44DED8B9830D}" type="parTrans" cxnId="{AA21983C-1839-4A9C-9FC8-9F325DDBC59F}">
      <dgm:prSet/>
      <dgm:spPr/>
      <dgm:t>
        <a:bodyPr/>
        <a:lstStyle/>
        <a:p>
          <a:endParaRPr lang="id-ID"/>
        </a:p>
      </dgm:t>
    </dgm:pt>
    <dgm:pt modelId="{5E70C8AD-C588-499C-906F-24B02BFC7166}" type="sibTrans" cxnId="{AA21983C-1839-4A9C-9FC8-9F325DDBC59F}">
      <dgm:prSet/>
      <dgm:spPr/>
      <dgm:t>
        <a:bodyPr/>
        <a:lstStyle/>
        <a:p>
          <a:endParaRPr lang="id-ID"/>
        </a:p>
      </dgm:t>
    </dgm:pt>
    <dgm:pt modelId="{BCC0498A-23E8-4B2E-BA7F-934ED9784972}">
      <dgm:prSet phldrT="[Text]" custT="1"/>
      <dgm:spPr/>
      <dgm:t>
        <a:bodyPr/>
        <a:lstStyle/>
        <a:p>
          <a:r>
            <a:rPr lang="id-ID" sz="4400" dirty="0"/>
            <a:t>Distribusi Normal</a:t>
          </a:r>
        </a:p>
      </dgm:t>
    </dgm:pt>
    <dgm:pt modelId="{0B11A653-C9EF-445A-9FA1-B74A0B5E1997}" type="parTrans" cxnId="{B34B227E-370B-42AC-A1BC-BDA1C69E13E1}">
      <dgm:prSet/>
      <dgm:spPr/>
      <dgm:t>
        <a:bodyPr/>
        <a:lstStyle/>
        <a:p>
          <a:endParaRPr lang="id-ID"/>
        </a:p>
      </dgm:t>
    </dgm:pt>
    <dgm:pt modelId="{CC9CD48E-5AED-423A-939F-CDD77662CDF4}" type="sibTrans" cxnId="{B34B227E-370B-42AC-A1BC-BDA1C69E13E1}">
      <dgm:prSet/>
      <dgm:spPr/>
      <dgm:t>
        <a:bodyPr/>
        <a:lstStyle/>
        <a:p>
          <a:endParaRPr lang="id-ID"/>
        </a:p>
      </dgm:t>
    </dgm:pt>
    <dgm:pt modelId="{3D7C83B3-A2AA-480A-9466-408CE4C1ED3E}">
      <dgm:prSet phldrT="[Text]"/>
      <dgm:spPr/>
      <dgm:t>
        <a:bodyPr/>
        <a:lstStyle/>
        <a:p>
          <a:r>
            <a:rPr lang="id-ID" dirty="0"/>
            <a:t>2.</a:t>
          </a:r>
        </a:p>
      </dgm:t>
    </dgm:pt>
    <dgm:pt modelId="{E647748F-4F32-44A2-95A2-4A2F9165306C}" type="parTrans" cxnId="{664881F9-4F15-4A9D-A4C4-93E430744BA7}">
      <dgm:prSet/>
      <dgm:spPr/>
      <dgm:t>
        <a:bodyPr/>
        <a:lstStyle/>
        <a:p>
          <a:endParaRPr lang="id-ID"/>
        </a:p>
      </dgm:t>
    </dgm:pt>
    <dgm:pt modelId="{18C03E52-0F12-4950-89A5-F2DF1C7DEDE5}" type="sibTrans" cxnId="{664881F9-4F15-4A9D-A4C4-93E430744BA7}">
      <dgm:prSet/>
      <dgm:spPr/>
      <dgm:t>
        <a:bodyPr/>
        <a:lstStyle/>
        <a:p>
          <a:endParaRPr lang="id-ID"/>
        </a:p>
      </dgm:t>
    </dgm:pt>
    <dgm:pt modelId="{0EDD9767-AE88-466B-BF92-DF8D760A8199}">
      <dgm:prSet phldrT="[Text]" custT="1"/>
      <dgm:spPr/>
      <dgm:t>
        <a:bodyPr/>
        <a:lstStyle/>
        <a:p>
          <a:r>
            <a:rPr lang="id-ID" sz="4400" dirty="0"/>
            <a:t>Distibusi Student’s t</a:t>
          </a:r>
        </a:p>
      </dgm:t>
    </dgm:pt>
    <dgm:pt modelId="{64429FBC-2029-40D7-8C8C-E66F8684B759}" type="parTrans" cxnId="{4404106F-D9D1-4F0A-BDB6-768D94941D8F}">
      <dgm:prSet/>
      <dgm:spPr/>
      <dgm:t>
        <a:bodyPr/>
        <a:lstStyle/>
        <a:p>
          <a:endParaRPr lang="id-ID"/>
        </a:p>
      </dgm:t>
    </dgm:pt>
    <dgm:pt modelId="{AE760901-A296-4CDC-BDBD-138F7280DD44}" type="sibTrans" cxnId="{4404106F-D9D1-4F0A-BDB6-768D94941D8F}">
      <dgm:prSet/>
      <dgm:spPr/>
      <dgm:t>
        <a:bodyPr/>
        <a:lstStyle/>
        <a:p>
          <a:endParaRPr lang="id-ID"/>
        </a:p>
      </dgm:t>
    </dgm:pt>
    <dgm:pt modelId="{8AD74898-3939-487D-AE04-360A262A26A6}">
      <dgm:prSet phldrT="[Text]"/>
      <dgm:spPr/>
      <dgm:t>
        <a:bodyPr/>
        <a:lstStyle/>
        <a:p>
          <a:r>
            <a:rPr lang="id-ID" dirty="0"/>
            <a:t>3.</a:t>
          </a:r>
        </a:p>
      </dgm:t>
    </dgm:pt>
    <dgm:pt modelId="{7D884602-CA0A-45A5-ABA7-7EF89A8EA4CD}" type="parTrans" cxnId="{6FF222FD-D19A-44F8-A853-AE2AA4EDB48C}">
      <dgm:prSet/>
      <dgm:spPr/>
      <dgm:t>
        <a:bodyPr/>
        <a:lstStyle/>
        <a:p>
          <a:endParaRPr lang="id-ID"/>
        </a:p>
      </dgm:t>
    </dgm:pt>
    <dgm:pt modelId="{6B8CE31B-5A69-463D-B4B4-592559CEDE09}" type="sibTrans" cxnId="{6FF222FD-D19A-44F8-A853-AE2AA4EDB48C}">
      <dgm:prSet/>
      <dgm:spPr/>
      <dgm:t>
        <a:bodyPr/>
        <a:lstStyle/>
        <a:p>
          <a:endParaRPr lang="id-ID"/>
        </a:p>
      </dgm:t>
    </dgm:pt>
    <dgm:pt modelId="{98A586E1-BE25-4374-860F-B9A8A0435F35}">
      <dgm:prSet phldrT="[Text]" custT="1"/>
      <dgm:spPr/>
      <dgm:t>
        <a:bodyPr/>
        <a:lstStyle/>
        <a:p>
          <a:r>
            <a:rPr lang="id-ID" sz="4400" dirty="0"/>
            <a:t>Distribusi F</a:t>
          </a:r>
        </a:p>
      </dgm:t>
    </dgm:pt>
    <dgm:pt modelId="{AA2E8C36-F9DB-4DF9-BCE3-599FADED9852}" type="parTrans" cxnId="{CE6F8A7F-BAAB-472A-B8D4-316CBDA65BB3}">
      <dgm:prSet/>
      <dgm:spPr/>
      <dgm:t>
        <a:bodyPr/>
        <a:lstStyle/>
        <a:p>
          <a:endParaRPr lang="id-ID"/>
        </a:p>
      </dgm:t>
    </dgm:pt>
    <dgm:pt modelId="{1B4C5A60-8AE9-4DC3-BEB2-FB60180F09AF}" type="sibTrans" cxnId="{CE6F8A7F-BAAB-472A-B8D4-316CBDA65BB3}">
      <dgm:prSet/>
      <dgm:spPr/>
      <dgm:t>
        <a:bodyPr/>
        <a:lstStyle/>
        <a:p>
          <a:endParaRPr lang="id-ID"/>
        </a:p>
      </dgm:t>
    </dgm:pt>
    <dgm:pt modelId="{957400AD-3723-46D4-AF45-AB45487A29B9}">
      <dgm:prSet/>
      <dgm:spPr/>
      <dgm:t>
        <a:bodyPr/>
        <a:lstStyle/>
        <a:p>
          <a:r>
            <a:rPr lang="id-ID" dirty="0"/>
            <a:t>4. </a:t>
          </a:r>
        </a:p>
      </dgm:t>
    </dgm:pt>
    <dgm:pt modelId="{2311559B-F8FF-4A0A-BA8D-8E02ECB64248}" type="parTrans" cxnId="{6C02ADE1-D4CF-4018-84F8-DA244BFDE47F}">
      <dgm:prSet/>
      <dgm:spPr/>
      <dgm:t>
        <a:bodyPr/>
        <a:lstStyle/>
        <a:p>
          <a:endParaRPr lang="id-ID"/>
        </a:p>
      </dgm:t>
    </dgm:pt>
    <dgm:pt modelId="{7A966FB7-30C6-4802-B1C7-332DE456040C}" type="sibTrans" cxnId="{6C02ADE1-D4CF-4018-84F8-DA244BFDE47F}">
      <dgm:prSet/>
      <dgm:spPr/>
      <dgm:t>
        <a:bodyPr/>
        <a:lstStyle/>
        <a:p>
          <a:endParaRPr lang="id-ID"/>
        </a:p>
      </dgm:t>
    </dgm:pt>
    <dgm:pt modelId="{31D11C59-4CE5-4D25-82F2-D48250E8D66E}">
      <dgm:prSet custT="1"/>
      <dgm:spPr/>
      <dgm:t>
        <a:bodyPr/>
        <a:lstStyle/>
        <a:p>
          <a:r>
            <a:rPr lang="id-ID" sz="4400" dirty="0"/>
            <a:t>Distribusi Chi-Square</a:t>
          </a:r>
        </a:p>
      </dgm:t>
    </dgm:pt>
    <dgm:pt modelId="{B4C890CD-102A-47CB-95A4-386191F2CCAA}" type="parTrans" cxnId="{4EF00A11-3763-4C20-A5D8-649614132366}">
      <dgm:prSet/>
      <dgm:spPr/>
      <dgm:t>
        <a:bodyPr/>
        <a:lstStyle/>
        <a:p>
          <a:endParaRPr lang="id-ID"/>
        </a:p>
      </dgm:t>
    </dgm:pt>
    <dgm:pt modelId="{CBA35C7D-F2ED-4346-A909-57496E20207E}" type="sibTrans" cxnId="{4EF00A11-3763-4C20-A5D8-649614132366}">
      <dgm:prSet/>
      <dgm:spPr/>
      <dgm:t>
        <a:bodyPr/>
        <a:lstStyle/>
        <a:p>
          <a:endParaRPr lang="id-ID"/>
        </a:p>
      </dgm:t>
    </dgm:pt>
    <dgm:pt modelId="{D2A16F31-CD09-42F2-9C85-E6344A267F8B}" type="pres">
      <dgm:prSet presAssocID="{200FB4A0-70B2-4240-A5DC-E2EF91323CD9}" presName="linearFlow" presStyleCnt="0">
        <dgm:presLayoutVars>
          <dgm:dir/>
          <dgm:animLvl val="lvl"/>
          <dgm:resizeHandles val="exact"/>
        </dgm:presLayoutVars>
      </dgm:prSet>
      <dgm:spPr/>
    </dgm:pt>
    <dgm:pt modelId="{5809F00B-F657-4567-85DB-0FBAEBEFF212}" type="pres">
      <dgm:prSet presAssocID="{B4EF4BDB-F93F-4A17-AA8C-484A944C8136}" presName="composite" presStyleCnt="0"/>
      <dgm:spPr/>
    </dgm:pt>
    <dgm:pt modelId="{68715784-DBBB-4DB7-8B9E-E1F5C3960EC3}" type="pres">
      <dgm:prSet presAssocID="{B4EF4BDB-F93F-4A17-AA8C-484A944C8136}" presName="parentText" presStyleLbl="alignNode1" presStyleIdx="0" presStyleCnt="4">
        <dgm:presLayoutVars>
          <dgm:chMax val="1"/>
          <dgm:bulletEnabled val="1"/>
        </dgm:presLayoutVars>
      </dgm:prSet>
      <dgm:spPr/>
    </dgm:pt>
    <dgm:pt modelId="{F607FF1B-F81D-4FE5-906B-5CEF5BE43B20}" type="pres">
      <dgm:prSet presAssocID="{B4EF4BDB-F93F-4A17-AA8C-484A944C8136}" presName="descendantText" presStyleLbl="alignAcc1" presStyleIdx="0" presStyleCnt="4">
        <dgm:presLayoutVars>
          <dgm:bulletEnabled val="1"/>
        </dgm:presLayoutVars>
      </dgm:prSet>
      <dgm:spPr/>
    </dgm:pt>
    <dgm:pt modelId="{7F913B50-DE60-4E1F-9CDB-7F03F5FF193A}" type="pres">
      <dgm:prSet presAssocID="{5E70C8AD-C588-499C-906F-24B02BFC7166}" presName="sp" presStyleCnt="0"/>
      <dgm:spPr/>
    </dgm:pt>
    <dgm:pt modelId="{FD2D0CC4-8ED1-4508-A6D4-77AE284C952F}" type="pres">
      <dgm:prSet presAssocID="{3D7C83B3-A2AA-480A-9466-408CE4C1ED3E}" presName="composite" presStyleCnt="0"/>
      <dgm:spPr/>
    </dgm:pt>
    <dgm:pt modelId="{C614AD33-C89D-4B7E-8081-689D5AC86D22}" type="pres">
      <dgm:prSet presAssocID="{3D7C83B3-A2AA-480A-9466-408CE4C1ED3E}" presName="parentText" presStyleLbl="alignNode1" presStyleIdx="1" presStyleCnt="4">
        <dgm:presLayoutVars>
          <dgm:chMax val="1"/>
          <dgm:bulletEnabled val="1"/>
        </dgm:presLayoutVars>
      </dgm:prSet>
      <dgm:spPr/>
    </dgm:pt>
    <dgm:pt modelId="{9E30A06D-D7D1-4F22-BE0F-AF3B255B7B48}" type="pres">
      <dgm:prSet presAssocID="{3D7C83B3-A2AA-480A-9466-408CE4C1ED3E}" presName="descendantText" presStyleLbl="alignAcc1" presStyleIdx="1" presStyleCnt="4">
        <dgm:presLayoutVars>
          <dgm:bulletEnabled val="1"/>
        </dgm:presLayoutVars>
      </dgm:prSet>
      <dgm:spPr/>
    </dgm:pt>
    <dgm:pt modelId="{9415435E-0EDE-47AC-96A0-EEB06E02B23E}" type="pres">
      <dgm:prSet presAssocID="{18C03E52-0F12-4950-89A5-F2DF1C7DEDE5}" presName="sp" presStyleCnt="0"/>
      <dgm:spPr/>
    </dgm:pt>
    <dgm:pt modelId="{25AA9DB6-507B-461A-86A4-3CF0CAFB691F}" type="pres">
      <dgm:prSet presAssocID="{8AD74898-3939-487D-AE04-360A262A26A6}" presName="composite" presStyleCnt="0"/>
      <dgm:spPr/>
    </dgm:pt>
    <dgm:pt modelId="{71EF9DFD-DD78-4DA6-9946-3873D506E0BE}" type="pres">
      <dgm:prSet presAssocID="{8AD74898-3939-487D-AE04-360A262A26A6}" presName="parentText" presStyleLbl="alignNode1" presStyleIdx="2" presStyleCnt="4">
        <dgm:presLayoutVars>
          <dgm:chMax val="1"/>
          <dgm:bulletEnabled val="1"/>
        </dgm:presLayoutVars>
      </dgm:prSet>
      <dgm:spPr/>
    </dgm:pt>
    <dgm:pt modelId="{B9415F75-CAF7-4665-A9CD-EA5AC2DD119D}" type="pres">
      <dgm:prSet presAssocID="{8AD74898-3939-487D-AE04-360A262A26A6}" presName="descendantText" presStyleLbl="alignAcc1" presStyleIdx="2" presStyleCnt="4">
        <dgm:presLayoutVars>
          <dgm:bulletEnabled val="1"/>
        </dgm:presLayoutVars>
      </dgm:prSet>
      <dgm:spPr/>
    </dgm:pt>
    <dgm:pt modelId="{9B50DD4D-F755-45D1-BF05-E88BBAFE934B}" type="pres">
      <dgm:prSet presAssocID="{6B8CE31B-5A69-463D-B4B4-592559CEDE09}" presName="sp" presStyleCnt="0"/>
      <dgm:spPr/>
    </dgm:pt>
    <dgm:pt modelId="{B2780327-6FE4-4146-A435-B20309076599}" type="pres">
      <dgm:prSet presAssocID="{957400AD-3723-46D4-AF45-AB45487A29B9}" presName="composite" presStyleCnt="0"/>
      <dgm:spPr/>
    </dgm:pt>
    <dgm:pt modelId="{CFA941AE-6FB7-470F-9969-2D1F8636E84D}" type="pres">
      <dgm:prSet presAssocID="{957400AD-3723-46D4-AF45-AB45487A29B9}" presName="parentText" presStyleLbl="alignNode1" presStyleIdx="3" presStyleCnt="4">
        <dgm:presLayoutVars>
          <dgm:chMax val="1"/>
          <dgm:bulletEnabled val="1"/>
        </dgm:presLayoutVars>
      </dgm:prSet>
      <dgm:spPr/>
    </dgm:pt>
    <dgm:pt modelId="{B9C7009F-9B5C-4D27-B19C-08D1152A3DCA}" type="pres">
      <dgm:prSet presAssocID="{957400AD-3723-46D4-AF45-AB45487A29B9}" presName="descendantText" presStyleLbl="alignAcc1" presStyleIdx="3" presStyleCnt="4">
        <dgm:presLayoutVars>
          <dgm:bulletEnabled val="1"/>
        </dgm:presLayoutVars>
      </dgm:prSet>
      <dgm:spPr/>
    </dgm:pt>
  </dgm:ptLst>
  <dgm:cxnLst>
    <dgm:cxn modelId="{7CEF9101-4478-48E7-A500-D8B4FC198DC9}" type="presOf" srcId="{BCC0498A-23E8-4B2E-BA7F-934ED9784972}" destId="{F607FF1B-F81D-4FE5-906B-5CEF5BE43B20}" srcOrd="0" destOrd="0" presId="urn:microsoft.com/office/officeart/2005/8/layout/chevron2"/>
    <dgm:cxn modelId="{4EF00A11-3763-4C20-A5D8-649614132366}" srcId="{957400AD-3723-46D4-AF45-AB45487A29B9}" destId="{31D11C59-4CE5-4D25-82F2-D48250E8D66E}" srcOrd="0" destOrd="0" parTransId="{B4C890CD-102A-47CB-95A4-386191F2CCAA}" sibTransId="{CBA35C7D-F2ED-4346-A909-57496E20207E}"/>
    <dgm:cxn modelId="{8155B213-DB77-4290-8DA7-DD0C75C5EE02}" type="presOf" srcId="{200FB4A0-70B2-4240-A5DC-E2EF91323CD9}" destId="{D2A16F31-CD09-42F2-9C85-E6344A267F8B}" srcOrd="0" destOrd="0" presId="urn:microsoft.com/office/officeart/2005/8/layout/chevron2"/>
    <dgm:cxn modelId="{ABCF842A-D204-4637-9194-2E586259C710}" type="presOf" srcId="{3D7C83B3-A2AA-480A-9466-408CE4C1ED3E}" destId="{C614AD33-C89D-4B7E-8081-689D5AC86D22}" srcOrd="0" destOrd="0" presId="urn:microsoft.com/office/officeart/2005/8/layout/chevron2"/>
    <dgm:cxn modelId="{937A9B31-7991-4549-B582-A03CAF0CAA9D}" type="presOf" srcId="{31D11C59-4CE5-4D25-82F2-D48250E8D66E}" destId="{B9C7009F-9B5C-4D27-B19C-08D1152A3DCA}" srcOrd="0" destOrd="0" presId="urn:microsoft.com/office/officeart/2005/8/layout/chevron2"/>
    <dgm:cxn modelId="{99274533-4B87-45AB-B32A-B0C038075A9F}" type="presOf" srcId="{B4EF4BDB-F93F-4A17-AA8C-484A944C8136}" destId="{68715784-DBBB-4DB7-8B9E-E1F5C3960EC3}" srcOrd="0" destOrd="0" presId="urn:microsoft.com/office/officeart/2005/8/layout/chevron2"/>
    <dgm:cxn modelId="{AA21983C-1839-4A9C-9FC8-9F325DDBC59F}" srcId="{200FB4A0-70B2-4240-A5DC-E2EF91323CD9}" destId="{B4EF4BDB-F93F-4A17-AA8C-484A944C8136}" srcOrd="0" destOrd="0" parTransId="{6D1F1F61-4FA4-4791-94DF-44DED8B9830D}" sibTransId="{5E70C8AD-C588-499C-906F-24B02BFC7166}"/>
    <dgm:cxn modelId="{51C7496B-5557-4EF0-8864-64AD669B5F9D}" type="presOf" srcId="{98A586E1-BE25-4374-860F-B9A8A0435F35}" destId="{B9415F75-CAF7-4665-A9CD-EA5AC2DD119D}" srcOrd="0" destOrd="0" presId="urn:microsoft.com/office/officeart/2005/8/layout/chevron2"/>
    <dgm:cxn modelId="{4404106F-D9D1-4F0A-BDB6-768D94941D8F}" srcId="{3D7C83B3-A2AA-480A-9466-408CE4C1ED3E}" destId="{0EDD9767-AE88-466B-BF92-DF8D760A8199}" srcOrd="0" destOrd="0" parTransId="{64429FBC-2029-40D7-8C8C-E66F8684B759}" sibTransId="{AE760901-A296-4CDC-BDBD-138F7280DD44}"/>
    <dgm:cxn modelId="{B34B227E-370B-42AC-A1BC-BDA1C69E13E1}" srcId="{B4EF4BDB-F93F-4A17-AA8C-484A944C8136}" destId="{BCC0498A-23E8-4B2E-BA7F-934ED9784972}" srcOrd="0" destOrd="0" parTransId="{0B11A653-C9EF-445A-9FA1-B74A0B5E1997}" sibTransId="{CC9CD48E-5AED-423A-939F-CDD77662CDF4}"/>
    <dgm:cxn modelId="{CE6F8A7F-BAAB-472A-B8D4-316CBDA65BB3}" srcId="{8AD74898-3939-487D-AE04-360A262A26A6}" destId="{98A586E1-BE25-4374-860F-B9A8A0435F35}" srcOrd="0" destOrd="0" parTransId="{AA2E8C36-F9DB-4DF9-BCE3-599FADED9852}" sibTransId="{1B4C5A60-8AE9-4DC3-BEB2-FB60180F09AF}"/>
    <dgm:cxn modelId="{CA7A0B8B-C1EE-4965-97BA-CA94B693C837}" type="presOf" srcId="{0EDD9767-AE88-466B-BF92-DF8D760A8199}" destId="{9E30A06D-D7D1-4F22-BE0F-AF3B255B7B48}" srcOrd="0" destOrd="0" presId="urn:microsoft.com/office/officeart/2005/8/layout/chevron2"/>
    <dgm:cxn modelId="{823EF38F-1B5F-4509-9979-DAFF983AAD1B}" type="presOf" srcId="{957400AD-3723-46D4-AF45-AB45487A29B9}" destId="{CFA941AE-6FB7-470F-9969-2D1F8636E84D}" srcOrd="0" destOrd="0" presId="urn:microsoft.com/office/officeart/2005/8/layout/chevron2"/>
    <dgm:cxn modelId="{33B377C8-3050-439C-BB97-DAF05A9683E9}" type="presOf" srcId="{8AD74898-3939-487D-AE04-360A262A26A6}" destId="{71EF9DFD-DD78-4DA6-9946-3873D506E0BE}" srcOrd="0" destOrd="0" presId="urn:microsoft.com/office/officeart/2005/8/layout/chevron2"/>
    <dgm:cxn modelId="{6C02ADE1-D4CF-4018-84F8-DA244BFDE47F}" srcId="{200FB4A0-70B2-4240-A5DC-E2EF91323CD9}" destId="{957400AD-3723-46D4-AF45-AB45487A29B9}" srcOrd="3" destOrd="0" parTransId="{2311559B-F8FF-4A0A-BA8D-8E02ECB64248}" sibTransId="{7A966FB7-30C6-4802-B1C7-332DE456040C}"/>
    <dgm:cxn modelId="{664881F9-4F15-4A9D-A4C4-93E430744BA7}" srcId="{200FB4A0-70B2-4240-A5DC-E2EF91323CD9}" destId="{3D7C83B3-A2AA-480A-9466-408CE4C1ED3E}" srcOrd="1" destOrd="0" parTransId="{E647748F-4F32-44A2-95A2-4A2F9165306C}" sibTransId="{18C03E52-0F12-4950-89A5-F2DF1C7DEDE5}"/>
    <dgm:cxn modelId="{6FF222FD-D19A-44F8-A853-AE2AA4EDB48C}" srcId="{200FB4A0-70B2-4240-A5DC-E2EF91323CD9}" destId="{8AD74898-3939-487D-AE04-360A262A26A6}" srcOrd="2" destOrd="0" parTransId="{7D884602-CA0A-45A5-ABA7-7EF89A8EA4CD}" sibTransId="{6B8CE31B-5A69-463D-B4B4-592559CEDE09}"/>
    <dgm:cxn modelId="{DB74693B-C785-42AF-8152-1BA9B43403FD}" type="presParOf" srcId="{D2A16F31-CD09-42F2-9C85-E6344A267F8B}" destId="{5809F00B-F657-4567-85DB-0FBAEBEFF212}" srcOrd="0" destOrd="0" presId="urn:microsoft.com/office/officeart/2005/8/layout/chevron2"/>
    <dgm:cxn modelId="{2B9385EF-56ED-4A26-BCFD-F76D5B339AEE}" type="presParOf" srcId="{5809F00B-F657-4567-85DB-0FBAEBEFF212}" destId="{68715784-DBBB-4DB7-8B9E-E1F5C3960EC3}" srcOrd="0" destOrd="0" presId="urn:microsoft.com/office/officeart/2005/8/layout/chevron2"/>
    <dgm:cxn modelId="{51B138AC-E5B8-46F0-A3B4-C7471D174C67}" type="presParOf" srcId="{5809F00B-F657-4567-85DB-0FBAEBEFF212}" destId="{F607FF1B-F81D-4FE5-906B-5CEF5BE43B20}" srcOrd="1" destOrd="0" presId="urn:microsoft.com/office/officeart/2005/8/layout/chevron2"/>
    <dgm:cxn modelId="{B1E2AFEF-AE2E-4783-99BE-78865E125E15}" type="presParOf" srcId="{D2A16F31-CD09-42F2-9C85-E6344A267F8B}" destId="{7F913B50-DE60-4E1F-9CDB-7F03F5FF193A}" srcOrd="1" destOrd="0" presId="urn:microsoft.com/office/officeart/2005/8/layout/chevron2"/>
    <dgm:cxn modelId="{5A255598-F822-4E9D-95A3-D3063301D31D}" type="presParOf" srcId="{D2A16F31-CD09-42F2-9C85-E6344A267F8B}" destId="{FD2D0CC4-8ED1-4508-A6D4-77AE284C952F}" srcOrd="2" destOrd="0" presId="urn:microsoft.com/office/officeart/2005/8/layout/chevron2"/>
    <dgm:cxn modelId="{91E9C079-B195-4EBF-BF52-0B0E49EC8C6F}" type="presParOf" srcId="{FD2D0CC4-8ED1-4508-A6D4-77AE284C952F}" destId="{C614AD33-C89D-4B7E-8081-689D5AC86D22}" srcOrd="0" destOrd="0" presId="urn:microsoft.com/office/officeart/2005/8/layout/chevron2"/>
    <dgm:cxn modelId="{720C426D-5DCB-4661-BE83-E89347E14621}" type="presParOf" srcId="{FD2D0CC4-8ED1-4508-A6D4-77AE284C952F}" destId="{9E30A06D-D7D1-4F22-BE0F-AF3B255B7B48}" srcOrd="1" destOrd="0" presId="urn:microsoft.com/office/officeart/2005/8/layout/chevron2"/>
    <dgm:cxn modelId="{0AB47877-644B-4C58-B4FD-E59EEE70B28D}" type="presParOf" srcId="{D2A16F31-CD09-42F2-9C85-E6344A267F8B}" destId="{9415435E-0EDE-47AC-96A0-EEB06E02B23E}" srcOrd="3" destOrd="0" presId="urn:microsoft.com/office/officeart/2005/8/layout/chevron2"/>
    <dgm:cxn modelId="{E2756284-2BF1-4010-BB7D-71FDE499D627}" type="presParOf" srcId="{D2A16F31-CD09-42F2-9C85-E6344A267F8B}" destId="{25AA9DB6-507B-461A-86A4-3CF0CAFB691F}" srcOrd="4" destOrd="0" presId="urn:microsoft.com/office/officeart/2005/8/layout/chevron2"/>
    <dgm:cxn modelId="{090B3605-3B60-45E8-85EC-639B0A1C1E74}" type="presParOf" srcId="{25AA9DB6-507B-461A-86A4-3CF0CAFB691F}" destId="{71EF9DFD-DD78-4DA6-9946-3873D506E0BE}" srcOrd="0" destOrd="0" presId="urn:microsoft.com/office/officeart/2005/8/layout/chevron2"/>
    <dgm:cxn modelId="{C171C5AE-0FEA-4C6A-9761-B74F1A3CEA4E}" type="presParOf" srcId="{25AA9DB6-507B-461A-86A4-3CF0CAFB691F}" destId="{B9415F75-CAF7-4665-A9CD-EA5AC2DD119D}" srcOrd="1" destOrd="0" presId="urn:microsoft.com/office/officeart/2005/8/layout/chevron2"/>
    <dgm:cxn modelId="{588E5C14-FC0A-4405-BADC-8DB469F7AB99}" type="presParOf" srcId="{D2A16F31-CD09-42F2-9C85-E6344A267F8B}" destId="{9B50DD4D-F755-45D1-BF05-E88BBAFE934B}" srcOrd="5" destOrd="0" presId="urn:microsoft.com/office/officeart/2005/8/layout/chevron2"/>
    <dgm:cxn modelId="{8CE80F66-92CF-400D-A9B5-104D26429DCA}" type="presParOf" srcId="{D2A16F31-CD09-42F2-9C85-E6344A267F8B}" destId="{B2780327-6FE4-4146-A435-B20309076599}" srcOrd="6" destOrd="0" presId="urn:microsoft.com/office/officeart/2005/8/layout/chevron2"/>
    <dgm:cxn modelId="{612D3088-D700-46DD-946C-C9D0F4AC80BF}" type="presParOf" srcId="{B2780327-6FE4-4146-A435-B20309076599}" destId="{CFA941AE-6FB7-470F-9969-2D1F8636E84D}" srcOrd="0" destOrd="0" presId="urn:microsoft.com/office/officeart/2005/8/layout/chevron2"/>
    <dgm:cxn modelId="{AA18907D-5C61-4E23-8D02-268F021448ED}" type="presParOf" srcId="{B2780327-6FE4-4146-A435-B20309076599}" destId="{B9C7009F-9B5C-4D27-B19C-08D1152A3DCA}"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715784-DBBB-4DB7-8B9E-E1F5C3960EC3}">
      <dsp:nvSpPr>
        <dsp:cNvPr id="0" name=""/>
        <dsp:cNvSpPr/>
      </dsp:nvSpPr>
      <dsp:spPr>
        <a:xfrm rot="5400000">
          <a:off x="-178020" y="180459"/>
          <a:ext cx="1186804" cy="830763"/>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id-ID" sz="2400" kern="1200" dirty="0"/>
            <a:t>1.</a:t>
          </a:r>
        </a:p>
      </dsp:txBody>
      <dsp:txXfrm rot="-5400000">
        <a:off x="1" y="417821"/>
        <a:ext cx="830763" cy="356041"/>
      </dsp:txXfrm>
    </dsp:sp>
    <dsp:sp modelId="{F607FF1B-F81D-4FE5-906B-5CEF5BE43B20}">
      <dsp:nvSpPr>
        <dsp:cNvPr id="0" name=""/>
        <dsp:cNvSpPr/>
      </dsp:nvSpPr>
      <dsp:spPr>
        <a:xfrm rot="5400000">
          <a:off x="5634815" y="-4801613"/>
          <a:ext cx="771423" cy="10379526"/>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2928" tIns="27940" rIns="27940" bIns="27940" numCol="1" spcCol="1270" anchor="ctr" anchorCtr="0">
          <a:noAutofit/>
        </a:bodyPr>
        <a:lstStyle/>
        <a:p>
          <a:pPr marL="285750" lvl="1" indent="-285750" algn="l" defTabSz="1955800">
            <a:lnSpc>
              <a:spcPct val="90000"/>
            </a:lnSpc>
            <a:spcBef>
              <a:spcPct val="0"/>
            </a:spcBef>
            <a:spcAft>
              <a:spcPct val="15000"/>
            </a:spcAft>
            <a:buChar char="•"/>
          </a:pPr>
          <a:r>
            <a:rPr lang="id-ID" sz="4400" kern="1200" dirty="0"/>
            <a:t>Distribusi Probabilitas Binomial</a:t>
          </a:r>
        </a:p>
      </dsp:txBody>
      <dsp:txXfrm rot="-5400000">
        <a:off x="830764" y="40096"/>
        <a:ext cx="10341868" cy="696107"/>
      </dsp:txXfrm>
    </dsp:sp>
    <dsp:sp modelId="{C614AD33-C89D-4B7E-8081-689D5AC86D22}">
      <dsp:nvSpPr>
        <dsp:cNvPr id="0" name=""/>
        <dsp:cNvSpPr/>
      </dsp:nvSpPr>
      <dsp:spPr>
        <a:xfrm rot="5400000">
          <a:off x="-178020" y="1219742"/>
          <a:ext cx="1186804" cy="830763"/>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id-ID" sz="2400" kern="1200" dirty="0"/>
            <a:t>2.</a:t>
          </a:r>
        </a:p>
      </dsp:txBody>
      <dsp:txXfrm rot="-5400000">
        <a:off x="1" y="1457104"/>
        <a:ext cx="830763" cy="356041"/>
      </dsp:txXfrm>
    </dsp:sp>
    <dsp:sp modelId="{9E30A06D-D7D1-4F22-BE0F-AF3B255B7B48}">
      <dsp:nvSpPr>
        <dsp:cNvPr id="0" name=""/>
        <dsp:cNvSpPr/>
      </dsp:nvSpPr>
      <dsp:spPr>
        <a:xfrm rot="5400000">
          <a:off x="5634815" y="-3762329"/>
          <a:ext cx="771423" cy="10379526"/>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2928" tIns="27940" rIns="27940" bIns="27940" numCol="1" spcCol="1270" anchor="ctr" anchorCtr="0">
          <a:noAutofit/>
        </a:bodyPr>
        <a:lstStyle/>
        <a:p>
          <a:pPr marL="285750" lvl="1" indent="-285750" algn="l" defTabSz="1955800">
            <a:lnSpc>
              <a:spcPct val="90000"/>
            </a:lnSpc>
            <a:spcBef>
              <a:spcPct val="0"/>
            </a:spcBef>
            <a:spcAft>
              <a:spcPct val="15000"/>
            </a:spcAft>
            <a:buChar char="•"/>
          </a:pPr>
          <a:r>
            <a:rPr lang="id-ID" sz="4400" kern="1200" dirty="0"/>
            <a:t>Distibusi Probabilitas Poisson</a:t>
          </a:r>
        </a:p>
      </dsp:txBody>
      <dsp:txXfrm rot="-5400000">
        <a:off x="830764" y="1079380"/>
        <a:ext cx="10341868" cy="696107"/>
      </dsp:txXfrm>
    </dsp:sp>
    <dsp:sp modelId="{71EF9DFD-DD78-4DA6-9946-3873D506E0BE}">
      <dsp:nvSpPr>
        <dsp:cNvPr id="0" name=""/>
        <dsp:cNvSpPr/>
      </dsp:nvSpPr>
      <dsp:spPr>
        <a:xfrm rot="5400000">
          <a:off x="-178020" y="2259026"/>
          <a:ext cx="1186804" cy="830763"/>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id-ID" sz="2400" kern="1200" dirty="0"/>
            <a:t>3.</a:t>
          </a:r>
        </a:p>
      </dsp:txBody>
      <dsp:txXfrm rot="-5400000">
        <a:off x="1" y="2496388"/>
        <a:ext cx="830763" cy="356041"/>
      </dsp:txXfrm>
    </dsp:sp>
    <dsp:sp modelId="{B9415F75-CAF7-4665-A9CD-EA5AC2DD119D}">
      <dsp:nvSpPr>
        <dsp:cNvPr id="0" name=""/>
        <dsp:cNvSpPr/>
      </dsp:nvSpPr>
      <dsp:spPr>
        <a:xfrm rot="5400000">
          <a:off x="5634815" y="-2723045"/>
          <a:ext cx="771423" cy="10379526"/>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2928" tIns="27940" rIns="27940" bIns="27940" numCol="1" spcCol="1270" anchor="ctr" anchorCtr="0">
          <a:noAutofit/>
        </a:bodyPr>
        <a:lstStyle/>
        <a:p>
          <a:pPr marL="285750" lvl="1" indent="-285750" algn="l" defTabSz="1955800">
            <a:lnSpc>
              <a:spcPct val="90000"/>
            </a:lnSpc>
            <a:spcBef>
              <a:spcPct val="0"/>
            </a:spcBef>
            <a:spcAft>
              <a:spcPct val="15000"/>
            </a:spcAft>
            <a:buChar char="•"/>
          </a:pPr>
          <a:r>
            <a:rPr lang="id-ID" sz="4400" kern="1200" dirty="0"/>
            <a:t>Distribusi Probabilitas Multinomial</a:t>
          </a:r>
        </a:p>
      </dsp:txBody>
      <dsp:txXfrm rot="-5400000">
        <a:off x="830764" y="2118664"/>
        <a:ext cx="10341868" cy="696107"/>
      </dsp:txXfrm>
    </dsp:sp>
    <dsp:sp modelId="{CFA941AE-6FB7-470F-9969-2D1F8636E84D}">
      <dsp:nvSpPr>
        <dsp:cNvPr id="0" name=""/>
        <dsp:cNvSpPr/>
      </dsp:nvSpPr>
      <dsp:spPr>
        <a:xfrm rot="5400000">
          <a:off x="-178020" y="3298310"/>
          <a:ext cx="1186804" cy="830763"/>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id-ID" sz="2400" kern="1200" dirty="0"/>
            <a:t>4. </a:t>
          </a:r>
        </a:p>
      </dsp:txBody>
      <dsp:txXfrm rot="-5400000">
        <a:off x="1" y="3535672"/>
        <a:ext cx="830763" cy="356041"/>
      </dsp:txXfrm>
    </dsp:sp>
    <dsp:sp modelId="{B9C7009F-9B5C-4D27-B19C-08D1152A3DCA}">
      <dsp:nvSpPr>
        <dsp:cNvPr id="0" name=""/>
        <dsp:cNvSpPr/>
      </dsp:nvSpPr>
      <dsp:spPr>
        <a:xfrm rot="5400000">
          <a:off x="5634815" y="-1683762"/>
          <a:ext cx="771423" cy="10379526"/>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2928" tIns="27940" rIns="27940" bIns="27940" numCol="1" spcCol="1270" anchor="ctr" anchorCtr="0">
          <a:noAutofit/>
        </a:bodyPr>
        <a:lstStyle/>
        <a:p>
          <a:pPr marL="285750" lvl="1" indent="-285750" algn="l" defTabSz="1955800">
            <a:lnSpc>
              <a:spcPct val="90000"/>
            </a:lnSpc>
            <a:spcBef>
              <a:spcPct val="0"/>
            </a:spcBef>
            <a:spcAft>
              <a:spcPct val="15000"/>
            </a:spcAft>
            <a:buChar char="•"/>
          </a:pPr>
          <a:r>
            <a:rPr lang="id-ID" sz="4400" kern="1200" dirty="0"/>
            <a:t>Distribusi Probabilitas Hipergeometrik</a:t>
          </a:r>
        </a:p>
      </dsp:txBody>
      <dsp:txXfrm rot="-5400000">
        <a:off x="830764" y="3157947"/>
        <a:ext cx="10341868" cy="6961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715784-DBBB-4DB7-8B9E-E1F5C3960EC3}">
      <dsp:nvSpPr>
        <dsp:cNvPr id="0" name=""/>
        <dsp:cNvSpPr/>
      </dsp:nvSpPr>
      <dsp:spPr>
        <a:xfrm rot="5400000">
          <a:off x="-178020" y="180459"/>
          <a:ext cx="1186804" cy="830763"/>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id-ID" sz="2400" kern="1200" dirty="0"/>
            <a:t>1.</a:t>
          </a:r>
        </a:p>
      </dsp:txBody>
      <dsp:txXfrm rot="-5400000">
        <a:off x="1" y="417821"/>
        <a:ext cx="830763" cy="356041"/>
      </dsp:txXfrm>
    </dsp:sp>
    <dsp:sp modelId="{F607FF1B-F81D-4FE5-906B-5CEF5BE43B20}">
      <dsp:nvSpPr>
        <dsp:cNvPr id="0" name=""/>
        <dsp:cNvSpPr/>
      </dsp:nvSpPr>
      <dsp:spPr>
        <a:xfrm rot="5400000">
          <a:off x="5634815" y="-4801613"/>
          <a:ext cx="771423" cy="10379526"/>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2928" tIns="27940" rIns="27940" bIns="27940" numCol="1" spcCol="1270" anchor="ctr" anchorCtr="0">
          <a:noAutofit/>
        </a:bodyPr>
        <a:lstStyle/>
        <a:p>
          <a:pPr marL="285750" lvl="1" indent="-285750" algn="l" defTabSz="1955800">
            <a:lnSpc>
              <a:spcPct val="90000"/>
            </a:lnSpc>
            <a:spcBef>
              <a:spcPct val="0"/>
            </a:spcBef>
            <a:spcAft>
              <a:spcPct val="15000"/>
            </a:spcAft>
            <a:buChar char="•"/>
          </a:pPr>
          <a:r>
            <a:rPr lang="id-ID" sz="4400" kern="1200" dirty="0"/>
            <a:t>Distribusi Normal</a:t>
          </a:r>
        </a:p>
      </dsp:txBody>
      <dsp:txXfrm rot="-5400000">
        <a:off x="830764" y="40096"/>
        <a:ext cx="10341868" cy="696107"/>
      </dsp:txXfrm>
    </dsp:sp>
    <dsp:sp modelId="{C614AD33-C89D-4B7E-8081-689D5AC86D22}">
      <dsp:nvSpPr>
        <dsp:cNvPr id="0" name=""/>
        <dsp:cNvSpPr/>
      </dsp:nvSpPr>
      <dsp:spPr>
        <a:xfrm rot="5400000">
          <a:off x="-178020" y="1219742"/>
          <a:ext cx="1186804" cy="830763"/>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id-ID" sz="2400" kern="1200" dirty="0"/>
            <a:t>2.</a:t>
          </a:r>
        </a:p>
      </dsp:txBody>
      <dsp:txXfrm rot="-5400000">
        <a:off x="1" y="1457104"/>
        <a:ext cx="830763" cy="356041"/>
      </dsp:txXfrm>
    </dsp:sp>
    <dsp:sp modelId="{9E30A06D-D7D1-4F22-BE0F-AF3B255B7B48}">
      <dsp:nvSpPr>
        <dsp:cNvPr id="0" name=""/>
        <dsp:cNvSpPr/>
      </dsp:nvSpPr>
      <dsp:spPr>
        <a:xfrm rot="5400000">
          <a:off x="5634815" y="-3762329"/>
          <a:ext cx="771423" cy="10379526"/>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2928" tIns="27940" rIns="27940" bIns="27940" numCol="1" spcCol="1270" anchor="ctr" anchorCtr="0">
          <a:noAutofit/>
        </a:bodyPr>
        <a:lstStyle/>
        <a:p>
          <a:pPr marL="285750" lvl="1" indent="-285750" algn="l" defTabSz="1955800">
            <a:lnSpc>
              <a:spcPct val="90000"/>
            </a:lnSpc>
            <a:spcBef>
              <a:spcPct val="0"/>
            </a:spcBef>
            <a:spcAft>
              <a:spcPct val="15000"/>
            </a:spcAft>
            <a:buChar char="•"/>
          </a:pPr>
          <a:r>
            <a:rPr lang="id-ID" sz="4400" kern="1200" dirty="0"/>
            <a:t>Distibusi Student’s t</a:t>
          </a:r>
        </a:p>
      </dsp:txBody>
      <dsp:txXfrm rot="-5400000">
        <a:off x="830764" y="1079380"/>
        <a:ext cx="10341868" cy="696107"/>
      </dsp:txXfrm>
    </dsp:sp>
    <dsp:sp modelId="{71EF9DFD-DD78-4DA6-9946-3873D506E0BE}">
      <dsp:nvSpPr>
        <dsp:cNvPr id="0" name=""/>
        <dsp:cNvSpPr/>
      </dsp:nvSpPr>
      <dsp:spPr>
        <a:xfrm rot="5400000">
          <a:off x="-178020" y="2259026"/>
          <a:ext cx="1186804" cy="830763"/>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id-ID" sz="2400" kern="1200" dirty="0"/>
            <a:t>3.</a:t>
          </a:r>
        </a:p>
      </dsp:txBody>
      <dsp:txXfrm rot="-5400000">
        <a:off x="1" y="2496388"/>
        <a:ext cx="830763" cy="356041"/>
      </dsp:txXfrm>
    </dsp:sp>
    <dsp:sp modelId="{B9415F75-CAF7-4665-A9CD-EA5AC2DD119D}">
      <dsp:nvSpPr>
        <dsp:cNvPr id="0" name=""/>
        <dsp:cNvSpPr/>
      </dsp:nvSpPr>
      <dsp:spPr>
        <a:xfrm rot="5400000">
          <a:off x="5634815" y="-2723045"/>
          <a:ext cx="771423" cy="10379526"/>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2928" tIns="27940" rIns="27940" bIns="27940" numCol="1" spcCol="1270" anchor="ctr" anchorCtr="0">
          <a:noAutofit/>
        </a:bodyPr>
        <a:lstStyle/>
        <a:p>
          <a:pPr marL="285750" lvl="1" indent="-285750" algn="l" defTabSz="1955800">
            <a:lnSpc>
              <a:spcPct val="90000"/>
            </a:lnSpc>
            <a:spcBef>
              <a:spcPct val="0"/>
            </a:spcBef>
            <a:spcAft>
              <a:spcPct val="15000"/>
            </a:spcAft>
            <a:buChar char="•"/>
          </a:pPr>
          <a:r>
            <a:rPr lang="id-ID" sz="4400" kern="1200" dirty="0"/>
            <a:t>Distribusi F</a:t>
          </a:r>
        </a:p>
      </dsp:txBody>
      <dsp:txXfrm rot="-5400000">
        <a:off x="830764" y="2118664"/>
        <a:ext cx="10341868" cy="696107"/>
      </dsp:txXfrm>
    </dsp:sp>
    <dsp:sp modelId="{CFA941AE-6FB7-470F-9969-2D1F8636E84D}">
      <dsp:nvSpPr>
        <dsp:cNvPr id="0" name=""/>
        <dsp:cNvSpPr/>
      </dsp:nvSpPr>
      <dsp:spPr>
        <a:xfrm rot="5400000">
          <a:off x="-178020" y="3298310"/>
          <a:ext cx="1186804" cy="830763"/>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id-ID" sz="2400" kern="1200" dirty="0"/>
            <a:t>4. </a:t>
          </a:r>
        </a:p>
      </dsp:txBody>
      <dsp:txXfrm rot="-5400000">
        <a:off x="1" y="3535672"/>
        <a:ext cx="830763" cy="356041"/>
      </dsp:txXfrm>
    </dsp:sp>
    <dsp:sp modelId="{B9C7009F-9B5C-4D27-B19C-08D1152A3DCA}">
      <dsp:nvSpPr>
        <dsp:cNvPr id="0" name=""/>
        <dsp:cNvSpPr/>
      </dsp:nvSpPr>
      <dsp:spPr>
        <a:xfrm rot="5400000">
          <a:off x="5634815" y="-1683762"/>
          <a:ext cx="771423" cy="10379526"/>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2928" tIns="27940" rIns="27940" bIns="27940" numCol="1" spcCol="1270" anchor="ctr" anchorCtr="0">
          <a:noAutofit/>
        </a:bodyPr>
        <a:lstStyle/>
        <a:p>
          <a:pPr marL="285750" lvl="1" indent="-285750" algn="l" defTabSz="1955800">
            <a:lnSpc>
              <a:spcPct val="90000"/>
            </a:lnSpc>
            <a:spcBef>
              <a:spcPct val="0"/>
            </a:spcBef>
            <a:spcAft>
              <a:spcPct val="15000"/>
            </a:spcAft>
            <a:buChar char="•"/>
          </a:pPr>
          <a:r>
            <a:rPr lang="id-ID" sz="4400" kern="1200" dirty="0"/>
            <a:t>Distribusi Chi-Square</a:t>
          </a:r>
        </a:p>
      </dsp:txBody>
      <dsp:txXfrm rot="-5400000">
        <a:off x="830764" y="3157947"/>
        <a:ext cx="10341868" cy="696107"/>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36CA935-D030-45D5-8D4E-ED41469725DA}" type="datetimeFigureOut">
              <a:rPr lang="id-ID" smtClean="0"/>
              <a:t>16/01/2021</a:t>
            </a:fld>
            <a:endParaRPr lang="id-ID"/>
          </a:p>
        </p:txBody>
      </p:sp>
      <p:sp>
        <p:nvSpPr>
          <p:cNvPr id="5" name="Footer Placeholder 4"/>
          <p:cNvSpPr>
            <a:spLocks noGrp="1"/>
          </p:cNvSpPr>
          <p:nvPr>
            <p:ph type="ftr" sz="quarter" idx="11"/>
          </p:nvPr>
        </p:nvSpPr>
        <p:spPr>
          <a:xfrm>
            <a:off x="2416500" y="329307"/>
            <a:ext cx="4973915" cy="309201"/>
          </a:xfrm>
        </p:spPr>
        <p:txBody>
          <a:bodyPr/>
          <a:lstStyle/>
          <a:p>
            <a:endParaRPr lang="id-ID"/>
          </a:p>
        </p:txBody>
      </p:sp>
      <p:sp>
        <p:nvSpPr>
          <p:cNvPr id="6" name="Slide Number Placeholder 5"/>
          <p:cNvSpPr>
            <a:spLocks noGrp="1"/>
          </p:cNvSpPr>
          <p:nvPr>
            <p:ph type="sldNum" sz="quarter" idx="12"/>
          </p:nvPr>
        </p:nvSpPr>
        <p:spPr>
          <a:xfrm>
            <a:off x="1437664" y="798973"/>
            <a:ext cx="811019" cy="503578"/>
          </a:xfrm>
        </p:spPr>
        <p:txBody>
          <a:bodyPr/>
          <a:lstStyle/>
          <a:p>
            <a:fld id="{4C3FF9A0-A452-41C7-B3EF-B704DBEBA38E}" type="slidenum">
              <a:rPr lang="id-ID" smtClean="0"/>
              <a:t>‹#›</a:t>
            </a:fld>
            <a:endParaRPr lang="id-ID"/>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39697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6CA935-D030-45D5-8D4E-ED41469725DA}" type="datetimeFigureOut">
              <a:rPr lang="id-ID" smtClean="0"/>
              <a:t>16/01/2021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C3FF9A0-A452-41C7-B3EF-B704DBEBA38E}" type="slidenum">
              <a:rPr lang="id-ID" smtClean="0"/>
              <a:t>‹#›</a:t>
            </a:fld>
            <a:endParaRPr lang="id-ID"/>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26996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6CA935-D030-45D5-8D4E-ED41469725DA}" type="datetimeFigureOut">
              <a:rPr lang="id-ID" smtClean="0"/>
              <a:t>16/01/2021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C3FF9A0-A452-41C7-B3EF-B704DBEBA38E}" type="slidenum">
              <a:rPr lang="id-ID" smtClean="0"/>
              <a:t>‹#›</a:t>
            </a:fld>
            <a:endParaRPr lang="id-ID"/>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85244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6CA935-D030-45D5-8D4E-ED41469725DA}" type="datetimeFigureOut">
              <a:rPr lang="id-ID" smtClean="0"/>
              <a:t>16/01/2021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C3FF9A0-A452-41C7-B3EF-B704DBEBA38E}" type="slidenum">
              <a:rPr lang="id-ID" smtClean="0"/>
              <a:t>‹#›</a:t>
            </a:fld>
            <a:endParaRPr lang="id-ID"/>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0965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6CA935-D030-45D5-8D4E-ED41469725DA}" type="datetimeFigureOut">
              <a:rPr lang="id-ID" smtClean="0"/>
              <a:t>16/01/2021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C3FF9A0-A452-41C7-B3EF-B704DBEBA38E}" type="slidenum">
              <a:rPr lang="id-ID" smtClean="0"/>
              <a:t>‹#›</a:t>
            </a:fld>
            <a:endParaRPr lang="id-ID"/>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56613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6CA935-D030-45D5-8D4E-ED41469725DA}" type="datetimeFigureOut">
              <a:rPr lang="id-ID" smtClean="0"/>
              <a:t>16/01/2021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C3FF9A0-A452-41C7-B3EF-B704DBEBA38E}" type="slidenum">
              <a:rPr lang="id-ID" smtClean="0"/>
              <a:t>‹#›</a:t>
            </a:fld>
            <a:endParaRPr lang="id-ID"/>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13529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6CA935-D030-45D5-8D4E-ED41469725DA}" type="datetimeFigureOut">
              <a:rPr lang="id-ID" smtClean="0"/>
              <a:t>16/01/2021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4C3FF9A0-A452-41C7-B3EF-B704DBEBA38E}" type="slidenum">
              <a:rPr lang="id-ID" smtClean="0"/>
              <a:t>‹#›</a:t>
            </a:fld>
            <a:endParaRPr lang="id-ID"/>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89725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6CA935-D030-45D5-8D4E-ED41469725DA}" type="datetimeFigureOut">
              <a:rPr lang="id-ID" smtClean="0"/>
              <a:t>16/01/2021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4C3FF9A0-A452-41C7-B3EF-B704DBEBA38E}" type="slidenum">
              <a:rPr lang="id-ID" smtClean="0"/>
              <a:t>‹#›</a:t>
            </a:fld>
            <a:endParaRPr lang="id-ID"/>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26254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6CA935-D030-45D5-8D4E-ED41469725DA}" type="datetimeFigureOut">
              <a:rPr lang="id-ID" smtClean="0"/>
              <a:t>16/01/2021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4C3FF9A0-A452-41C7-B3EF-B704DBEBA38E}" type="slidenum">
              <a:rPr lang="id-ID" smtClean="0"/>
              <a:t>‹#›</a:t>
            </a:fld>
            <a:endParaRPr lang="id-ID"/>
          </a:p>
        </p:txBody>
      </p:sp>
    </p:spTree>
    <p:extLst>
      <p:ext uri="{BB962C8B-B14F-4D97-AF65-F5344CB8AC3E}">
        <p14:creationId xmlns:p14="http://schemas.microsoft.com/office/powerpoint/2010/main" val="3511448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36CA935-D030-45D5-8D4E-ED41469725DA}" type="datetimeFigureOut">
              <a:rPr lang="id-ID" smtClean="0"/>
              <a:t>16/01/2021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C3FF9A0-A452-41C7-B3EF-B704DBEBA38E}" type="slidenum">
              <a:rPr lang="id-ID" smtClean="0"/>
              <a:t>‹#›</a:t>
            </a:fld>
            <a:endParaRPr lang="id-ID"/>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47066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36CA935-D030-45D5-8D4E-ED41469725DA}" type="datetimeFigureOut">
              <a:rPr lang="id-ID" smtClean="0"/>
              <a:t>16/01/2021</a:t>
            </a:fld>
            <a:endParaRPr lang="id-ID"/>
          </a:p>
        </p:txBody>
      </p:sp>
      <p:sp>
        <p:nvSpPr>
          <p:cNvPr id="6" name="Footer Placeholder 5"/>
          <p:cNvSpPr>
            <a:spLocks noGrp="1"/>
          </p:cNvSpPr>
          <p:nvPr>
            <p:ph type="ftr" sz="quarter" idx="11"/>
          </p:nvPr>
        </p:nvSpPr>
        <p:spPr>
          <a:xfrm>
            <a:off x="1447382" y="318640"/>
            <a:ext cx="5541004" cy="320931"/>
          </a:xfrm>
        </p:spPr>
        <p:txBody>
          <a:bodyPr/>
          <a:lstStyle/>
          <a:p>
            <a:endParaRPr lang="id-ID"/>
          </a:p>
        </p:txBody>
      </p:sp>
      <p:sp>
        <p:nvSpPr>
          <p:cNvPr id="7" name="Slide Number Placeholder 6"/>
          <p:cNvSpPr>
            <a:spLocks noGrp="1"/>
          </p:cNvSpPr>
          <p:nvPr>
            <p:ph type="sldNum" sz="quarter" idx="12"/>
          </p:nvPr>
        </p:nvSpPr>
        <p:spPr/>
        <p:txBody>
          <a:bodyPr/>
          <a:lstStyle/>
          <a:p>
            <a:fld id="{4C3FF9A0-A452-41C7-B3EF-B704DBEBA38E}" type="slidenum">
              <a:rPr lang="id-ID" smtClean="0"/>
              <a:t>‹#›</a:t>
            </a:fld>
            <a:endParaRPr lang="id-ID"/>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69826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36CA935-D030-45D5-8D4E-ED41469725DA}" type="datetimeFigureOut">
              <a:rPr lang="id-ID" smtClean="0"/>
              <a:t>16/01/2021</a:t>
            </a:fld>
            <a:endParaRPr lang="id-ID"/>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4C3FF9A0-A452-41C7-B3EF-B704DBEBA38E}" type="slidenum">
              <a:rPr lang="id-ID" smtClean="0"/>
              <a:t>‹#›</a:t>
            </a:fld>
            <a:endParaRPr lang="id-ID"/>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11730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8498D-F12D-48DB-96AA-CD47CABA999E}"/>
              </a:ext>
            </a:extLst>
          </p:cNvPr>
          <p:cNvSpPr>
            <a:spLocks noGrp="1"/>
          </p:cNvSpPr>
          <p:nvPr>
            <p:ph type="ctrTitle"/>
          </p:nvPr>
        </p:nvSpPr>
        <p:spPr>
          <a:xfrm>
            <a:off x="2217421" y="802298"/>
            <a:ext cx="8951732" cy="2541431"/>
          </a:xfrm>
        </p:spPr>
        <p:txBody>
          <a:bodyPr>
            <a:normAutofit/>
          </a:bodyPr>
          <a:lstStyle/>
          <a:p>
            <a:pPr algn="ctr"/>
            <a:r>
              <a:rPr lang="id-ID" sz="8000" b="1" dirty="0"/>
              <a:t>DISTRIBUSI PROBABILITAS</a:t>
            </a:r>
          </a:p>
        </p:txBody>
      </p:sp>
      <p:sp>
        <p:nvSpPr>
          <p:cNvPr id="4" name="TextBox 3">
            <a:extLst>
              <a:ext uri="{FF2B5EF4-FFF2-40B4-BE49-F238E27FC236}">
                <a16:creationId xmlns:a16="http://schemas.microsoft.com/office/drawing/2014/main" id="{2F221F1F-6817-448C-8FBA-8536D74DF92A}"/>
              </a:ext>
            </a:extLst>
          </p:cNvPr>
          <p:cNvSpPr txBox="1"/>
          <p:nvPr/>
        </p:nvSpPr>
        <p:spPr>
          <a:xfrm>
            <a:off x="3962400" y="3829878"/>
            <a:ext cx="5353878" cy="369332"/>
          </a:xfrm>
          <a:prstGeom prst="rect">
            <a:avLst/>
          </a:prstGeom>
          <a:noFill/>
        </p:spPr>
        <p:txBody>
          <a:bodyPr wrap="square" rtlCol="0">
            <a:spAutoFit/>
          </a:bodyPr>
          <a:lstStyle/>
          <a:p>
            <a:pPr algn="ctr"/>
            <a:r>
              <a:rPr lang="id-ID" dirty="0"/>
              <a:t>By. SITI SYARAH MAULYDIA, M.Pd</a:t>
            </a:r>
          </a:p>
        </p:txBody>
      </p:sp>
    </p:spTree>
    <p:extLst>
      <p:ext uri="{BB962C8B-B14F-4D97-AF65-F5344CB8AC3E}">
        <p14:creationId xmlns:p14="http://schemas.microsoft.com/office/powerpoint/2010/main" val="2229155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a:extLst>
              <a:ext uri="{FF2B5EF4-FFF2-40B4-BE49-F238E27FC236}">
                <a16:creationId xmlns:a16="http://schemas.microsoft.com/office/drawing/2014/main" id="{3EC81C40-7A4E-4772-BBFD-08C082C2711E}"/>
              </a:ext>
            </a:extLst>
          </p:cNvPr>
          <p:cNvSpPr>
            <a:spLocks noGrp="1" noChangeArrowheads="1"/>
          </p:cNvSpPr>
          <p:nvPr>
            <p:ph type="body" idx="4294967295"/>
          </p:nvPr>
        </p:nvSpPr>
        <p:spPr>
          <a:xfrm>
            <a:off x="803082" y="1676811"/>
            <a:ext cx="10535478" cy="1152525"/>
          </a:xfrm>
        </p:spPr>
        <p:style>
          <a:lnRef idx="1">
            <a:schemeClr val="dk1"/>
          </a:lnRef>
          <a:fillRef idx="2">
            <a:schemeClr val="dk1"/>
          </a:fillRef>
          <a:effectRef idx="1">
            <a:schemeClr val="dk1"/>
          </a:effectRef>
          <a:fontRef idx="minor">
            <a:schemeClr val="dk1"/>
          </a:fontRef>
        </p:style>
        <p:txBody>
          <a:bodyPr>
            <a:norm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d-ID" altLang="id-ID" sz="2000" b="0" i="0" u="none" strike="noStrike" cap="none" normalizeH="0" baseline="0" dirty="0">
                <a:ln>
                  <a:noFill/>
                </a:ln>
                <a:solidFill>
                  <a:srgbClr val="000000"/>
                </a:solidFill>
                <a:effectLst/>
                <a:latin typeface="Arial" panose="020B0604020202020204" pitchFamily="34" charset="0"/>
              </a:rPr>
              <a:t>Distribusi peluang kontinu adalah suatu ruang contoh mengandung tak terhingga banyaknya titik contoh yang sama dengan banyaknya titik pada sebuah garis (Walpole, 1993).</a:t>
            </a:r>
            <a:endParaRPr kumimoji="0" lang="id-ID" altLang="id-ID" sz="2000" b="0" i="0" u="none" strike="noStrike" cap="none" normalizeH="0" baseline="0" dirty="0">
              <a:ln>
                <a:noFill/>
              </a:ln>
              <a:solidFill>
                <a:schemeClr val="tx1"/>
              </a:solidFill>
              <a:effectLst/>
              <a:latin typeface="Arial" panose="020B0604020202020204" pitchFamily="34" charset="0"/>
            </a:endParaRPr>
          </a:p>
          <a:p>
            <a:pPr marL="0" indent="0" algn="just">
              <a:buNone/>
            </a:pPr>
            <a:endParaRPr lang="en-US" altLang="id-ID" dirty="0">
              <a:ln w="0"/>
              <a:effectLst>
                <a:outerShdw blurRad="38100" dist="19050" dir="2700000" algn="tl" rotWithShape="0">
                  <a:schemeClr val="dk1">
                    <a:alpha val="40000"/>
                  </a:schemeClr>
                </a:outerShdw>
              </a:effectLst>
            </a:endParaRPr>
          </a:p>
        </p:txBody>
      </p:sp>
      <p:sp>
        <p:nvSpPr>
          <p:cNvPr id="8" name="TextBox 7">
            <a:extLst>
              <a:ext uri="{FF2B5EF4-FFF2-40B4-BE49-F238E27FC236}">
                <a16:creationId xmlns:a16="http://schemas.microsoft.com/office/drawing/2014/main" id="{7E0A625A-10D3-43AD-B026-533D52637BD4}"/>
              </a:ext>
            </a:extLst>
          </p:cNvPr>
          <p:cNvSpPr txBox="1"/>
          <p:nvPr/>
        </p:nvSpPr>
        <p:spPr>
          <a:xfrm>
            <a:off x="2458609" y="603763"/>
            <a:ext cx="7608074" cy="707886"/>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pPr algn="ctr"/>
            <a:r>
              <a:rPr lang="id-ID" altLang="id-ID" sz="4000" b="1" dirty="0">
                <a:ln w="0"/>
                <a:effectLst>
                  <a:outerShdw blurRad="38100" dist="19050" dir="2700000" algn="tl" rotWithShape="0">
                    <a:schemeClr val="dk1">
                      <a:alpha val="40000"/>
                    </a:schemeClr>
                  </a:outerShdw>
                </a:effectLst>
              </a:rPr>
              <a:t>Distribusi Peluang Kontinu</a:t>
            </a:r>
            <a:endParaRPr lang="id-ID" sz="4000" b="1" dirty="0"/>
          </a:p>
        </p:txBody>
      </p:sp>
      <p:sp>
        <p:nvSpPr>
          <p:cNvPr id="9" name="TextBox 8">
            <a:extLst>
              <a:ext uri="{FF2B5EF4-FFF2-40B4-BE49-F238E27FC236}">
                <a16:creationId xmlns:a16="http://schemas.microsoft.com/office/drawing/2014/main" id="{3B807E1D-00D8-4993-8E85-01DADE2CC767}"/>
              </a:ext>
            </a:extLst>
          </p:cNvPr>
          <p:cNvSpPr txBox="1"/>
          <p:nvPr/>
        </p:nvSpPr>
        <p:spPr>
          <a:xfrm>
            <a:off x="815671" y="3892066"/>
            <a:ext cx="10607040" cy="2031325"/>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just"/>
            <a:r>
              <a:rPr lang="id-ID" dirty="0"/>
              <a:t>Syarat dari distribusi kontinu adalah apabila fungsi f(x) adalah fungsi padat peluang peubah acak kontinu X yang didefinisikan diatas himpunan semua bilangan real R bila :</a:t>
            </a:r>
          </a:p>
          <a:p>
            <a:pPr algn="just"/>
            <a:endParaRPr lang="id-ID" dirty="0"/>
          </a:p>
          <a:p>
            <a:pPr algn="just"/>
            <a:endParaRPr lang="id-ID" dirty="0"/>
          </a:p>
          <a:p>
            <a:pPr algn="just"/>
            <a:endParaRPr lang="id-ID" dirty="0"/>
          </a:p>
          <a:p>
            <a:pPr algn="just"/>
            <a:endParaRPr lang="id-ID" dirty="0"/>
          </a:p>
          <a:p>
            <a:pPr algn="just"/>
            <a:endParaRPr lang="id-ID" dirty="0"/>
          </a:p>
        </p:txBody>
      </p:sp>
      <p:pic>
        <p:nvPicPr>
          <p:cNvPr id="1026" name="Picture 2" descr="Screenshot-2018-1-12 konsep_distribusi_peluang_kontinu pdf(1)">
            <a:extLst>
              <a:ext uri="{FF2B5EF4-FFF2-40B4-BE49-F238E27FC236}">
                <a16:creationId xmlns:a16="http://schemas.microsoft.com/office/drawing/2014/main" id="{1C64F58D-E73A-42CB-B17F-42C8088E83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2721" y="4604926"/>
            <a:ext cx="2771775" cy="1152525"/>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6C0EE259-D71E-4998-B50C-0A9A82F295C1}"/>
              </a:ext>
            </a:extLst>
          </p:cNvPr>
          <p:cNvSpPr txBox="1"/>
          <p:nvPr/>
        </p:nvSpPr>
        <p:spPr>
          <a:xfrm>
            <a:off x="803082" y="2963909"/>
            <a:ext cx="10535478" cy="707886"/>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just"/>
            <a:r>
              <a:rPr lang="id-ID" sz="2000" b="0" i="0" u="none" strike="noStrike" baseline="0" dirty="0">
                <a:solidFill>
                  <a:srgbClr val="000000"/>
                </a:solidFill>
                <a:latin typeface="Arial" panose="020B0604020202020204" pitchFamily="34" charset="0"/>
              </a:rPr>
              <a:t>Distribusi Kontinu memiliki sifat kontinu, data yang diamati berjalan secara berkesinam-bungan dan tidak terputus. </a:t>
            </a:r>
            <a:endParaRPr lang="id-ID"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7619F719-2BAB-4C43-AAF4-341F2CB8468C}"/>
              </a:ext>
            </a:extLst>
          </p:cNvPr>
          <p:cNvSpPr/>
          <p:nvPr/>
        </p:nvSpPr>
        <p:spPr>
          <a:xfrm>
            <a:off x="1371600" y="675864"/>
            <a:ext cx="980694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b="1" dirty="0"/>
              <a:t>Macam-macam Distribusi Probabilitas Kontinu</a:t>
            </a:r>
          </a:p>
        </p:txBody>
      </p:sp>
      <p:graphicFrame>
        <p:nvGraphicFramePr>
          <p:cNvPr id="4" name="Diagram 3">
            <a:extLst>
              <a:ext uri="{FF2B5EF4-FFF2-40B4-BE49-F238E27FC236}">
                <a16:creationId xmlns:a16="http://schemas.microsoft.com/office/drawing/2014/main" id="{76F1DB8D-19CD-4876-9FCC-8011EFDC9DDE}"/>
              </a:ext>
            </a:extLst>
          </p:cNvPr>
          <p:cNvGraphicFramePr/>
          <p:nvPr>
            <p:extLst>
              <p:ext uri="{D42A27DB-BD31-4B8C-83A1-F6EECF244321}">
                <p14:modId xmlns:p14="http://schemas.microsoft.com/office/powerpoint/2010/main" val="1695301015"/>
              </p:ext>
            </p:extLst>
          </p:nvPr>
        </p:nvGraphicFramePr>
        <p:xfrm>
          <a:off x="288290" y="1828800"/>
          <a:ext cx="11210290" cy="43095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661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croll: Horizontal 3">
            <a:extLst>
              <a:ext uri="{FF2B5EF4-FFF2-40B4-BE49-F238E27FC236}">
                <a16:creationId xmlns:a16="http://schemas.microsoft.com/office/drawing/2014/main" id="{21A22957-CE0D-4891-A64F-145EEEB486E6}"/>
              </a:ext>
            </a:extLst>
          </p:cNvPr>
          <p:cNvSpPr/>
          <p:nvPr/>
        </p:nvSpPr>
        <p:spPr>
          <a:xfrm>
            <a:off x="3067878" y="380999"/>
            <a:ext cx="6056243" cy="1119809"/>
          </a:xfrm>
          <a:prstGeom prst="horizontalScroll">
            <a:avLst>
              <a:gd name="adj" fmla="val 17234"/>
            </a:avLst>
          </a:prstGeom>
        </p:spPr>
        <p:style>
          <a:lnRef idx="1">
            <a:schemeClr val="dk1"/>
          </a:lnRef>
          <a:fillRef idx="2">
            <a:schemeClr val="dk1"/>
          </a:fillRef>
          <a:effectRef idx="1">
            <a:schemeClr val="dk1"/>
          </a:effectRef>
          <a:fontRef idx="minor">
            <a:schemeClr val="dk1"/>
          </a:fontRef>
        </p:style>
        <p:txBody>
          <a:bodyPr rtlCol="0" anchor="ctr"/>
          <a:lstStyle/>
          <a:p>
            <a:pPr algn="ctr">
              <a:defRPr/>
            </a:pPr>
            <a:r>
              <a:rPr lang="en-US" sz="2800" b="1" dirty="0">
                <a:ln w="0"/>
                <a:solidFill>
                  <a:schemeClr val="tx1"/>
                </a:solidFill>
                <a:effectLst>
                  <a:outerShdw blurRad="38100" dist="19050" dir="2700000" algn="tl" rotWithShape="0">
                    <a:schemeClr val="dk1">
                      <a:alpha val="40000"/>
                    </a:schemeClr>
                  </a:outerShdw>
                </a:effectLst>
              </a:rPr>
              <a:t>DISTRIBUSI PROBABILITAS</a:t>
            </a:r>
          </a:p>
        </p:txBody>
      </p:sp>
      <p:sp>
        <p:nvSpPr>
          <p:cNvPr id="7" name="TextBox 6">
            <a:extLst>
              <a:ext uri="{FF2B5EF4-FFF2-40B4-BE49-F238E27FC236}">
                <a16:creationId xmlns:a16="http://schemas.microsoft.com/office/drawing/2014/main" id="{317C4627-6E74-4CDE-83B4-1AD886F0B5D3}"/>
              </a:ext>
            </a:extLst>
          </p:cNvPr>
          <p:cNvSpPr txBox="1"/>
          <p:nvPr/>
        </p:nvSpPr>
        <p:spPr>
          <a:xfrm>
            <a:off x="1212573" y="3098706"/>
            <a:ext cx="9766851" cy="954107"/>
          </a:xfrm>
          <a:prstGeom prst="rect">
            <a:avLst/>
          </a:prstGeom>
        </p:spPr>
        <p:style>
          <a:lnRef idx="1">
            <a:schemeClr val="dk1"/>
          </a:lnRef>
          <a:fillRef idx="3">
            <a:schemeClr val="dk1"/>
          </a:fillRef>
          <a:effectRef idx="2">
            <a:schemeClr val="dk1"/>
          </a:effectRef>
          <a:fontRef idx="minor">
            <a:schemeClr val="lt1"/>
          </a:fontRef>
        </p:style>
        <p:txBody>
          <a:bodyPr wrap="square">
            <a:spAutoFit/>
          </a:bodyPr>
          <a:lstStyle/>
          <a:p>
            <a:r>
              <a:rPr lang="en-US" sz="2800" dirty="0" err="1">
                <a:solidFill>
                  <a:schemeClr val="bg1"/>
                </a:solidFill>
              </a:rPr>
              <a:t>Frekuensi</a:t>
            </a:r>
            <a:r>
              <a:rPr lang="en-US" sz="2800" dirty="0">
                <a:solidFill>
                  <a:schemeClr val="bg1"/>
                </a:solidFill>
              </a:rPr>
              <a:t> </a:t>
            </a:r>
            <a:r>
              <a:rPr lang="en-US" sz="2800" dirty="0" err="1">
                <a:solidFill>
                  <a:schemeClr val="bg1"/>
                </a:solidFill>
              </a:rPr>
              <a:t>dalam</a:t>
            </a:r>
            <a:r>
              <a:rPr lang="en-US" sz="2800" dirty="0">
                <a:solidFill>
                  <a:schemeClr val="bg1"/>
                </a:solidFill>
              </a:rPr>
              <a:t> </a:t>
            </a:r>
            <a:r>
              <a:rPr lang="en-US" sz="2800" dirty="0" err="1">
                <a:solidFill>
                  <a:schemeClr val="bg1"/>
                </a:solidFill>
              </a:rPr>
              <a:t>distribusi</a:t>
            </a:r>
            <a:r>
              <a:rPr lang="en-US" sz="2800" dirty="0">
                <a:solidFill>
                  <a:schemeClr val="bg1"/>
                </a:solidFill>
              </a:rPr>
              <a:t> </a:t>
            </a:r>
            <a:r>
              <a:rPr lang="en-US" sz="2800" dirty="0" err="1">
                <a:solidFill>
                  <a:schemeClr val="bg1"/>
                </a:solidFill>
              </a:rPr>
              <a:t>frekuensi</a:t>
            </a:r>
            <a:r>
              <a:rPr lang="en-US" sz="2800" dirty="0">
                <a:solidFill>
                  <a:schemeClr val="bg1"/>
                </a:solidFill>
              </a:rPr>
              <a:t> </a:t>
            </a:r>
            <a:r>
              <a:rPr lang="en-US" sz="2800" dirty="0" err="1">
                <a:solidFill>
                  <a:schemeClr val="bg1"/>
                </a:solidFill>
              </a:rPr>
              <a:t>diperoleh</a:t>
            </a:r>
            <a:r>
              <a:rPr lang="en-US" sz="2800" dirty="0">
                <a:solidFill>
                  <a:schemeClr val="bg1"/>
                </a:solidFill>
              </a:rPr>
              <a:t> </a:t>
            </a:r>
            <a:r>
              <a:rPr lang="en-US" sz="2800" dirty="0" err="1">
                <a:solidFill>
                  <a:schemeClr val="bg1"/>
                </a:solidFill>
              </a:rPr>
              <a:t>berdasarkan</a:t>
            </a:r>
            <a:r>
              <a:rPr lang="en-US" sz="2800" dirty="0">
                <a:solidFill>
                  <a:schemeClr val="bg1"/>
                </a:solidFill>
              </a:rPr>
              <a:t> </a:t>
            </a:r>
            <a:r>
              <a:rPr lang="en-US" sz="2800" dirty="0" err="1">
                <a:solidFill>
                  <a:schemeClr val="bg1"/>
                </a:solidFill>
              </a:rPr>
              <a:t>hasil</a:t>
            </a:r>
            <a:r>
              <a:rPr lang="en-US" sz="2800" dirty="0">
                <a:solidFill>
                  <a:schemeClr val="bg1"/>
                </a:solidFill>
              </a:rPr>
              <a:t> </a:t>
            </a:r>
            <a:r>
              <a:rPr lang="en-US" sz="2800" dirty="0" err="1">
                <a:solidFill>
                  <a:schemeClr val="bg1"/>
                </a:solidFill>
              </a:rPr>
              <a:t>percobaan</a:t>
            </a:r>
            <a:r>
              <a:rPr lang="en-US" sz="2800" dirty="0">
                <a:solidFill>
                  <a:schemeClr val="bg1"/>
                </a:solidFill>
              </a:rPr>
              <a:t> </a:t>
            </a:r>
            <a:r>
              <a:rPr lang="en-US" sz="2800" dirty="0" err="1">
                <a:solidFill>
                  <a:schemeClr val="bg1"/>
                </a:solidFill>
              </a:rPr>
              <a:t>atau</a:t>
            </a:r>
            <a:r>
              <a:rPr lang="en-US" sz="2800" dirty="0">
                <a:solidFill>
                  <a:schemeClr val="bg1"/>
                </a:solidFill>
              </a:rPr>
              <a:t> </a:t>
            </a:r>
            <a:r>
              <a:rPr lang="en-US" sz="2800" dirty="0" err="1">
                <a:solidFill>
                  <a:schemeClr val="bg1"/>
                </a:solidFill>
              </a:rPr>
              <a:t>hasil</a:t>
            </a:r>
            <a:r>
              <a:rPr lang="en-US" sz="2800" dirty="0">
                <a:solidFill>
                  <a:schemeClr val="bg1"/>
                </a:solidFill>
              </a:rPr>
              <a:t> </a:t>
            </a:r>
            <a:r>
              <a:rPr lang="en-US" sz="2800" dirty="0" err="1">
                <a:solidFill>
                  <a:schemeClr val="bg1"/>
                </a:solidFill>
              </a:rPr>
              <a:t>observasi</a:t>
            </a:r>
            <a:r>
              <a:rPr lang="en-US" sz="2800" dirty="0">
                <a:solidFill>
                  <a:schemeClr val="bg1"/>
                </a:solidFill>
              </a:rPr>
              <a:t>. </a:t>
            </a:r>
            <a:endParaRPr lang="id-ID" sz="2800" dirty="0"/>
          </a:p>
        </p:txBody>
      </p:sp>
      <p:sp>
        <p:nvSpPr>
          <p:cNvPr id="9" name="TextBox 8">
            <a:extLst>
              <a:ext uri="{FF2B5EF4-FFF2-40B4-BE49-F238E27FC236}">
                <a16:creationId xmlns:a16="http://schemas.microsoft.com/office/drawing/2014/main" id="{8EC31024-5797-4CE4-BE01-2D796F39D62C}"/>
              </a:ext>
            </a:extLst>
          </p:cNvPr>
          <p:cNvSpPr txBox="1"/>
          <p:nvPr/>
        </p:nvSpPr>
        <p:spPr>
          <a:xfrm>
            <a:off x="2206486" y="4191435"/>
            <a:ext cx="9375914" cy="1815882"/>
          </a:xfrm>
          <a:prstGeom prst="rect">
            <a:avLst/>
          </a:prstGeom>
        </p:spPr>
        <p:style>
          <a:lnRef idx="1">
            <a:schemeClr val="dk1"/>
          </a:lnRef>
          <a:fillRef idx="3">
            <a:schemeClr val="dk1"/>
          </a:fillRef>
          <a:effectRef idx="2">
            <a:schemeClr val="dk1"/>
          </a:effectRef>
          <a:fontRef idx="minor">
            <a:schemeClr val="lt1"/>
          </a:fontRef>
        </p:style>
        <p:txBody>
          <a:bodyPr wrap="square">
            <a:spAutoFit/>
          </a:bodyPr>
          <a:lstStyle/>
          <a:p>
            <a:pPr algn="just"/>
            <a:r>
              <a:rPr lang="en-US" sz="2800" dirty="0" err="1">
                <a:solidFill>
                  <a:schemeClr val="bg1"/>
                </a:solidFill>
              </a:rPr>
              <a:t>Sedangkan</a:t>
            </a:r>
            <a:r>
              <a:rPr lang="en-US" sz="2800" dirty="0">
                <a:solidFill>
                  <a:schemeClr val="bg1"/>
                </a:solidFill>
              </a:rPr>
              <a:t> </a:t>
            </a:r>
            <a:r>
              <a:rPr lang="en-US" sz="2800" dirty="0" err="1">
                <a:solidFill>
                  <a:schemeClr val="bg1"/>
                </a:solidFill>
              </a:rPr>
              <a:t>frekuensi</a:t>
            </a:r>
            <a:r>
              <a:rPr lang="en-US" sz="2800" dirty="0">
                <a:solidFill>
                  <a:schemeClr val="bg1"/>
                </a:solidFill>
              </a:rPr>
              <a:t> </a:t>
            </a:r>
            <a:r>
              <a:rPr lang="en-US" sz="2800" dirty="0" err="1">
                <a:solidFill>
                  <a:schemeClr val="bg1"/>
                </a:solidFill>
              </a:rPr>
              <a:t>dalam</a:t>
            </a:r>
            <a:r>
              <a:rPr lang="en-US" sz="2800" dirty="0">
                <a:solidFill>
                  <a:schemeClr val="bg1"/>
                </a:solidFill>
              </a:rPr>
              <a:t> </a:t>
            </a:r>
            <a:r>
              <a:rPr lang="en-US" sz="2800" dirty="0" err="1">
                <a:solidFill>
                  <a:schemeClr val="bg1"/>
                </a:solidFill>
              </a:rPr>
              <a:t>distribusi</a:t>
            </a:r>
            <a:r>
              <a:rPr lang="en-US" sz="2800" dirty="0">
                <a:solidFill>
                  <a:schemeClr val="bg1"/>
                </a:solidFill>
              </a:rPr>
              <a:t> </a:t>
            </a:r>
            <a:r>
              <a:rPr lang="en-US" sz="2800" dirty="0" err="1">
                <a:solidFill>
                  <a:schemeClr val="bg1"/>
                </a:solidFill>
              </a:rPr>
              <a:t>peluang</a:t>
            </a:r>
            <a:r>
              <a:rPr lang="en-US" sz="2800" dirty="0">
                <a:solidFill>
                  <a:schemeClr val="bg1"/>
                </a:solidFill>
              </a:rPr>
              <a:t> </a:t>
            </a:r>
            <a:r>
              <a:rPr lang="en-US" sz="2800" dirty="0" err="1">
                <a:solidFill>
                  <a:schemeClr val="bg1"/>
                </a:solidFill>
              </a:rPr>
              <a:t>merupakan</a:t>
            </a:r>
            <a:r>
              <a:rPr lang="en-US" sz="2800" dirty="0">
                <a:solidFill>
                  <a:schemeClr val="bg1"/>
                </a:solidFill>
              </a:rPr>
              <a:t> </a:t>
            </a:r>
            <a:r>
              <a:rPr lang="en-US" sz="2800" dirty="0" err="1">
                <a:solidFill>
                  <a:schemeClr val="bg1"/>
                </a:solidFill>
              </a:rPr>
              <a:t>hasil</a:t>
            </a:r>
            <a:r>
              <a:rPr lang="en-US" sz="2800" dirty="0">
                <a:solidFill>
                  <a:schemeClr val="bg1"/>
                </a:solidFill>
              </a:rPr>
              <a:t> yang </a:t>
            </a:r>
            <a:r>
              <a:rPr lang="en-US" sz="2800" dirty="0" err="1">
                <a:solidFill>
                  <a:schemeClr val="bg1"/>
                </a:solidFill>
              </a:rPr>
              <a:t>diharapkan</a:t>
            </a:r>
            <a:r>
              <a:rPr lang="en-US" sz="2800" dirty="0">
                <a:solidFill>
                  <a:schemeClr val="bg1"/>
                </a:solidFill>
              </a:rPr>
              <a:t> </a:t>
            </a:r>
            <a:r>
              <a:rPr lang="en-US" sz="2800" dirty="0" err="1">
                <a:solidFill>
                  <a:schemeClr val="bg1"/>
                </a:solidFill>
              </a:rPr>
              <a:t>jika</a:t>
            </a:r>
            <a:r>
              <a:rPr lang="en-US" sz="2800" dirty="0">
                <a:solidFill>
                  <a:schemeClr val="bg1"/>
                </a:solidFill>
              </a:rPr>
              <a:t> </a:t>
            </a:r>
            <a:r>
              <a:rPr lang="en-US" sz="2800" dirty="0" err="1">
                <a:solidFill>
                  <a:schemeClr val="bg1"/>
                </a:solidFill>
              </a:rPr>
              <a:t>percobaan</a:t>
            </a:r>
            <a:r>
              <a:rPr lang="en-US" sz="2800" dirty="0">
                <a:solidFill>
                  <a:schemeClr val="bg1"/>
                </a:solidFill>
              </a:rPr>
              <a:t> </a:t>
            </a:r>
            <a:r>
              <a:rPr lang="en-US" sz="2800" dirty="0" err="1">
                <a:solidFill>
                  <a:schemeClr val="bg1"/>
                </a:solidFill>
              </a:rPr>
              <a:t>atau</a:t>
            </a:r>
            <a:r>
              <a:rPr lang="en-US" sz="2800" dirty="0">
                <a:solidFill>
                  <a:schemeClr val="bg1"/>
                </a:solidFill>
              </a:rPr>
              <a:t> </a:t>
            </a:r>
            <a:r>
              <a:rPr lang="en-US" sz="2800" dirty="0" err="1">
                <a:solidFill>
                  <a:schemeClr val="bg1"/>
                </a:solidFill>
              </a:rPr>
              <a:t>pengamatan</a:t>
            </a:r>
            <a:r>
              <a:rPr lang="en-US" sz="2800" dirty="0">
                <a:solidFill>
                  <a:schemeClr val="bg1"/>
                </a:solidFill>
              </a:rPr>
              <a:t> </a:t>
            </a:r>
            <a:r>
              <a:rPr lang="en-US" sz="2800" dirty="0" err="1">
                <a:solidFill>
                  <a:schemeClr val="bg1"/>
                </a:solidFill>
              </a:rPr>
              <a:t>dilakukan</a:t>
            </a:r>
            <a:r>
              <a:rPr lang="en-US" sz="2800" dirty="0">
                <a:solidFill>
                  <a:schemeClr val="bg1"/>
                </a:solidFill>
              </a:rPr>
              <a:t>, </a:t>
            </a:r>
            <a:r>
              <a:rPr lang="en-US" sz="2800" dirty="0" err="1">
                <a:solidFill>
                  <a:schemeClr val="bg1"/>
                </a:solidFill>
              </a:rPr>
              <a:t>sehingga</a:t>
            </a:r>
            <a:r>
              <a:rPr lang="en-US" sz="2800" dirty="0">
                <a:solidFill>
                  <a:schemeClr val="bg1"/>
                </a:solidFill>
              </a:rPr>
              <a:t> </a:t>
            </a:r>
            <a:r>
              <a:rPr lang="en-US" sz="2800" dirty="0" err="1">
                <a:solidFill>
                  <a:schemeClr val="bg1"/>
                </a:solidFill>
              </a:rPr>
              <a:t>distribusi</a:t>
            </a:r>
            <a:r>
              <a:rPr lang="en-US" sz="2800" dirty="0">
                <a:solidFill>
                  <a:schemeClr val="bg1"/>
                </a:solidFill>
              </a:rPr>
              <a:t> </a:t>
            </a:r>
            <a:r>
              <a:rPr lang="en-US" sz="2800" dirty="0" err="1">
                <a:solidFill>
                  <a:schemeClr val="bg1"/>
                </a:solidFill>
              </a:rPr>
              <a:t>peluang</a:t>
            </a:r>
            <a:r>
              <a:rPr lang="en-US" sz="2800" dirty="0">
                <a:solidFill>
                  <a:schemeClr val="bg1"/>
                </a:solidFill>
              </a:rPr>
              <a:t> </a:t>
            </a:r>
            <a:r>
              <a:rPr lang="en-US" sz="2800" dirty="0" err="1">
                <a:solidFill>
                  <a:schemeClr val="bg1"/>
                </a:solidFill>
              </a:rPr>
              <a:t>ini</a:t>
            </a:r>
            <a:r>
              <a:rPr lang="en-US" sz="2800" dirty="0">
                <a:solidFill>
                  <a:schemeClr val="bg1"/>
                </a:solidFill>
              </a:rPr>
              <a:t> </a:t>
            </a:r>
            <a:r>
              <a:rPr lang="en-US" sz="2800" dirty="0" err="1">
                <a:solidFill>
                  <a:schemeClr val="bg1"/>
                </a:solidFill>
              </a:rPr>
              <a:t>seringkali</a:t>
            </a:r>
            <a:r>
              <a:rPr lang="en-US" sz="2800" dirty="0">
                <a:solidFill>
                  <a:schemeClr val="bg1"/>
                </a:solidFill>
              </a:rPr>
              <a:t> </a:t>
            </a:r>
            <a:r>
              <a:rPr lang="en-US" sz="2800" dirty="0" err="1">
                <a:solidFill>
                  <a:schemeClr val="bg1"/>
                </a:solidFill>
              </a:rPr>
              <a:t>disebut</a:t>
            </a:r>
            <a:r>
              <a:rPr lang="en-US" sz="2800" dirty="0">
                <a:solidFill>
                  <a:schemeClr val="bg1"/>
                </a:solidFill>
              </a:rPr>
              <a:t> </a:t>
            </a:r>
            <a:r>
              <a:rPr lang="en-US" sz="2800" dirty="0" err="1">
                <a:solidFill>
                  <a:schemeClr val="bg1"/>
                </a:solidFill>
              </a:rPr>
              <a:t>distribusi</a:t>
            </a:r>
            <a:r>
              <a:rPr lang="en-US" sz="2800" dirty="0">
                <a:solidFill>
                  <a:schemeClr val="bg1"/>
                </a:solidFill>
              </a:rPr>
              <a:t> </a:t>
            </a:r>
            <a:r>
              <a:rPr lang="en-US" sz="2800" dirty="0" err="1">
                <a:solidFill>
                  <a:schemeClr val="bg1"/>
                </a:solidFill>
              </a:rPr>
              <a:t>teoritis</a:t>
            </a:r>
            <a:r>
              <a:rPr lang="en-US" sz="2800" dirty="0">
                <a:solidFill>
                  <a:schemeClr val="bg1"/>
                </a:solidFill>
              </a:rPr>
              <a:t>. </a:t>
            </a:r>
            <a:endParaRPr lang="id-ID" sz="2800" dirty="0"/>
          </a:p>
        </p:txBody>
      </p:sp>
      <p:sp>
        <p:nvSpPr>
          <p:cNvPr id="11" name="TextBox 10">
            <a:extLst>
              <a:ext uri="{FF2B5EF4-FFF2-40B4-BE49-F238E27FC236}">
                <a16:creationId xmlns:a16="http://schemas.microsoft.com/office/drawing/2014/main" id="{4023756B-C760-4FE3-96A3-D1AB59DF7508}"/>
              </a:ext>
            </a:extLst>
          </p:cNvPr>
          <p:cNvSpPr txBox="1"/>
          <p:nvPr/>
        </p:nvSpPr>
        <p:spPr>
          <a:xfrm>
            <a:off x="775250" y="1821889"/>
            <a:ext cx="9375913" cy="954107"/>
          </a:xfrm>
          <a:prstGeom prst="rect">
            <a:avLst/>
          </a:prstGeom>
        </p:spPr>
        <p:style>
          <a:lnRef idx="1">
            <a:schemeClr val="dk1"/>
          </a:lnRef>
          <a:fillRef idx="3">
            <a:schemeClr val="dk1"/>
          </a:fillRef>
          <a:effectRef idx="2">
            <a:schemeClr val="dk1"/>
          </a:effectRef>
          <a:fontRef idx="minor">
            <a:schemeClr val="lt1"/>
          </a:fontRef>
        </p:style>
        <p:txBody>
          <a:bodyPr wrap="square">
            <a:spAutoFit/>
          </a:bodyPr>
          <a:lstStyle/>
          <a:p>
            <a:pPr algn="just">
              <a:defRPr/>
            </a:pPr>
            <a:r>
              <a:rPr lang="en-US" sz="2800" dirty="0" err="1">
                <a:solidFill>
                  <a:schemeClr val="bg1"/>
                </a:solidFill>
              </a:rPr>
              <a:t>Distribusi</a:t>
            </a:r>
            <a:r>
              <a:rPr lang="en-US" sz="2800" dirty="0">
                <a:solidFill>
                  <a:schemeClr val="bg1"/>
                </a:solidFill>
              </a:rPr>
              <a:t> </a:t>
            </a:r>
            <a:r>
              <a:rPr lang="en-US" sz="2800" dirty="0" err="1">
                <a:solidFill>
                  <a:schemeClr val="bg1"/>
                </a:solidFill>
              </a:rPr>
              <a:t>peluang</a:t>
            </a:r>
            <a:r>
              <a:rPr lang="en-US" sz="2800" dirty="0">
                <a:solidFill>
                  <a:schemeClr val="bg1"/>
                </a:solidFill>
              </a:rPr>
              <a:t> </a:t>
            </a:r>
            <a:r>
              <a:rPr lang="en-US" sz="2800" dirty="0" err="1">
                <a:solidFill>
                  <a:schemeClr val="bg1"/>
                </a:solidFill>
              </a:rPr>
              <a:t>mempunyai</a:t>
            </a:r>
            <a:r>
              <a:rPr lang="en-US" sz="2800" dirty="0">
                <a:solidFill>
                  <a:schemeClr val="bg1"/>
                </a:solidFill>
              </a:rPr>
              <a:t> </a:t>
            </a:r>
            <a:r>
              <a:rPr lang="en-US" sz="2800" dirty="0" err="1">
                <a:solidFill>
                  <a:schemeClr val="bg1"/>
                </a:solidFill>
              </a:rPr>
              <a:t>hubungan</a:t>
            </a:r>
            <a:r>
              <a:rPr lang="en-US" sz="2800" dirty="0">
                <a:solidFill>
                  <a:schemeClr val="bg1"/>
                </a:solidFill>
              </a:rPr>
              <a:t> yang </a:t>
            </a:r>
            <a:r>
              <a:rPr lang="en-US" sz="2800" dirty="0" err="1">
                <a:solidFill>
                  <a:schemeClr val="bg1"/>
                </a:solidFill>
              </a:rPr>
              <a:t>erat</a:t>
            </a:r>
            <a:r>
              <a:rPr lang="en-US" sz="2800" dirty="0">
                <a:solidFill>
                  <a:schemeClr val="bg1"/>
                </a:solidFill>
              </a:rPr>
              <a:t> </a:t>
            </a:r>
            <a:r>
              <a:rPr lang="en-US" sz="2800" dirty="0" err="1">
                <a:solidFill>
                  <a:schemeClr val="bg1"/>
                </a:solidFill>
              </a:rPr>
              <a:t>dengan</a:t>
            </a:r>
            <a:r>
              <a:rPr lang="en-US" sz="2800" dirty="0">
                <a:solidFill>
                  <a:schemeClr val="bg1"/>
                </a:solidFill>
              </a:rPr>
              <a:t> </a:t>
            </a:r>
            <a:r>
              <a:rPr lang="en-US" sz="2800" dirty="0" err="1">
                <a:solidFill>
                  <a:schemeClr val="bg1"/>
                </a:solidFill>
              </a:rPr>
              <a:t>distribusi</a:t>
            </a:r>
            <a:r>
              <a:rPr lang="en-US" sz="2800" dirty="0">
                <a:solidFill>
                  <a:schemeClr val="bg1"/>
                </a:solidFill>
              </a:rPr>
              <a:t> </a:t>
            </a:r>
            <a:r>
              <a:rPr lang="en-US" sz="2800" dirty="0" err="1">
                <a:solidFill>
                  <a:schemeClr val="bg1"/>
                </a:solidFill>
              </a:rPr>
              <a:t>frekuensi</a:t>
            </a:r>
            <a:r>
              <a:rPr lang="en-US" sz="2800" dirty="0">
                <a:solidFill>
                  <a:schemeClr val="bg1"/>
                </a:solidFill>
              </a:rPr>
              <a:t>. </a:t>
            </a:r>
          </a:p>
        </p:txBody>
      </p:sp>
    </p:spTree>
    <p:extLst>
      <p:ext uri="{BB962C8B-B14F-4D97-AF65-F5344CB8AC3E}">
        <p14:creationId xmlns:p14="http://schemas.microsoft.com/office/powerpoint/2010/main" val="3015165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a:extLst>
              <a:ext uri="{FF2B5EF4-FFF2-40B4-BE49-F238E27FC236}">
                <a16:creationId xmlns:a16="http://schemas.microsoft.com/office/drawing/2014/main" id="{9DFA9118-A50A-43E5-B8B1-B98D1C301B88}"/>
              </a:ext>
            </a:extLst>
          </p:cNvPr>
          <p:cNvSpPr>
            <a:spLocks noGrp="1" noChangeArrowheads="1"/>
          </p:cNvSpPr>
          <p:nvPr>
            <p:ph type="subTitle" idx="4294967295"/>
          </p:nvPr>
        </p:nvSpPr>
        <p:spPr>
          <a:xfrm>
            <a:off x="987286" y="838147"/>
            <a:ext cx="10031897" cy="1113183"/>
          </a:xfrm>
        </p:spPr>
        <p:txBody>
          <a:bodyPr>
            <a:normAutofit/>
          </a:bodyPr>
          <a:lstStyle/>
          <a:p>
            <a:pPr marL="0" indent="0" algn="just" eaLnBrk="1" hangingPunct="1">
              <a:buNone/>
              <a:defRPr/>
            </a:pPr>
            <a:r>
              <a:rPr lang="en-US" sz="2800" dirty="0" err="1"/>
              <a:t>Berikut</a:t>
            </a:r>
            <a:r>
              <a:rPr lang="en-US" sz="2800" dirty="0"/>
              <a:t> </a:t>
            </a:r>
            <a:r>
              <a:rPr lang="en-US" sz="2800" dirty="0" err="1"/>
              <a:t>akan</a:t>
            </a:r>
            <a:r>
              <a:rPr lang="en-US" sz="2800" dirty="0"/>
              <a:t> </a:t>
            </a:r>
            <a:r>
              <a:rPr lang="en-US" sz="2800" dirty="0" err="1"/>
              <a:t>diberikan</a:t>
            </a:r>
            <a:r>
              <a:rPr lang="en-US" sz="2800" dirty="0"/>
              <a:t> </a:t>
            </a:r>
            <a:r>
              <a:rPr lang="en-US" sz="2800" dirty="0" err="1"/>
              <a:t>contoh</a:t>
            </a:r>
            <a:r>
              <a:rPr lang="en-US" sz="2800" dirty="0"/>
              <a:t> yang </a:t>
            </a:r>
            <a:r>
              <a:rPr lang="en-US" sz="2800" dirty="0" err="1"/>
              <a:t>dapat</a:t>
            </a:r>
            <a:r>
              <a:rPr lang="en-US" sz="2800" dirty="0"/>
              <a:t> </a:t>
            </a:r>
            <a:r>
              <a:rPr lang="en-US" sz="2800" dirty="0" err="1"/>
              <a:t>memperjelas</a:t>
            </a:r>
            <a:r>
              <a:rPr lang="en-US" sz="2800" dirty="0"/>
              <a:t> </a:t>
            </a:r>
            <a:r>
              <a:rPr lang="en-US" sz="2800" dirty="0" err="1"/>
              <a:t>pemahaman</a:t>
            </a:r>
            <a:r>
              <a:rPr lang="en-US" sz="2800" dirty="0"/>
              <a:t> </a:t>
            </a:r>
            <a:r>
              <a:rPr lang="en-US" sz="2800" dirty="0" err="1"/>
              <a:t>tentang</a:t>
            </a:r>
            <a:r>
              <a:rPr lang="en-US" sz="2800" dirty="0"/>
              <a:t> </a:t>
            </a:r>
            <a:r>
              <a:rPr lang="en-US" sz="2800" dirty="0" err="1"/>
              <a:t>konsep</a:t>
            </a:r>
            <a:r>
              <a:rPr lang="en-US" sz="2800" dirty="0"/>
              <a:t> </a:t>
            </a:r>
            <a:r>
              <a:rPr lang="en-US" sz="2800" dirty="0" err="1"/>
              <a:t>distribusi</a:t>
            </a:r>
            <a:r>
              <a:rPr lang="en-US" sz="2800" dirty="0"/>
              <a:t> </a:t>
            </a:r>
            <a:r>
              <a:rPr lang="en-US" sz="2800" dirty="0" err="1"/>
              <a:t>peluang</a:t>
            </a:r>
            <a:r>
              <a:rPr lang="en-US" sz="2800" dirty="0"/>
              <a:t>. </a:t>
            </a:r>
            <a:endParaRPr lang="en-US" sz="1600" dirty="0"/>
          </a:p>
        </p:txBody>
      </p:sp>
      <p:sp>
        <p:nvSpPr>
          <p:cNvPr id="4" name="TextBox 3">
            <a:extLst>
              <a:ext uri="{FF2B5EF4-FFF2-40B4-BE49-F238E27FC236}">
                <a16:creationId xmlns:a16="http://schemas.microsoft.com/office/drawing/2014/main" id="{5D4EF984-80CA-4B00-943A-510FE2B401D1}"/>
              </a:ext>
            </a:extLst>
          </p:cNvPr>
          <p:cNvSpPr txBox="1"/>
          <p:nvPr/>
        </p:nvSpPr>
        <p:spPr>
          <a:xfrm>
            <a:off x="841512" y="2380925"/>
            <a:ext cx="10031896" cy="1384995"/>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just"/>
            <a:r>
              <a:rPr lang="en-US" sz="2800" dirty="0" err="1"/>
              <a:t>Suatu</a:t>
            </a:r>
            <a:r>
              <a:rPr lang="en-US" sz="2800" dirty="0"/>
              <a:t> </a:t>
            </a:r>
            <a:r>
              <a:rPr lang="en-US" sz="2800" dirty="0" err="1"/>
              <a:t>tindakan</a:t>
            </a:r>
            <a:r>
              <a:rPr lang="en-US" sz="2800" dirty="0"/>
              <a:t> </a:t>
            </a:r>
            <a:r>
              <a:rPr lang="en-US" sz="2800" dirty="0" err="1"/>
              <a:t>melemparkan</a:t>
            </a:r>
            <a:r>
              <a:rPr lang="en-US" sz="2800" dirty="0"/>
              <a:t> </a:t>
            </a:r>
            <a:r>
              <a:rPr lang="en-US" sz="2800" dirty="0" err="1"/>
              <a:t>satu</a:t>
            </a:r>
            <a:r>
              <a:rPr lang="en-US" sz="2800" dirty="0"/>
              <a:t> </a:t>
            </a:r>
            <a:r>
              <a:rPr lang="en-US" sz="2800" dirty="0" err="1"/>
              <a:t>keping</a:t>
            </a:r>
            <a:r>
              <a:rPr lang="en-US" sz="2800" dirty="0"/>
              <a:t> </a:t>
            </a:r>
            <a:r>
              <a:rPr lang="en-US" sz="2800" dirty="0" err="1"/>
              <a:t>mata</a:t>
            </a:r>
            <a:r>
              <a:rPr lang="en-US" sz="2800" dirty="0"/>
              <a:t> uang </a:t>
            </a:r>
            <a:r>
              <a:rPr lang="en-US" sz="2800" dirty="0" err="1"/>
              <a:t>logam</a:t>
            </a:r>
            <a:r>
              <a:rPr lang="en-US" sz="2800" dirty="0"/>
              <a:t> </a:t>
            </a:r>
            <a:r>
              <a:rPr lang="en-US" sz="2800" dirty="0" err="1"/>
              <a:t>berisi</a:t>
            </a:r>
            <a:r>
              <a:rPr lang="en-US" sz="2800" dirty="0"/>
              <a:t> </a:t>
            </a:r>
            <a:r>
              <a:rPr lang="en-US" sz="2800" dirty="0" err="1"/>
              <a:t>dua</a:t>
            </a:r>
            <a:r>
              <a:rPr lang="en-US" sz="2800" dirty="0"/>
              <a:t> (</a:t>
            </a:r>
            <a:r>
              <a:rPr lang="en-US" sz="2800" dirty="0" err="1"/>
              <a:t>angka</a:t>
            </a:r>
            <a:r>
              <a:rPr lang="en-US" sz="2800" dirty="0"/>
              <a:t> dan </a:t>
            </a:r>
            <a:r>
              <a:rPr lang="en-US" sz="2800" dirty="0" err="1"/>
              <a:t>gambar</a:t>
            </a:r>
            <a:r>
              <a:rPr lang="en-US" sz="2800" dirty="0"/>
              <a:t>) </a:t>
            </a:r>
            <a:r>
              <a:rPr lang="en-US" sz="2800" dirty="0" err="1"/>
              <a:t>akan</a:t>
            </a:r>
            <a:r>
              <a:rPr lang="en-US" sz="2800" dirty="0"/>
              <a:t> </a:t>
            </a:r>
            <a:r>
              <a:rPr lang="en-US" sz="2800" dirty="0" err="1"/>
              <a:t>menghasilkan</a:t>
            </a:r>
            <a:r>
              <a:rPr lang="en-US" sz="2800" dirty="0"/>
              <a:t> salah </a:t>
            </a:r>
            <a:r>
              <a:rPr lang="en-US" sz="2800" dirty="0" err="1"/>
              <a:t>satu</a:t>
            </a:r>
            <a:r>
              <a:rPr lang="en-US" sz="2800" dirty="0"/>
              <a:t> </a:t>
            </a:r>
            <a:r>
              <a:rPr lang="en-US" sz="2800" dirty="0" err="1"/>
              <a:t>dari</a:t>
            </a:r>
            <a:r>
              <a:rPr lang="en-US" sz="2800" dirty="0"/>
              <a:t> </a:t>
            </a:r>
            <a:r>
              <a:rPr lang="en-US" sz="2800" dirty="0" err="1"/>
              <a:t>kejadian</a:t>
            </a:r>
            <a:r>
              <a:rPr lang="en-US" sz="2800" dirty="0"/>
              <a:t> yang </a:t>
            </a:r>
            <a:r>
              <a:rPr lang="en-US" sz="2800" dirty="0" err="1"/>
              <a:t>mungkin</a:t>
            </a:r>
            <a:r>
              <a:rPr lang="en-US" sz="2800" dirty="0"/>
              <a:t> </a:t>
            </a:r>
            <a:r>
              <a:rPr lang="en-US" sz="2800" dirty="0" err="1"/>
              <a:t>yaitu</a:t>
            </a:r>
            <a:r>
              <a:rPr lang="en-US" sz="2800" dirty="0"/>
              <a:t> </a:t>
            </a:r>
            <a:r>
              <a:rPr lang="en-US" sz="2800" dirty="0" err="1"/>
              <a:t>munculnya</a:t>
            </a:r>
            <a:r>
              <a:rPr lang="en-US" sz="2800" dirty="0"/>
              <a:t> </a:t>
            </a:r>
            <a:r>
              <a:rPr lang="en-US" sz="2800" dirty="0" err="1"/>
              <a:t>sisi</a:t>
            </a:r>
            <a:r>
              <a:rPr lang="en-US" sz="2800" dirty="0"/>
              <a:t> </a:t>
            </a:r>
            <a:r>
              <a:rPr lang="en-US" sz="2800" dirty="0" err="1"/>
              <a:t>angka</a:t>
            </a:r>
            <a:r>
              <a:rPr lang="en-US" sz="2800" dirty="0"/>
              <a:t> </a:t>
            </a:r>
            <a:r>
              <a:rPr lang="en-US" sz="2800" dirty="0" err="1"/>
              <a:t>atau</a:t>
            </a:r>
            <a:r>
              <a:rPr lang="en-US" sz="2800" dirty="0"/>
              <a:t> </a:t>
            </a:r>
            <a:r>
              <a:rPr lang="en-US" sz="2800" dirty="0" err="1"/>
              <a:t>gambar</a:t>
            </a:r>
            <a:r>
              <a:rPr lang="en-US" sz="2800" dirty="0"/>
              <a:t>. </a:t>
            </a:r>
            <a:endParaRPr lang="id-ID" sz="2800" dirty="0"/>
          </a:p>
        </p:txBody>
      </p:sp>
      <p:sp>
        <p:nvSpPr>
          <p:cNvPr id="6" name="TextBox 5">
            <a:extLst>
              <a:ext uri="{FF2B5EF4-FFF2-40B4-BE49-F238E27FC236}">
                <a16:creationId xmlns:a16="http://schemas.microsoft.com/office/drawing/2014/main" id="{2A524D5B-B13D-493B-A9AF-0A1474DC8D6C}"/>
              </a:ext>
            </a:extLst>
          </p:cNvPr>
          <p:cNvSpPr txBox="1"/>
          <p:nvPr/>
        </p:nvSpPr>
        <p:spPr>
          <a:xfrm>
            <a:off x="1596885" y="4195515"/>
            <a:ext cx="10031896" cy="954107"/>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just"/>
            <a:r>
              <a:rPr lang="en-US" sz="2800" dirty="0" err="1"/>
              <a:t>Bila</a:t>
            </a:r>
            <a:r>
              <a:rPr lang="en-US" sz="2800" dirty="0"/>
              <a:t> </a:t>
            </a:r>
            <a:r>
              <a:rPr lang="en-US" sz="2800" dirty="0" err="1"/>
              <a:t>bobot</a:t>
            </a:r>
            <a:r>
              <a:rPr lang="en-US" sz="2800" dirty="0"/>
              <a:t> </a:t>
            </a:r>
            <a:r>
              <a:rPr lang="en-US" sz="2800" dirty="0" err="1"/>
              <a:t>kedua</a:t>
            </a:r>
            <a:r>
              <a:rPr lang="en-US" sz="2800" dirty="0"/>
              <a:t> </a:t>
            </a:r>
            <a:r>
              <a:rPr lang="en-US" sz="2800" dirty="0" err="1"/>
              <a:t>sisi</a:t>
            </a:r>
            <a:r>
              <a:rPr lang="en-US" sz="2800" dirty="0"/>
              <a:t> </a:t>
            </a:r>
            <a:r>
              <a:rPr lang="en-US" sz="2800" dirty="0" err="1"/>
              <a:t>mata</a:t>
            </a:r>
            <a:r>
              <a:rPr lang="en-US" sz="2800" dirty="0"/>
              <a:t> uang </a:t>
            </a:r>
            <a:r>
              <a:rPr lang="en-US" sz="2800" dirty="0" err="1"/>
              <a:t>tersebut</a:t>
            </a:r>
            <a:r>
              <a:rPr lang="en-US" sz="2800" dirty="0"/>
              <a:t> </a:t>
            </a:r>
            <a:r>
              <a:rPr lang="en-US" sz="2800" dirty="0" err="1"/>
              <a:t>sama</a:t>
            </a:r>
            <a:r>
              <a:rPr lang="en-US" sz="2800" dirty="0"/>
              <a:t>, </a:t>
            </a:r>
            <a:r>
              <a:rPr lang="en-US" sz="2800" dirty="0" err="1"/>
              <a:t>maka</a:t>
            </a:r>
            <a:r>
              <a:rPr lang="en-US" sz="2800" dirty="0"/>
              <a:t> </a:t>
            </a:r>
            <a:r>
              <a:rPr lang="en-US" sz="2800" dirty="0" err="1"/>
              <a:t>diharapkan</a:t>
            </a:r>
            <a:r>
              <a:rPr lang="en-US" sz="2800" dirty="0"/>
              <a:t> </a:t>
            </a:r>
            <a:r>
              <a:rPr lang="en-US" sz="2800" dirty="0" err="1"/>
              <a:t>baik</a:t>
            </a:r>
            <a:r>
              <a:rPr lang="en-US" sz="2800" dirty="0"/>
              <a:t> </a:t>
            </a:r>
            <a:r>
              <a:rPr lang="en-US" sz="2800" dirty="0" err="1"/>
              <a:t>sisi</a:t>
            </a:r>
            <a:r>
              <a:rPr lang="en-US" sz="2800" dirty="0"/>
              <a:t> </a:t>
            </a:r>
            <a:r>
              <a:rPr lang="en-US" sz="2800" dirty="0" err="1"/>
              <a:t>gambar</a:t>
            </a:r>
            <a:r>
              <a:rPr lang="en-US" sz="2800" dirty="0"/>
              <a:t> </a:t>
            </a:r>
            <a:r>
              <a:rPr lang="en-US" sz="2800" dirty="0" err="1"/>
              <a:t>maupun</a:t>
            </a:r>
            <a:r>
              <a:rPr lang="en-US" sz="2800" dirty="0"/>
              <a:t> </a:t>
            </a:r>
            <a:r>
              <a:rPr lang="en-US" sz="2800" dirty="0" err="1"/>
              <a:t>sisi</a:t>
            </a:r>
            <a:r>
              <a:rPr lang="en-US" sz="2800" dirty="0"/>
              <a:t> </a:t>
            </a:r>
            <a:r>
              <a:rPr lang="en-US" sz="2800" dirty="0" err="1"/>
              <a:t>angka</a:t>
            </a:r>
            <a:r>
              <a:rPr lang="en-US" sz="2800" dirty="0"/>
              <a:t> </a:t>
            </a:r>
            <a:r>
              <a:rPr lang="en-US" sz="2800" dirty="0" err="1"/>
              <a:t>mempunyai</a:t>
            </a:r>
            <a:r>
              <a:rPr lang="en-US" sz="2800" dirty="0"/>
              <a:t> </a:t>
            </a:r>
            <a:r>
              <a:rPr lang="en-US" sz="2800" dirty="0" err="1"/>
              <a:t>kesempatan</a:t>
            </a:r>
            <a:r>
              <a:rPr lang="en-US" sz="2800" dirty="0"/>
              <a:t> yang </a:t>
            </a:r>
            <a:r>
              <a:rPr lang="en-US" sz="2800" dirty="0" err="1"/>
              <a:t>sama</a:t>
            </a:r>
            <a:r>
              <a:rPr lang="en-US" sz="2800" dirty="0"/>
              <a:t>. </a:t>
            </a:r>
            <a:endParaRPr lang="id-ID"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a:extLst>
              <a:ext uri="{FF2B5EF4-FFF2-40B4-BE49-F238E27FC236}">
                <a16:creationId xmlns:a16="http://schemas.microsoft.com/office/drawing/2014/main" id="{DF80F20A-D58E-4758-9CEF-537D80C0EF13}"/>
              </a:ext>
            </a:extLst>
          </p:cNvPr>
          <p:cNvSpPr>
            <a:spLocks noGrp="1" noChangeArrowheads="1"/>
          </p:cNvSpPr>
          <p:nvPr>
            <p:ph type="subTitle" idx="4294967295"/>
          </p:nvPr>
        </p:nvSpPr>
        <p:spPr>
          <a:xfrm>
            <a:off x="1073426" y="495300"/>
            <a:ext cx="10177670" cy="1704561"/>
          </a:xfrm>
        </p:spPr>
        <p:txBody>
          <a:bodyPr>
            <a:normAutofit/>
          </a:bodyPr>
          <a:lstStyle/>
          <a:p>
            <a:pPr marL="0" indent="0" algn="just" eaLnBrk="1" hangingPunct="1">
              <a:buNone/>
              <a:defRPr/>
            </a:pPr>
            <a:r>
              <a:rPr lang="en-US" sz="2800" dirty="0" err="1"/>
              <a:t>Bila</a:t>
            </a:r>
            <a:r>
              <a:rPr lang="en-US" sz="2800" dirty="0"/>
              <a:t> </a:t>
            </a:r>
            <a:r>
              <a:rPr lang="en-US" sz="2800" dirty="0" err="1"/>
              <a:t>dilakukan</a:t>
            </a:r>
            <a:r>
              <a:rPr lang="en-US" sz="2800" dirty="0"/>
              <a:t> </a:t>
            </a:r>
            <a:r>
              <a:rPr lang="en-US" sz="2800" dirty="0" err="1"/>
              <a:t>percobaan</a:t>
            </a:r>
            <a:r>
              <a:rPr lang="en-US" sz="2800" dirty="0"/>
              <a:t> </a:t>
            </a:r>
            <a:r>
              <a:rPr lang="en-US" sz="2800" dirty="0" err="1"/>
              <a:t>pelemparan</a:t>
            </a:r>
            <a:r>
              <a:rPr lang="en-US" sz="2800" dirty="0"/>
              <a:t> uang </a:t>
            </a:r>
            <a:r>
              <a:rPr lang="en-US" sz="2800" dirty="0" err="1"/>
              <a:t>sebanyak</a:t>
            </a:r>
            <a:r>
              <a:rPr lang="en-US" sz="2800" dirty="0"/>
              <a:t> 2 kali </a:t>
            </a:r>
            <a:r>
              <a:rPr lang="en-US" sz="2800" dirty="0" err="1"/>
              <a:t>secara</a:t>
            </a:r>
            <a:r>
              <a:rPr lang="en-US" sz="2800" dirty="0"/>
              <a:t> </a:t>
            </a:r>
            <a:r>
              <a:rPr lang="en-US" sz="2800" dirty="0" err="1"/>
              <a:t>adil</a:t>
            </a:r>
            <a:r>
              <a:rPr lang="en-US" sz="2800" dirty="0"/>
              <a:t>, </a:t>
            </a:r>
            <a:r>
              <a:rPr lang="en-US" sz="2800" dirty="0" err="1"/>
              <a:t>maka</a:t>
            </a:r>
            <a:r>
              <a:rPr lang="en-US" sz="2800" dirty="0"/>
              <a:t> </a:t>
            </a:r>
            <a:r>
              <a:rPr lang="en-US" sz="2800" dirty="0" err="1"/>
              <a:t>hasil</a:t>
            </a:r>
            <a:r>
              <a:rPr lang="en-US" sz="2800" dirty="0"/>
              <a:t> yang </a:t>
            </a:r>
            <a:r>
              <a:rPr lang="en-US" sz="2800" dirty="0" err="1"/>
              <a:t>mungkin</a:t>
            </a:r>
            <a:r>
              <a:rPr lang="en-US" sz="2800" dirty="0"/>
              <a:t> </a:t>
            </a:r>
            <a:r>
              <a:rPr lang="en-US" sz="2800" dirty="0" err="1"/>
              <a:t>dari</a:t>
            </a:r>
            <a:r>
              <a:rPr lang="en-US" sz="2800" dirty="0"/>
              <a:t> </a:t>
            </a:r>
            <a:r>
              <a:rPr lang="en-US" sz="2800" dirty="0" err="1"/>
              <a:t>percobaan</a:t>
            </a:r>
            <a:r>
              <a:rPr lang="en-US" sz="2800" dirty="0"/>
              <a:t> </a:t>
            </a:r>
            <a:r>
              <a:rPr lang="en-US" sz="2800" dirty="0" err="1"/>
              <a:t>dua</a:t>
            </a:r>
            <a:r>
              <a:rPr lang="en-US" sz="2800" dirty="0"/>
              <a:t> kali </a:t>
            </a:r>
            <a:r>
              <a:rPr lang="en-US" sz="2800" dirty="0" err="1"/>
              <a:t>pelemparan</a:t>
            </a:r>
            <a:r>
              <a:rPr lang="en-US" sz="2800" dirty="0"/>
              <a:t> </a:t>
            </a:r>
            <a:r>
              <a:rPr lang="en-US" sz="2800" dirty="0" err="1"/>
              <a:t>mata</a:t>
            </a:r>
            <a:r>
              <a:rPr lang="en-US" sz="2800" dirty="0"/>
              <a:t> uang </a:t>
            </a:r>
            <a:r>
              <a:rPr lang="en-US" sz="2800" dirty="0" err="1"/>
              <a:t>logam</a:t>
            </a:r>
            <a:r>
              <a:rPr lang="en-US" sz="2800" dirty="0"/>
              <a:t> </a:t>
            </a:r>
            <a:r>
              <a:rPr lang="en-US" sz="2800" dirty="0" err="1"/>
              <a:t>tersebut</a:t>
            </a:r>
            <a:r>
              <a:rPr lang="en-US" sz="2800" dirty="0"/>
              <a:t> </a:t>
            </a:r>
            <a:r>
              <a:rPr lang="en-US" sz="2800" dirty="0" err="1"/>
              <a:t>dapat</a:t>
            </a:r>
            <a:r>
              <a:rPr lang="en-US" sz="2800" dirty="0"/>
              <a:t> </a:t>
            </a:r>
            <a:r>
              <a:rPr lang="en-US" sz="2800" dirty="0" err="1"/>
              <a:t>disajikan</a:t>
            </a:r>
            <a:r>
              <a:rPr lang="en-US" sz="2800" dirty="0"/>
              <a:t> </a:t>
            </a:r>
            <a:r>
              <a:rPr lang="en-US" sz="2800" dirty="0" err="1"/>
              <a:t>dalam</a:t>
            </a:r>
            <a:r>
              <a:rPr lang="en-US" sz="2800" dirty="0"/>
              <a:t> </a:t>
            </a:r>
            <a:r>
              <a:rPr lang="en-US" sz="2800" dirty="0" err="1"/>
              <a:t>tabel</a:t>
            </a:r>
            <a:r>
              <a:rPr lang="en-US" sz="2800" dirty="0"/>
              <a:t> </a:t>
            </a:r>
            <a:r>
              <a:rPr lang="en-US" sz="2800" dirty="0" err="1"/>
              <a:t>berikut</a:t>
            </a:r>
            <a:r>
              <a:rPr lang="en-US" sz="2800" dirty="0"/>
              <a:t> :</a:t>
            </a:r>
          </a:p>
        </p:txBody>
      </p:sp>
      <p:graphicFrame>
        <p:nvGraphicFramePr>
          <p:cNvPr id="3" name="Content Placeholder 3">
            <a:extLst>
              <a:ext uri="{FF2B5EF4-FFF2-40B4-BE49-F238E27FC236}">
                <a16:creationId xmlns:a16="http://schemas.microsoft.com/office/drawing/2014/main" id="{4894A469-EACF-4CD3-8767-8C57316E1E4A}"/>
              </a:ext>
            </a:extLst>
          </p:cNvPr>
          <p:cNvGraphicFramePr>
            <a:graphicFrameLocks/>
          </p:cNvGraphicFramePr>
          <p:nvPr>
            <p:extLst>
              <p:ext uri="{D42A27DB-BD31-4B8C-83A1-F6EECF244321}">
                <p14:modId xmlns:p14="http://schemas.microsoft.com/office/powerpoint/2010/main" val="4262984365"/>
              </p:ext>
            </p:extLst>
          </p:nvPr>
        </p:nvGraphicFramePr>
        <p:xfrm>
          <a:off x="2272747" y="2199861"/>
          <a:ext cx="7779027" cy="3578719"/>
        </p:xfrm>
        <a:graphic>
          <a:graphicData uri="http://schemas.openxmlformats.org/drawingml/2006/table">
            <a:tbl>
              <a:tblPr firstRow="1" bandRow="1">
                <a:tableStyleId>{5C22544A-7EE6-4342-B048-85BDC9FD1C3A}</a:tableStyleId>
              </a:tblPr>
              <a:tblGrid>
                <a:gridCol w="1250201">
                  <a:extLst>
                    <a:ext uri="{9D8B030D-6E8A-4147-A177-3AD203B41FA5}">
                      <a16:colId xmlns:a16="http://schemas.microsoft.com/office/drawing/2014/main" val="20000"/>
                    </a:ext>
                  </a:extLst>
                </a:gridCol>
                <a:gridCol w="1250201">
                  <a:extLst>
                    <a:ext uri="{9D8B030D-6E8A-4147-A177-3AD203B41FA5}">
                      <a16:colId xmlns:a16="http://schemas.microsoft.com/office/drawing/2014/main" val="20001"/>
                    </a:ext>
                  </a:extLst>
                </a:gridCol>
                <a:gridCol w="3056046">
                  <a:extLst>
                    <a:ext uri="{9D8B030D-6E8A-4147-A177-3AD203B41FA5}">
                      <a16:colId xmlns:a16="http://schemas.microsoft.com/office/drawing/2014/main" val="20002"/>
                    </a:ext>
                  </a:extLst>
                </a:gridCol>
                <a:gridCol w="2222579">
                  <a:extLst>
                    <a:ext uri="{9D8B030D-6E8A-4147-A177-3AD203B41FA5}">
                      <a16:colId xmlns:a16="http://schemas.microsoft.com/office/drawing/2014/main" val="20003"/>
                    </a:ext>
                  </a:extLst>
                </a:gridCol>
              </a:tblGrid>
              <a:tr h="823502">
                <a:tc>
                  <a:txBody>
                    <a:bodyPr/>
                    <a:lstStyle/>
                    <a:p>
                      <a:pPr algn="ctr">
                        <a:spcBef>
                          <a:spcPts val="600"/>
                        </a:spcBef>
                        <a:spcAft>
                          <a:spcPts val="600"/>
                        </a:spcAft>
                      </a:pPr>
                      <a:r>
                        <a:rPr lang="en-US" sz="1800" b="1" dirty="0" err="1">
                          <a:solidFill>
                            <a:schemeClr val="bg1"/>
                          </a:solidFill>
                          <a:latin typeface="Arial"/>
                          <a:ea typeface="Times New Roman"/>
                          <a:cs typeface="Times New Roman"/>
                        </a:rPr>
                        <a:t>Lemparan</a:t>
                      </a:r>
                      <a:r>
                        <a:rPr lang="en-US" sz="1800" b="1" dirty="0">
                          <a:solidFill>
                            <a:schemeClr val="bg1"/>
                          </a:solidFill>
                          <a:latin typeface="Arial"/>
                          <a:ea typeface="Times New Roman"/>
                          <a:cs typeface="Times New Roman"/>
                        </a:rPr>
                        <a:t> I</a:t>
                      </a:r>
                      <a:endParaRPr lang="id-ID" sz="1800" dirty="0">
                        <a:solidFill>
                          <a:schemeClr val="bg1"/>
                        </a:solidFill>
                        <a:latin typeface="Arial"/>
                        <a:ea typeface="Times New Roman"/>
                        <a:cs typeface="Times New Roman"/>
                      </a:endParaRPr>
                    </a:p>
                  </a:txBody>
                  <a:tcPr marL="68580" marR="68580" marT="0" marB="0" anchor="ctr">
                    <a:solidFill>
                      <a:schemeClr val="tx1"/>
                    </a:solidFill>
                  </a:tcPr>
                </a:tc>
                <a:tc>
                  <a:txBody>
                    <a:bodyPr/>
                    <a:lstStyle/>
                    <a:p>
                      <a:pPr algn="ctr">
                        <a:spcBef>
                          <a:spcPts val="600"/>
                        </a:spcBef>
                        <a:spcAft>
                          <a:spcPts val="600"/>
                        </a:spcAft>
                      </a:pPr>
                      <a:r>
                        <a:rPr lang="en-US" sz="1800" b="1">
                          <a:solidFill>
                            <a:schemeClr val="bg1"/>
                          </a:solidFill>
                          <a:latin typeface="Arial"/>
                          <a:ea typeface="Times New Roman"/>
                          <a:cs typeface="Times New Roman"/>
                        </a:rPr>
                        <a:t>Lemparan II</a:t>
                      </a:r>
                      <a:endParaRPr lang="id-ID" sz="1800">
                        <a:solidFill>
                          <a:schemeClr val="bg1"/>
                        </a:solidFill>
                        <a:latin typeface="Arial"/>
                        <a:ea typeface="Times New Roman"/>
                        <a:cs typeface="Times New Roman"/>
                      </a:endParaRPr>
                    </a:p>
                  </a:txBody>
                  <a:tcPr marL="68580" marR="68580" marT="0" marB="0" anchor="ctr">
                    <a:solidFill>
                      <a:schemeClr val="tx1"/>
                    </a:solidFill>
                  </a:tcPr>
                </a:tc>
                <a:tc>
                  <a:txBody>
                    <a:bodyPr/>
                    <a:lstStyle/>
                    <a:p>
                      <a:pPr algn="ctr">
                        <a:spcBef>
                          <a:spcPts val="600"/>
                        </a:spcBef>
                        <a:spcAft>
                          <a:spcPts val="600"/>
                        </a:spcAft>
                      </a:pPr>
                      <a:r>
                        <a:rPr lang="en-US" sz="1800" b="1">
                          <a:solidFill>
                            <a:schemeClr val="bg1"/>
                          </a:solidFill>
                          <a:latin typeface="Arial"/>
                          <a:ea typeface="Times New Roman"/>
                          <a:cs typeface="Times New Roman"/>
                        </a:rPr>
                        <a:t>Jumlah sisi angka yang muncul (dalam 2 lemparan)</a:t>
                      </a:r>
                      <a:endParaRPr lang="id-ID" sz="1800">
                        <a:solidFill>
                          <a:schemeClr val="bg1"/>
                        </a:solidFill>
                        <a:latin typeface="Arial"/>
                        <a:ea typeface="Times New Roman"/>
                        <a:cs typeface="Times New Roman"/>
                      </a:endParaRPr>
                    </a:p>
                  </a:txBody>
                  <a:tcPr marL="68580" marR="68580" marT="0" marB="0" anchor="ctr">
                    <a:solidFill>
                      <a:schemeClr val="tx1"/>
                    </a:solidFill>
                  </a:tcPr>
                </a:tc>
                <a:tc>
                  <a:txBody>
                    <a:bodyPr/>
                    <a:lstStyle/>
                    <a:p>
                      <a:pPr algn="ctr">
                        <a:spcBef>
                          <a:spcPts val="600"/>
                        </a:spcBef>
                        <a:spcAft>
                          <a:spcPts val="600"/>
                        </a:spcAft>
                      </a:pPr>
                      <a:r>
                        <a:rPr lang="en-US" sz="1800" b="1" dirty="0" err="1">
                          <a:solidFill>
                            <a:schemeClr val="bg1"/>
                          </a:solidFill>
                          <a:latin typeface="Arial"/>
                          <a:ea typeface="Times New Roman"/>
                          <a:cs typeface="Times New Roman"/>
                        </a:rPr>
                        <a:t>Peluang</a:t>
                      </a:r>
                      <a:endParaRPr lang="id-ID" sz="1800" dirty="0">
                        <a:solidFill>
                          <a:schemeClr val="bg1"/>
                        </a:solidFill>
                        <a:latin typeface="Arial"/>
                        <a:ea typeface="Times New Roman"/>
                        <a:cs typeface="Times New Roman"/>
                      </a:endParaRPr>
                    </a:p>
                  </a:txBody>
                  <a:tcPr marL="68580" marR="68580" marT="0" marB="0" anchor="ctr">
                    <a:solidFill>
                      <a:schemeClr val="tx1"/>
                    </a:solidFill>
                  </a:tcPr>
                </a:tc>
                <a:extLst>
                  <a:ext uri="{0D108BD9-81ED-4DB2-BD59-A6C34878D82A}">
                    <a16:rowId xmlns:a16="http://schemas.microsoft.com/office/drawing/2014/main" val="10000"/>
                  </a:ext>
                </a:extLst>
              </a:tr>
              <a:tr h="429585">
                <a:tc>
                  <a:txBody>
                    <a:bodyPr/>
                    <a:lstStyle/>
                    <a:p>
                      <a:pPr algn="ctr"/>
                      <a:r>
                        <a:rPr lang="id-ID" sz="1800" dirty="0">
                          <a:solidFill>
                            <a:schemeClr val="bg1"/>
                          </a:solidFill>
                        </a:rPr>
                        <a:t>A</a:t>
                      </a:r>
                    </a:p>
                  </a:txBody>
                  <a:tcPr marT="45719" marB="45719" anchor="ctr">
                    <a:solidFill>
                      <a:schemeClr val="tx1"/>
                    </a:solidFill>
                  </a:tcPr>
                </a:tc>
                <a:tc>
                  <a:txBody>
                    <a:bodyPr/>
                    <a:lstStyle/>
                    <a:p>
                      <a:pPr algn="ctr"/>
                      <a:r>
                        <a:rPr lang="id-ID" sz="1800" dirty="0">
                          <a:solidFill>
                            <a:schemeClr val="bg1"/>
                          </a:solidFill>
                        </a:rPr>
                        <a:t>A</a:t>
                      </a:r>
                    </a:p>
                  </a:txBody>
                  <a:tcPr marT="45719" marB="45719" anchor="ctr">
                    <a:solidFill>
                      <a:schemeClr val="tx1"/>
                    </a:solidFill>
                  </a:tcPr>
                </a:tc>
                <a:tc>
                  <a:txBody>
                    <a:bodyPr/>
                    <a:lstStyle/>
                    <a:p>
                      <a:pPr algn="ctr"/>
                      <a:r>
                        <a:rPr lang="id-ID" sz="1800" dirty="0">
                          <a:solidFill>
                            <a:schemeClr val="bg1"/>
                          </a:solidFill>
                        </a:rPr>
                        <a:t>2</a:t>
                      </a:r>
                    </a:p>
                  </a:txBody>
                  <a:tcPr marT="45719" marB="45719" anchor="ctr">
                    <a:solidFill>
                      <a:schemeClr val="tx1"/>
                    </a:solidFill>
                  </a:tcPr>
                </a:tc>
                <a:tc>
                  <a:txBody>
                    <a:bodyPr/>
                    <a:lstStyle/>
                    <a:p>
                      <a:pPr algn="ctr"/>
                      <a:r>
                        <a:rPr lang="id-ID" sz="1800" dirty="0">
                          <a:solidFill>
                            <a:schemeClr val="bg1"/>
                          </a:solidFill>
                        </a:rPr>
                        <a:t>0,5 X 0,5 = 0,25</a:t>
                      </a:r>
                    </a:p>
                  </a:txBody>
                  <a:tcPr marT="45719" marB="45719" anchor="ctr">
                    <a:solidFill>
                      <a:schemeClr val="tx1"/>
                    </a:solidFill>
                  </a:tcPr>
                </a:tc>
                <a:extLst>
                  <a:ext uri="{0D108BD9-81ED-4DB2-BD59-A6C34878D82A}">
                    <a16:rowId xmlns:a16="http://schemas.microsoft.com/office/drawing/2014/main" val="10001"/>
                  </a:ext>
                </a:extLst>
              </a:tr>
              <a:tr h="581408">
                <a:tc>
                  <a:txBody>
                    <a:bodyPr/>
                    <a:lstStyle/>
                    <a:p>
                      <a:pPr algn="ctr"/>
                      <a:r>
                        <a:rPr lang="id-ID" sz="1800" dirty="0">
                          <a:solidFill>
                            <a:schemeClr val="bg1"/>
                          </a:solidFill>
                        </a:rPr>
                        <a:t>A</a:t>
                      </a:r>
                    </a:p>
                  </a:txBody>
                  <a:tcPr marT="45719" marB="45719" anchor="ctr">
                    <a:solidFill>
                      <a:schemeClr val="tx1"/>
                    </a:solidFill>
                  </a:tcPr>
                </a:tc>
                <a:tc>
                  <a:txBody>
                    <a:bodyPr/>
                    <a:lstStyle/>
                    <a:p>
                      <a:pPr algn="ctr"/>
                      <a:r>
                        <a:rPr lang="id-ID" sz="1800" dirty="0">
                          <a:solidFill>
                            <a:schemeClr val="bg1"/>
                          </a:solidFill>
                        </a:rPr>
                        <a:t>G</a:t>
                      </a:r>
                    </a:p>
                  </a:txBody>
                  <a:tcPr marT="45719" marB="45719" anchor="ctr">
                    <a:solidFill>
                      <a:schemeClr val="tx1"/>
                    </a:solidFill>
                  </a:tcPr>
                </a:tc>
                <a:tc>
                  <a:txBody>
                    <a:bodyPr/>
                    <a:lstStyle/>
                    <a:p>
                      <a:pPr algn="ctr"/>
                      <a:r>
                        <a:rPr lang="id-ID" sz="1800" dirty="0">
                          <a:solidFill>
                            <a:schemeClr val="bg1"/>
                          </a:solidFill>
                        </a:rPr>
                        <a:t>1</a:t>
                      </a:r>
                    </a:p>
                  </a:txBody>
                  <a:tcPr marT="45719" marB="45719" anchor="ctr">
                    <a:solidFill>
                      <a:schemeClr val="tx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sz="1800" dirty="0">
                          <a:solidFill>
                            <a:schemeClr val="bg1"/>
                          </a:solidFill>
                        </a:rPr>
                        <a:t>0,5 X 0,5 = 0,25</a:t>
                      </a:r>
                    </a:p>
                  </a:txBody>
                  <a:tcPr marT="45719" marB="45719" anchor="ctr">
                    <a:solidFill>
                      <a:schemeClr val="tx1"/>
                    </a:solidFill>
                  </a:tcPr>
                </a:tc>
                <a:extLst>
                  <a:ext uri="{0D108BD9-81ED-4DB2-BD59-A6C34878D82A}">
                    <a16:rowId xmlns:a16="http://schemas.microsoft.com/office/drawing/2014/main" val="10002"/>
                  </a:ext>
                </a:extLst>
              </a:tr>
              <a:tr h="581408">
                <a:tc>
                  <a:txBody>
                    <a:bodyPr/>
                    <a:lstStyle/>
                    <a:p>
                      <a:pPr algn="ctr"/>
                      <a:r>
                        <a:rPr lang="id-ID" sz="1800" dirty="0">
                          <a:solidFill>
                            <a:schemeClr val="bg1"/>
                          </a:solidFill>
                        </a:rPr>
                        <a:t>G</a:t>
                      </a:r>
                    </a:p>
                  </a:txBody>
                  <a:tcPr marT="45719" marB="45719" anchor="ctr">
                    <a:solidFill>
                      <a:schemeClr val="tx1"/>
                    </a:solidFill>
                  </a:tcPr>
                </a:tc>
                <a:tc>
                  <a:txBody>
                    <a:bodyPr/>
                    <a:lstStyle/>
                    <a:p>
                      <a:pPr algn="ctr"/>
                      <a:r>
                        <a:rPr lang="id-ID" sz="1800" dirty="0">
                          <a:solidFill>
                            <a:schemeClr val="bg1"/>
                          </a:solidFill>
                        </a:rPr>
                        <a:t>G</a:t>
                      </a:r>
                    </a:p>
                  </a:txBody>
                  <a:tcPr marT="45719" marB="45719" anchor="ctr">
                    <a:solidFill>
                      <a:schemeClr val="tx1"/>
                    </a:solidFill>
                  </a:tcPr>
                </a:tc>
                <a:tc>
                  <a:txBody>
                    <a:bodyPr/>
                    <a:lstStyle/>
                    <a:p>
                      <a:pPr algn="ctr"/>
                      <a:r>
                        <a:rPr lang="id-ID" sz="1800" dirty="0">
                          <a:solidFill>
                            <a:schemeClr val="bg1"/>
                          </a:solidFill>
                        </a:rPr>
                        <a:t>0</a:t>
                      </a:r>
                    </a:p>
                  </a:txBody>
                  <a:tcPr marT="45719" marB="45719" anchor="ctr">
                    <a:solidFill>
                      <a:schemeClr val="tx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sz="1800" dirty="0">
                          <a:solidFill>
                            <a:schemeClr val="bg1"/>
                          </a:solidFill>
                        </a:rPr>
                        <a:t>0,5 X 0,5 = 0,25</a:t>
                      </a:r>
                    </a:p>
                  </a:txBody>
                  <a:tcPr marT="45719" marB="45719" anchor="ctr">
                    <a:solidFill>
                      <a:schemeClr val="tx1"/>
                    </a:solidFill>
                  </a:tcPr>
                </a:tc>
                <a:extLst>
                  <a:ext uri="{0D108BD9-81ED-4DB2-BD59-A6C34878D82A}">
                    <a16:rowId xmlns:a16="http://schemas.microsoft.com/office/drawing/2014/main" val="10003"/>
                  </a:ext>
                </a:extLst>
              </a:tr>
              <a:tr h="581408">
                <a:tc>
                  <a:txBody>
                    <a:bodyPr/>
                    <a:lstStyle/>
                    <a:p>
                      <a:pPr algn="ctr"/>
                      <a:r>
                        <a:rPr lang="id-ID" sz="1800" dirty="0">
                          <a:solidFill>
                            <a:schemeClr val="bg1"/>
                          </a:solidFill>
                        </a:rPr>
                        <a:t>G</a:t>
                      </a:r>
                    </a:p>
                  </a:txBody>
                  <a:tcPr marT="45719" marB="45719" anchor="ctr">
                    <a:solidFill>
                      <a:schemeClr val="tx1"/>
                    </a:solidFill>
                  </a:tcPr>
                </a:tc>
                <a:tc>
                  <a:txBody>
                    <a:bodyPr/>
                    <a:lstStyle/>
                    <a:p>
                      <a:pPr algn="ctr"/>
                      <a:r>
                        <a:rPr lang="id-ID" sz="1800" dirty="0">
                          <a:solidFill>
                            <a:schemeClr val="bg1"/>
                          </a:solidFill>
                        </a:rPr>
                        <a:t>A</a:t>
                      </a:r>
                    </a:p>
                  </a:txBody>
                  <a:tcPr marT="45719" marB="45719" anchor="ctr">
                    <a:solidFill>
                      <a:schemeClr val="tx1"/>
                    </a:solidFill>
                  </a:tcPr>
                </a:tc>
                <a:tc>
                  <a:txBody>
                    <a:bodyPr/>
                    <a:lstStyle/>
                    <a:p>
                      <a:pPr algn="ctr"/>
                      <a:r>
                        <a:rPr lang="id-ID" sz="1800" dirty="0">
                          <a:solidFill>
                            <a:schemeClr val="bg1"/>
                          </a:solidFill>
                        </a:rPr>
                        <a:t>1</a:t>
                      </a:r>
                    </a:p>
                  </a:txBody>
                  <a:tcPr marT="45719" marB="45719" anchor="ctr">
                    <a:solidFill>
                      <a:schemeClr val="tx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sz="1800" dirty="0">
                          <a:solidFill>
                            <a:schemeClr val="bg1"/>
                          </a:solidFill>
                        </a:rPr>
                        <a:t>0,5 X 0,5 = 0,25</a:t>
                      </a:r>
                    </a:p>
                  </a:txBody>
                  <a:tcPr marT="45719" marB="45719" anchor="ctr">
                    <a:solidFill>
                      <a:schemeClr val="tx1"/>
                    </a:solidFill>
                  </a:tcPr>
                </a:tc>
                <a:extLst>
                  <a:ext uri="{0D108BD9-81ED-4DB2-BD59-A6C34878D82A}">
                    <a16:rowId xmlns:a16="http://schemas.microsoft.com/office/drawing/2014/main" val="10004"/>
                  </a:ext>
                </a:extLst>
              </a:tr>
              <a:tr h="581408">
                <a:tc>
                  <a:txBody>
                    <a:bodyPr/>
                    <a:lstStyle/>
                    <a:p>
                      <a:pPr algn="ctr"/>
                      <a:r>
                        <a:rPr lang="id-ID" sz="1800" dirty="0">
                          <a:solidFill>
                            <a:schemeClr val="bg1"/>
                          </a:solidFill>
                        </a:rPr>
                        <a:t>JML</a:t>
                      </a:r>
                    </a:p>
                  </a:txBody>
                  <a:tcPr marT="45719" marB="45719" anchor="ctr">
                    <a:solidFill>
                      <a:schemeClr val="tx1"/>
                    </a:solidFill>
                  </a:tcPr>
                </a:tc>
                <a:tc>
                  <a:txBody>
                    <a:bodyPr/>
                    <a:lstStyle/>
                    <a:p>
                      <a:pPr algn="ctr"/>
                      <a:endParaRPr lang="id-ID" sz="1800" dirty="0">
                        <a:solidFill>
                          <a:schemeClr val="bg1"/>
                        </a:solidFill>
                      </a:endParaRPr>
                    </a:p>
                  </a:txBody>
                  <a:tcPr marT="45719" marB="45719" anchor="ctr">
                    <a:solidFill>
                      <a:schemeClr val="tx1"/>
                    </a:solidFill>
                  </a:tcPr>
                </a:tc>
                <a:tc>
                  <a:txBody>
                    <a:bodyPr/>
                    <a:lstStyle/>
                    <a:p>
                      <a:pPr algn="ctr"/>
                      <a:endParaRPr lang="id-ID" sz="1800">
                        <a:solidFill>
                          <a:schemeClr val="bg1"/>
                        </a:solidFill>
                      </a:endParaRPr>
                    </a:p>
                  </a:txBody>
                  <a:tcPr marT="45719" marB="45719" anchor="ctr">
                    <a:solidFill>
                      <a:schemeClr val="tx1"/>
                    </a:solidFill>
                  </a:tcPr>
                </a:tc>
                <a:tc>
                  <a:txBody>
                    <a:bodyPr/>
                    <a:lstStyle/>
                    <a:p>
                      <a:pPr algn="ctr"/>
                      <a:r>
                        <a:rPr lang="id-ID" sz="1800" dirty="0">
                          <a:solidFill>
                            <a:schemeClr val="bg1"/>
                          </a:solidFill>
                        </a:rPr>
                        <a:t>1</a:t>
                      </a:r>
                    </a:p>
                  </a:txBody>
                  <a:tcPr marT="45719" marB="45719" anchor="ctr">
                    <a:solidFill>
                      <a:schemeClr val="tx1"/>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peech Bubble: Oval 1">
            <a:extLst>
              <a:ext uri="{FF2B5EF4-FFF2-40B4-BE49-F238E27FC236}">
                <a16:creationId xmlns:a16="http://schemas.microsoft.com/office/drawing/2014/main" id="{16E9F3A6-3090-4181-B1BC-5BF75AD7A0A7}"/>
              </a:ext>
            </a:extLst>
          </p:cNvPr>
          <p:cNvSpPr/>
          <p:nvPr/>
        </p:nvSpPr>
        <p:spPr>
          <a:xfrm>
            <a:off x="728870" y="937591"/>
            <a:ext cx="7659757" cy="4005469"/>
          </a:xfrm>
          <a:prstGeom prst="wedgeEllipseCallout">
            <a:avLst>
              <a:gd name="adj1" fmla="val 52869"/>
              <a:gd name="adj2" fmla="val 39264"/>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indent="0" algn="just" eaLnBrk="1" hangingPunct="1">
              <a:buNone/>
            </a:pPr>
            <a:r>
              <a:rPr lang="en-US" altLang="id-ID" sz="2000" dirty="0"/>
              <a:t>Dari </a:t>
            </a:r>
            <a:r>
              <a:rPr lang="en-US" altLang="id-ID" sz="2000" dirty="0" err="1"/>
              <a:t>tabel</a:t>
            </a:r>
            <a:r>
              <a:rPr lang="en-US" altLang="id-ID" sz="2000" dirty="0"/>
              <a:t> </a:t>
            </a:r>
            <a:r>
              <a:rPr lang="en-US" altLang="id-ID" sz="2000" dirty="0" err="1"/>
              <a:t>diatas</a:t>
            </a:r>
            <a:r>
              <a:rPr lang="en-US" altLang="id-ID" sz="2000" dirty="0"/>
              <a:t> </a:t>
            </a:r>
            <a:r>
              <a:rPr lang="en-US" altLang="id-ID" sz="2000" dirty="0" err="1"/>
              <a:t>kita</a:t>
            </a:r>
            <a:r>
              <a:rPr lang="en-US" altLang="id-ID" sz="2000" dirty="0"/>
              <a:t> </a:t>
            </a:r>
            <a:r>
              <a:rPr lang="en-US" altLang="id-ID" sz="2000" dirty="0" err="1"/>
              <a:t>dapat</a:t>
            </a:r>
            <a:r>
              <a:rPr lang="en-US" altLang="id-ID" sz="2000" dirty="0"/>
              <a:t> </a:t>
            </a:r>
            <a:r>
              <a:rPr lang="en-US" altLang="id-ID" sz="2000" dirty="0" err="1"/>
              <a:t>mengetahui</a:t>
            </a:r>
            <a:r>
              <a:rPr lang="en-US" altLang="id-ID" sz="2000" dirty="0"/>
              <a:t> </a:t>
            </a:r>
            <a:r>
              <a:rPr lang="en-US" altLang="id-ID" sz="2000" dirty="0" err="1"/>
              <a:t>distribusi</a:t>
            </a:r>
            <a:r>
              <a:rPr lang="en-US" altLang="id-ID" sz="2000" dirty="0"/>
              <a:t> </a:t>
            </a:r>
            <a:r>
              <a:rPr lang="en-US" altLang="id-ID" sz="2000" dirty="0" err="1"/>
              <a:t>probabilitas</a:t>
            </a:r>
            <a:r>
              <a:rPr lang="en-US" altLang="id-ID" sz="2000" dirty="0"/>
              <a:t> </a:t>
            </a:r>
            <a:r>
              <a:rPr lang="en-US" altLang="id-ID" sz="2000" dirty="0" err="1"/>
              <a:t>jumlah</a:t>
            </a:r>
            <a:r>
              <a:rPr lang="en-US" altLang="id-ID" sz="2000" dirty="0"/>
              <a:t> </a:t>
            </a:r>
            <a:r>
              <a:rPr lang="en-US" altLang="id-ID" sz="2000" dirty="0" err="1"/>
              <a:t>sisi</a:t>
            </a:r>
            <a:r>
              <a:rPr lang="en-US" altLang="id-ID" sz="2000" dirty="0"/>
              <a:t> </a:t>
            </a:r>
            <a:r>
              <a:rPr lang="en-US" altLang="id-ID" sz="2000" dirty="0" err="1"/>
              <a:t>angka</a:t>
            </a:r>
            <a:r>
              <a:rPr lang="en-US" altLang="id-ID" sz="2000" dirty="0"/>
              <a:t> yang </a:t>
            </a:r>
            <a:r>
              <a:rPr lang="en-US" altLang="id-ID" sz="2000" dirty="0" err="1"/>
              <a:t>mungkin</a:t>
            </a:r>
            <a:r>
              <a:rPr lang="en-US" altLang="id-ID" sz="2000" dirty="0"/>
              <a:t> </a:t>
            </a:r>
            <a:r>
              <a:rPr lang="en-US" altLang="id-ID" sz="2000" dirty="0" err="1"/>
              <a:t>dihasilkan</a:t>
            </a:r>
            <a:r>
              <a:rPr lang="en-US" altLang="id-ID" sz="2000" dirty="0"/>
              <a:t> </a:t>
            </a:r>
            <a:r>
              <a:rPr lang="en-US" altLang="id-ID" sz="2000" dirty="0" err="1"/>
              <a:t>dari</a:t>
            </a:r>
            <a:r>
              <a:rPr lang="en-US" altLang="id-ID" sz="2000" dirty="0"/>
              <a:t> </a:t>
            </a:r>
            <a:r>
              <a:rPr lang="en-US" altLang="id-ID" sz="2000" dirty="0" err="1"/>
              <a:t>dua</a:t>
            </a:r>
            <a:r>
              <a:rPr lang="en-US" altLang="id-ID" sz="2000" dirty="0"/>
              <a:t> kali </a:t>
            </a:r>
            <a:r>
              <a:rPr lang="en-US" altLang="id-ID" sz="2000" dirty="0" err="1"/>
              <a:t>lemparan</a:t>
            </a:r>
            <a:r>
              <a:rPr lang="en-US" altLang="id-ID" sz="2000" dirty="0"/>
              <a:t> uang </a:t>
            </a:r>
            <a:r>
              <a:rPr lang="en-US" altLang="id-ID" sz="2000" dirty="0" err="1"/>
              <a:t>logam</a:t>
            </a:r>
            <a:r>
              <a:rPr lang="en-US" altLang="id-ID" sz="2000" dirty="0"/>
              <a:t> </a:t>
            </a:r>
            <a:r>
              <a:rPr lang="en-US" altLang="id-ID" sz="2000" dirty="0" err="1"/>
              <a:t>seperti</a:t>
            </a:r>
            <a:r>
              <a:rPr lang="en-US" altLang="id-ID" sz="2000" dirty="0"/>
              <a:t> </a:t>
            </a:r>
            <a:r>
              <a:rPr lang="en-US" altLang="id-ID" sz="2000" dirty="0" err="1"/>
              <a:t>tertera</a:t>
            </a:r>
            <a:r>
              <a:rPr lang="en-US" altLang="id-ID" sz="2000" dirty="0"/>
              <a:t> </a:t>
            </a:r>
            <a:r>
              <a:rPr lang="en-US" altLang="id-ID" sz="2000" dirty="0" err="1"/>
              <a:t>dalam</a:t>
            </a:r>
            <a:r>
              <a:rPr lang="en-US" altLang="id-ID" sz="2000" dirty="0"/>
              <a:t> </a:t>
            </a:r>
            <a:r>
              <a:rPr lang="en-US" altLang="id-ID" sz="2000" dirty="0" err="1"/>
              <a:t>tabel</a:t>
            </a:r>
            <a:r>
              <a:rPr lang="en-US" altLang="id-ID" sz="2000" dirty="0"/>
              <a:t> </a:t>
            </a:r>
            <a:r>
              <a:rPr lang="en-US" altLang="id-ID" sz="2000" dirty="0" err="1"/>
              <a:t>dibawah</a:t>
            </a:r>
            <a:r>
              <a:rPr lang="en-US" altLang="id-ID" sz="2000" dirty="0"/>
              <a:t>. </a:t>
            </a:r>
            <a:r>
              <a:rPr lang="en-US" altLang="id-ID" sz="2000" dirty="0" err="1"/>
              <a:t>Meskipun</a:t>
            </a:r>
            <a:r>
              <a:rPr lang="en-US" altLang="id-ID" sz="2000" dirty="0"/>
              <a:t> </a:t>
            </a:r>
            <a:r>
              <a:rPr lang="en-US" altLang="id-ID" sz="2000" dirty="0" err="1"/>
              <a:t>demikian</a:t>
            </a:r>
            <a:r>
              <a:rPr lang="en-US" altLang="id-ID" sz="2000" dirty="0"/>
              <a:t> </a:t>
            </a:r>
            <a:r>
              <a:rPr lang="en-US" altLang="id-ID" sz="2000" dirty="0" err="1"/>
              <a:t>perlu</a:t>
            </a:r>
            <a:r>
              <a:rPr lang="en-US" altLang="id-ID" sz="2000" dirty="0"/>
              <a:t> </a:t>
            </a:r>
            <a:r>
              <a:rPr lang="en-US" altLang="id-ID" sz="2000" dirty="0" err="1"/>
              <a:t>dicatat</a:t>
            </a:r>
            <a:r>
              <a:rPr lang="en-US" altLang="id-ID" sz="2000" dirty="0"/>
              <a:t> </a:t>
            </a:r>
            <a:r>
              <a:rPr lang="en-US" altLang="id-ID" sz="2000" dirty="0" err="1"/>
              <a:t>bahwa</a:t>
            </a:r>
            <a:r>
              <a:rPr lang="en-US" altLang="id-ID" sz="2000" dirty="0"/>
              <a:t> </a:t>
            </a:r>
            <a:r>
              <a:rPr lang="en-US" altLang="id-ID" sz="2000" dirty="0" err="1"/>
              <a:t>hasil</a:t>
            </a:r>
            <a:r>
              <a:rPr lang="en-US" altLang="id-ID" sz="2000" dirty="0"/>
              <a:t> yang </a:t>
            </a:r>
            <a:r>
              <a:rPr lang="en-US" altLang="id-ID" sz="2000" dirty="0" err="1"/>
              <a:t>diperoleh</a:t>
            </a:r>
            <a:r>
              <a:rPr lang="en-US" altLang="id-ID" sz="2000" dirty="0"/>
              <a:t> </a:t>
            </a:r>
            <a:r>
              <a:rPr lang="en-US" altLang="id-ID" sz="2000" dirty="0" err="1"/>
              <a:t>ini</a:t>
            </a:r>
            <a:r>
              <a:rPr lang="en-US" altLang="id-ID" sz="2000" dirty="0"/>
              <a:t> </a:t>
            </a:r>
            <a:r>
              <a:rPr lang="en-US" altLang="id-ID" sz="2000" dirty="0" err="1"/>
              <a:t>bukanlah</a:t>
            </a:r>
            <a:r>
              <a:rPr lang="en-US" altLang="id-ID" sz="2000" dirty="0"/>
              <a:t> </a:t>
            </a:r>
            <a:r>
              <a:rPr lang="en-US" altLang="id-ID" sz="2000" dirty="0" err="1"/>
              <a:t>hasil</a:t>
            </a:r>
            <a:r>
              <a:rPr lang="en-US" altLang="id-ID" sz="2000" dirty="0"/>
              <a:t> yang </a:t>
            </a:r>
            <a:r>
              <a:rPr lang="en-US" altLang="id-ID" sz="2000" dirty="0" err="1"/>
              <a:t>nyata</a:t>
            </a:r>
            <a:r>
              <a:rPr lang="en-US" altLang="id-ID" sz="2000" dirty="0"/>
              <a:t>, </a:t>
            </a:r>
            <a:r>
              <a:rPr lang="en-US" altLang="id-ID" sz="2000" dirty="0" err="1"/>
              <a:t>tetapi</a:t>
            </a:r>
            <a:r>
              <a:rPr lang="en-US" altLang="id-ID" sz="2000" dirty="0"/>
              <a:t> </a:t>
            </a:r>
            <a:r>
              <a:rPr lang="en-US" altLang="id-ID" sz="2000" dirty="0" err="1"/>
              <a:t>merupakan</a:t>
            </a:r>
            <a:r>
              <a:rPr lang="en-US" altLang="id-ID" sz="2000" dirty="0"/>
              <a:t> </a:t>
            </a:r>
            <a:r>
              <a:rPr lang="en-US" altLang="id-ID" sz="2000" dirty="0" err="1"/>
              <a:t>hasil</a:t>
            </a:r>
            <a:r>
              <a:rPr lang="en-US" altLang="id-ID" sz="2000" dirty="0"/>
              <a:t> yang </a:t>
            </a:r>
            <a:r>
              <a:rPr lang="en-US" altLang="id-ID" sz="2000" dirty="0" err="1"/>
              <a:t>diharapkan</a:t>
            </a:r>
            <a:r>
              <a:rPr lang="en-US" altLang="id-ID" sz="2000" dirty="0"/>
              <a:t> </a:t>
            </a:r>
            <a:r>
              <a:rPr lang="en-US" altLang="id-ID" sz="2000" dirty="0" err="1"/>
              <a:t>dari</a:t>
            </a:r>
            <a:r>
              <a:rPr lang="en-US" altLang="id-ID" sz="2000" dirty="0"/>
              <a:t> </a:t>
            </a:r>
            <a:r>
              <a:rPr lang="en-US" altLang="id-ID" sz="2000" dirty="0" err="1"/>
              <a:t>percobaan</a:t>
            </a:r>
            <a:r>
              <a:rPr lang="en-US" altLang="id-ID" sz="2000" dirty="0"/>
              <a:t> </a:t>
            </a:r>
            <a:r>
              <a:rPr lang="en-US" altLang="id-ID" sz="2000" dirty="0" err="1"/>
              <a:t>dua</a:t>
            </a:r>
            <a:r>
              <a:rPr lang="en-US" altLang="id-ID" sz="2000" dirty="0"/>
              <a:t> kali </a:t>
            </a:r>
            <a:r>
              <a:rPr lang="en-US" altLang="id-ID" sz="2000" dirty="0" err="1"/>
              <a:t>lemparan</a:t>
            </a:r>
            <a:r>
              <a:rPr lang="en-US" altLang="id-ID" sz="2000" dirty="0"/>
              <a:t> </a:t>
            </a:r>
            <a:r>
              <a:rPr lang="en-US" altLang="id-ID" sz="2000" dirty="0" err="1"/>
              <a:t>mata</a:t>
            </a:r>
            <a:r>
              <a:rPr lang="en-US" altLang="id-ID" sz="2000" dirty="0"/>
              <a:t> uang </a:t>
            </a:r>
            <a:r>
              <a:rPr lang="en-US" altLang="id-ID" sz="2000" dirty="0" err="1"/>
              <a:t>logam</a:t>
            </a:r>
            <a:r>
              <a:rPr lang="en-US" altLang="id-ID" sz="2000" dirty="0"/>
              <a:t>, </a:t>
            </a:r>
            <a:r>
              <a:rPr lang="en-US" altLang="id-ID" sz="2000" dirty="0" err="1"/>
              <a:t>sehingga</a:t>
            </a:r>
            <a:r>
              <a:rPr lang="en-US" altLang="id-ID" sz="2000" dirty="0"/>
              <a:t> </a:t>
            </a:r>
            <a:r>
              <a:rPr lang="en-US" altLang="id-ID" sz="2000" dirty="0" err="1"/>
              <a:t>hasil</a:t>
            </a:r>
            <a:r>
              <a:rPr lang="en-US" altLang="id-ID" sz="2000" dirty="0"/>
              <a:t> yang </a:t>
            </a:r>
            <a:r>
              <a:rPr lang="en-US" altLang="id-ID" sz="2000" dirty="0" err="1"/>
              <a:t>diperoleh</a:t>
            </a:r>
            <a:r>
              <a:rPr lang="en-US" altLang="id-ID" sz="2000" dirty="0"/>
              <a:t> </a:t>
            </a:r>
            <a:r>
              <a:rPr lang="en-US" altLang="id-ID" sz="2000" dirty="0" err="1"/>
              <a:t>disebut</a:t>
            </a:r>
            <a:r>
              <a:rPr lang="en-US" altLang="id-ID" sz="2000" dirty="0"/>
              <a:t> </a:t>
            </a:r>
            <a:r>
              <a:rPr lang="en-US" altLang="id-ID" sz="2000" dirty="0" err="1"/>
              <a:t>hasil</a:t>
            </a:r>
            <a:r>
              <a:rPr lang="en-US" altLang="id-ID" sz="2000" dirty="0"/>
              <a:t> </a:t>
            </a:r>
            <a:r>
              <a:rPr lang="en-US" altLang="id-ID" sz="2000" dirty="0" err="1"/>
              <a:t>teroritis</a:t>
            </a:r>
            <a:r>
              <a:rPr lang="en-US" altLang="id-ID" sz="2000" dirty="0"/>
              <a:t>.</a:t>
            </a:r>
            <a:endParaRPr lang="en-US" altLang="id-ID" sz="2000" dirty="0">
              <a:solidFill>
                <a:srgbClr val="000099"/>
              </a:solidFill>
            </a:endParaRPr>
          </a:p>
        </p:txBody>
      </p:sp>
      <p:pic>
        <p:nvPicPr>
          <p:cNvPr id="4" name="Picture 3">
            <a:extLst>
              <a:ext uri="{FF2B5EF4-FFF2-40B4-BE49-F238E27FC236}">
                <a16:creationId xmlns:a16="http://schemas.microsoft.com/office/drawing/2014/main" id="{1D0195A4-E8FD-4E75-A7C5-6C6434D16E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90734" y="2376695"/>
            <a:ext cx="2390775" cy="356235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4E734827-7068-4B56-A3DA-193870F9CEBF}"/>
              </a:ext>
            </a:extLst>
          </p:cNvPr>
          <p:cNvSpPr>
            <a:spLocks noGrp="1"/>
          </p:cNvSpPr>
          <p:nvPr>
            <p:ph type="title"/>
          </p:nvPr>
        </p:nvSpPr>
        <p:spPr>
          <a:xfrm>
            <a:off x="2156792" y="672893"/>
            <a:ext cx="8153400" cy="1040986"/>
          </a:xfrm>
        </p:spPr>
        <p:txBody>
          <a:bodyPr>
            <a:normAutofit/>
          </a:bodyPr>
          <a:lstStyle/>
          <a:p>
            <a:pPr algn="just" eaLnBrk="1" hangingPunct="1"/>
            <a:r>
              <a:rPr lang="en-US" altLang="id-ID" sz="2000" dirty="0" err="1"/>
              <a:t>Tabel</a:t>
            </a:r>
            <a:r>
              <a:rPr lang="en-US" altLang="id-ID" sz="2000" dirty="0"/>
              <a:t> :	</a:t>
            </a:r>
            <a:r>
              <a:rPr lang="en-US" altLang="id-ID" sz="2000" dirty="0" err="1"/>
              <a:t>Distribusi</a:t>
            </a:r>
            <a:r>
              <a:rPr lang="en-US" altLang="id-ID" sz="2000" dirty="0"/>
              <a:t> </a:t>
            </a:r>
            <a:r>
              <a:rPr lang="en-US" altLang="id-ID" sz="2000" dirty="0" err="1"/>
              <a:t>probabilitas</a:t>
            </a:r>
            <a:r>
              <a:rPr lang="en-US" altLang="id-ID" sz="2000" dirty="0"/>
              <a:t> </a:t>
            </a:r>
            <a:r>
              <a:rPr lang="en-US" altLang="id-ID" sz="2000" dirty="0" err="1"/>
              <a:t>dari</a:t>
            </a:r>
            <a:r>
              <a:rPr lang="en-US" altLang="id-ID" sz="2000" dirty="0"/>
              <a:t> </a:t>
            </a:r>
            <a:r>
              <a:rPr lang="en-US" altLang="id-ID" sz="2000" dirty="0" err="1"/>
              <a:t>kemungkinan</a:t>
            </a:r>
            <a:r>
              <a:rPr lang="en-US" altLang="id-ID" sz="2000" dirty="0"/>
              <a:t> </a:t>
            </a:r>
            <a:r>
              <a:rPr lang="en-US" altLang="id-ID" sz="2000" dirty="0" err="1"/>
              <a:t>munculnya</a:t>
            </a:r>
            <a:r>
              <a:rPr lang="en-US" altLang="id-ID" sz="2000" dirty="0"/>
              <a:t> </a:t>
            </a:r>
            <a:r>
              <a:rPr lang="en-US" altLang="id-ID" sz="2000" dirty="0" err="1"/>
              <a:t>sisi</a:t>
            </a:r>
            <a:r>
              <a:rPr lang="en-US" altLang="id-ID" sz="2000" dirty="0"/>
              <a:t> </a:t>
            </a:r>
            <a:r>
              <a:rPr lang="en-US" altLang="id-ID" sz="2000" dirty="0" err="1"/>
              <a:t>angka</a:t>
            </a:r>
            <a:r>
              <a:rPr lang="en-US" altLang="id-ID" sz="2000" dirty="0"/>
              <a:t> </a:t>
            </a:r>
            <a:r>
              <a:rPr lang="en-US" altLang="id-ID" sz="2000" dirty="0" err="1"/>
              <a:t>dalam</a:t>
            </a:r>
            <a:r>
              <a:rPr lang="en-US" altLang="id-ID" sz="2000" dirty="0"/>
              <a:t> </a:t>
            </a:r>
            <a:r>
              <a:rPr lang="en-US" altLang="id-ID" sz="2000" dirty="0" err="1"/>
              <a:t>dua</a:t>
            </a:r>
            <a:r>
              <a:rPr lang="en-US" altLang="id-ID" sz="2000" dirty="0"/>
              <a:t> kali </a:t>
            </a:r>
            <a:r>
              <a:rPr lang="en-US" altLang="id-ID" sz="2000" dirty="0" err="1"/>
              <a:t>lemparan</a:t>
            </a:r>
            <a:r>
              <a:rPr lang="en-US" altLang="id-ID" sz="2000" dirty="0"/>
              <a:t> uang </a:t>
            </a:r>
            <a:r>
              <a:rPr lang="en-US" altLang="id-ID" sz="2000" dirty="0" err="1"/>
              <a:t>logam</a:t>
            </a:r>
            <a:r>
              <a:rPr lang="en-US" altLang="id-ID" sz="2000" dirty="0"/>
              <a:t> </a:t>
            </a:r>
            <a:endParaRPr lang="id-ID" altLang="id-ID" sz="2000" dirty="0"/>
          </a:p>
        </p:txBody>
      </p:sp>
      <p:graphicFrame>
        <p:nvGraphicFramePr>
          <p:cNvPr id="4" name="Content Placeholder 3">
            <a:extLst>
              <a:ext uri="{FF2B5EF4-FFF2-40B4-BE49-F238E27FC236}">
                <a16:creationId xmlns:a16="http://schemas.microsoft.com/office/drawing/2014/main" id="{8FCE3517-0CD6-4DA5-A968-DB8C202273EE}"/>
              </a:ext>
            </a:extLst>
          </p:cNvPr>
          <p:cNvGraphicFramePr>
            <a:graphicFrameLocks noGrp="1"/>
          </p:cNvGraphicFramePr>
          <p:nvPr>
            <p:ph idx="1"/>
            <p:extLst>
              <p:ext uri="{D42A27DB-BD31-4B8C-83A1-F6EECF244321}">
                <p14:modId xmlns:p14="http://schemas.microsoft.com/office/powerpoint/2010/main" val="3924069562"/>
              </p:ext>
            </p:extLst>
          </p:nvPr>
        </p:nvGraphicFramePr>
        <p:xfrm>
          <a:off x="2622274" y="2133599"/>
          <a:ext cx="7328451" cy="3531015"/>
        </p:xfrm>
        <a:graphic>
          <a:graphicData uri="http://schemas.openxmlformats.org/drawingml/2006/table">
            <a:tbl>
              <a:tblPr firstRow="1" bandRow="1">
                <a:tableStyleId>{5C22544A-7EE6-4342-B048-85BDC9FD1C3A}</a:tableStyleId>
              </a:tblPr>
              <a:tblGrid>
                <a:gridCol w="2442817">
                  <a:extLst>
                    <a:ext uri="{9D8B030D-6E8A-4147-A177-3AD203B41FA5}">
                      <a16:colId xmlns:a16="http://schemas.microsoft.com/office/drawing/2014/main" val="20000"/>
                    </a:ext>
                  </a:extLst>
                </a:gridCol>
                <a:gridCol w="2442817">
                  <a:extLst>
                    <a:ext uri="{9D8B030D-6E8A-4147-A177-3AD203B41FA5}">
                      <a16:colId xmlns:a16="http://schemas.microsoft.com/office/drawing/2014/main" val="20001"/>
                    </a:ext>
                  </a:extLst>
                </a:gridCol>
                <a:gridCol w="2442817">
                  <a:extLst>
                    <a:ext uri="{9D8B030D-6E8A-4147-A177-3AD203B41FA5}">
                      <a16:colId xmlns:a16="http://schemas.microsoft.com/office/drawing/2014/main" val="20002"/>
                    </a:ext>
                  </a:extLst>
                </a:gridCol>
              </a:tblGrid>
              <a:tr h="804535">
                <a:tc>
                  <a:txBody>
                    <a:bodyPr/>
                    <a:lstStyle/>
                    <a:p>
                      <a:pPr algn="ctr">
                        <a:spcBef>
                          <a:spcPts val="600"/>
                        </a:spcBef>
                        <a:spcAft>
                          <a:spcPts val="600"/>
                        </a:spcAft>
                      </a:pPr>
                      <a:r>
                        <a:rPr lang="en-US" sz="2000" b="1" dirty="0" err="1">
                          <a:latin typeface="Arial"/>
                          <a:ea typeface="Times New Roman"/>
                          <a:cs typeface="Times New Roman"/>
                        </a:rPr>
                        <a:t>Jumlah</a:t>
                      </a:r>
                      <a:r>
                        <a:rPr lang="en-US" sz="2000" b="1" dirty="0">
                          <a:latin typeface="Arial"/>
                          <a:ea typeface="Times New Roman"/>
                          <a:cs typeface="Times New Roman"/>
                        </a:rPr>
                        <a:t> </a:t>
                      </a:r>
                      <a:r>
                        <a:rPr lang="en-US" sz="2000" b="1" dirty="0" err="1">
                          <a:latin typeface="Arial"/>
                          <a:ea typeface="Times New Roman"/>
                          <a:cs typeface="Times New Roman"/>
                        </a:rPr>
                        <a:t>Munculnya</a:t>
                      </a:r>
                      <a:r>
                        <a:rPr lang="en-US" sz="2000" b="1" dirty="0">
                          <a:latin typeface="Arial"/>
                          <a:ea typeface="Times New Roman"/>
                          <a:cs typeface="Times New Roman"/>
                        </a:rPr>
                        <a:t> </a:t>
                      </a:r>
                      <a:r>
                        <a:rPr lang="en-US" sz="2000" b="1" dirty="0" err="1">
                          <a:latin typeface="Arial"/>
                          <a:ea typeface="Times New Roman"/>
                          <a:cs typeface="Times New Roman"/>
                        </a:rPr>
                        <a:t>Sisi</a:t>
                      </a:r>
                      <a:r>
                        <a:rPr lang="en-US" sz="2000" b="1" dirty="0">
                          <a:latin typeface="Arial"/>
                          <a:ea typeface="Times New Roman"/>
                          <a:cs typeface="Times New Roman"/>
                        </a:rPr>
                        <a:t> </a:t>
                      </a:r>
                      <a:r>
                        <a:rPr lang="en-US" sz="2000" b="1" dirty="0" err="1">
                          <a:latin typeface="Arial"/>
                          <a:ea typeface="Times New Roman"/>
                          <a:cs typeface="Times New Roman"/>
                        </a:rPr>
                        <a:t>angka</a:t>
                      </a:r>
                      <a:endParaRPr lang="id-ID" sz="2000" dirty="0">
                        <a:latin typeface="Arial"/>
                        <a:ea typeface="Times New Roman"/>
                        <a:cs typeface="Times New Roman"/>
                      </a:endParaRPr>
                    </a:p>
                  </a:txBody>
                  <a:tcPr marL="68580" marR="68580" marT="0" marB="0">
                    <a:solidFill>
                      <a:schemeClr val="tx1"/>
                    </a:solidFill>
                  </a:tcPr>
                </a:tc>
                <a:tc>
                  <a:txBody>
                    <a:bodyPr/>
                    <a:lstStyle/>
                    <a:p>
                      <a:pPr algn="ctr">
                        <a:spcBef>
                          <a:spcPts val="600"/>
                        </a:spcBef>
                        <a:spcAft>
                          <a:spcPts val="600"/>
                        </a:spcAft>
                      </a:pPr>
                      <a:r>
                        <a:rPr lang="en-US" sz="2000" b="1" dirty="0" err="1">
                          <a:latin typeface="Arial"/>
                          <a:ea typeface="Times New Roman"/>
                          <a:cs typeface="Times New Roman"/>
                        </a:rPr>
                        <a:t>Lemparan</a:t>
                      </a:r>
                      <a:endParaRPr lang="id-ID" sz="2000" dirty="0">
                        <a:latin typeface="Arial"/>
                        <a:ea typeface="Times New Roman"/>
                        <a:cs typeface="Times New Roman"/>
                      </a:endParaRPr>
                    </a:p>
                  </a:txBody>
                  <a:tcPr marL="68580" marR="68580" marT="0" marB="0">
                    <a:solidFill>
                      <a:schemeClr val="tx1"/>
                    </a:solidFill>
                  </a:tcPr>
                </a:tc>
                <a:tc>
                  <a:txBody>
                    <a:bodyPr/>
                    <a:lstStyle/>
                    <a:p>
                      <a:pPr algn="ctr">
                        <a:spcBef>
                          <a:spcPts val="600"/>
                        </a:spcBef>
                        <a:spcAft>
                          <a:spcPts val="600"/>
                        </a:spcAft>
                      </a:pPr>
                      <a:r>
                        <a:rPr lang="en-US" sz="2000" b="1" dirty="0" err="1">
                          <a:latin typeface="Arial"/>
                          <a:ea typeface="Times New Roman"/>
                          <a:cs typeface="Times New Roman"/>
                        </a:rPr>
                        <a:t>Peluang</a:t>
                      </a:r>
                      <a:endParaRPr lang="id-ID" sz="2000" dirty="0">
                        <a:latin typeface="Arial"/>
                        <a:ea typeface="Times New Roman"/>
                        <a:cs typeface="Times New Roman"/>
                      </a:endParaRPr>
                    </a:p>
                  </a:txBody>
                  <a:tcPr marL="68580" marR="68580" marT="0" marB="0">
                    <a:solidFill>
                      <a:schemeClr val="tx1"/>
                    </a:solidFill>
                  </a:tcPr>
                </a:tc>
                <a:extLst>
                  <a:ext uri="{0D108BD9-81ED-4DB2-BD59-A6C34878D82A}">
                    <a16:rowId xmlns:a16="http://schemas.microsoft.com/office/drawing/2014/main" val="10000"/>
                  </a:ext>
                </a:extLst>
              </a:tr>
              <a:tr h="681620">
                <a:tc>
                  <a:txBody>
                    <a:bodyPr/>
                    <a:lstStyle/>
                    <a:p>
                      <a:pPr algn="ctr"/>
                      <a:r>
                        <a:rPr lang="id-ID" sz="2800" dirty="0">
                          <a:solidFill>
                            <a:schemeClr val="bg1"/>
                          </a:solidFill>
                        </a:rPr>
                        <a:t>0</a:t>
                      </a:r>
                    </a:p>
                  </a:txBody>
                  <a:tcPr marT="45726" marB="45726">
                    <a:solidFill>
                      <a:schemeClr val="tx1"/>
                    </a:solidFill>
                  </a:tcPr>
                </a:tc>
                <a:tc>
                  <a:txBody>
                    <a:bodyPr/>
                    <a:lstStyle/>
                    <a:p>
                      <a:pPr algn="ctr"/>
                      <a:r>
                        <a:rPr lang="id-ID" sz="2800" dirty="0">
                          <a:solidFill>
                            <a:schemeClr val="bg1"/>
                          </a:solidFill>
                        </a:rPr>
                        <a:t>(G, G)</a:t>
                      </a:r>
                    </a:p>
                  </a:txBody>
                  <a:tcPr marT="45726" marB="45726">
                    <a:solidFill>
                      <a:schemeClr val="tx1"/>
                    </a:solidFill>
                  </a:tcPr>
                </a:tc>
                <a:tc>
                  <a:txBody>
                    <a:bodyPr/>
                    <a:lstStyle/>
                    <a:p>
                      <a:pPr algn="ctr"/>
                      <a:r>
                        <a:rPr lang="id-ID" sz="2800" dirty="0">
                          <a:solidFill>
                            <a:schemeClr val="bg1"/>
                          </a:solidFill>
                        </a:rPr>
                        <a:t>0,25</a:t>
                      </a:r>
                    </a:p>
                  </a:txBody>
                  <a:tcPr marT="45726" marB="45726">
                    <a:solidFill>
                      <a:schemeClr val="tx1"/>
                    </a:solidFill>
                  </a:tcPr>
                </a:tc>
                <a:extLst>
                  <a:ext uri="{0D108BD9-81ED-4DB2-BD59-A6C34878D82A}">
                    <a16:rowId xmlns:a16="http://schemas.microsoft.com/office/drawing/2014/main" val="10001"/>
                  </a:ext>
                </a:extLst>
              </a:tr>
              <a:tr h="681620">
                <a:tc>
                  <a:txBody>
                    <a:bodyPr/>
                    <a:lstStyle/>
                    <a:p>
                      <a:pPr algn="ctr"/>
                      <a:r>
                        <a:rPr lang="id-ID" sz="2800" dirty="0">
                          <a:solidFill>
                            <a:schemeClr val="bg1"/>
                          </a:solidFill>
                        </a:rPr>
                        <a:t>1</a:t>
                      </a:r>
                    </a:p>
                  </a:txBody>
                  <a:tcPr marT="45726" marB="45726">
                    <a:solidFill>
                      <a:schemeClr val="tx1"/>
                    </a:solidFill>
                  </a:tcPr>
                </a:tc>
                <a:tc>
                  <a:txBody>
                    <a:bodyPr/>
                    <a:lstStyle/>
                    <a:p>
                      <a:pPr algn="ctr"/>
                      <a:r>
                        <a:rPr lang="id-ID" sz="2800" dirty="0">
                          <a:solidFill>
                            <a:schemeClr val="bg1"/>
                          </a:solidFill>
                        </a:rPr>
                        <a:t>(A,</a:t>
                      </a:r>
                      <a:r>
                        <a:rPr lang="id-ID" sz="2800" baseline="0" dirty="0">
                          <a:solidFill>
                            <a:schemeClr val="bg1"/>
                          </a:solidFill>
                        </a:rPr>
                        <a:t> G) + (G, A)</a:t>
                      </a:r>
                      <a:endParaRPr lang="id-ID" sz="2800" dirty="0">
                        <a:solidFill>
                          <a:schemeClr val="bg1"/>
                        </a:solidFill>
                      </a:endParaRPr>
                    </a:p>
                  </a:txBody>
                  <a:tcPr marT="45726" marB="45726">
                    <a:solidFill>
                      <a:schemeClr val="tx1"/>
                    </a:solidFill>
                  </a:tcPr>
                </a:tc>
                <a:tc>
                  <a:txBody>
                    <a:bodyPr/>
                    <a:lstStyle/>
                    <a:p>
                      <a:pPr algn="ctr"/>
                      <a:r>
                        <a:rPr lang="id-ID" sz="2800" dirty="0">
                          <a:solidFill>
                            <a:schemeClr val="bg1"/>
                          </a:solidFill>
                        </a:rPr>
                        <a:t>0,50</a:t>
                      </a:r>
                    </a:p>
                  </a:txBody>
                  <a:tcPr marT="45726" marB="45726">
                    <a:solidFill>
                      <a:schemeClr val="tx1"/>
                    </a:solidFill>
                  </a:tcPr>
                </a:tc>
                <a:extLst>
                  <a:ext uri="{0D108BD9-81ED-4DB2-BD59-A6C34878D82A}">
                    <a16:rowId xmlns:a16="http://schemas.microsoft.com/office/drawing/2014/main" val="10002"/>
                  </a:ext>
                </a:extLst>
              </a:tr>
              <a:tr h="681620">
                <a:tc>
                  <a:txBody>
                    <a:bodyPr/>
                    <a:lstStyle/>
                    <a:p>
                      <a:pPr algn="ctr"/>
                      <a:r>
                        <a:rPr lang="id-ID" sz="2800" dirty="0">
                          <a:solidFill>
                            <a:schemeClr val="bg1"/>
                          </a:solidFill>
                        </a:rPr>
                        <a:t>2</a:t>
                      </a:r>
                    </a:p>
                  </a:txBody>
                  <a:tcPr marT="45726" marB="45726">
                    <a:solidFill>
                      <a:schemeClr val="tx1"/>
                    </a:solidFill>
                  </a:tcPr>
                </a:tc>
                <a:tc>
                  <a:txBody>
                    <a:bodyPr/>
                    <a:lstStyle/>
                    <a:p>
                      <a:pPr algn="ctr"/>
                      <a:r>
                        <a:rPr lang="id-ID" sz="2800" dirty="0">
                          <a:solidFill>
                            <a:schemeClr val="bg1"/>
                          </a:solidFill>
                        </a:rPr>
                        <a:t>(A, A)</a:t>
                      </a:r>
                    </a:p>
                  </a:txBody>
                  <a:tcPr marT="45726" marB="45726">
                    <a:solidFill>
                      <a:schemeClr val="tx1"/>
                    </a:solidFill>
                  </a:tcPr>
                </a:tc>
                <a:tc>
                  <a:txBody>
                    <a:bodyPr/>
                    <a:lstStyle/>
                    <a:p>
                      <a:pPr algn="ctr"/>
                      <a:r>
                        <a:rPr lang="id-ID" sz="2800" dirty="0">
                          <a:solidFill>
                            <a:schemeClr val="bg1"/>
                          </a:solidFill>
                        </a:rPr>
                        <a:t>0,25</a:t>
                      </a:r>
                    </a:p>
                  </a:txBody>
                  <a:tcPr marT="45726" marB="45726">
                    <a:solidFill>
                      <a:schemeClr val="tx1"/>
                    </a:solidFill>
                  </a:tcPr>
                </a:tc>
                <a:extLst>
                  <a:ext uri="{0D108BD9-81ED-4DB2-BD59-A6C34878D82A}">
                    <a16:rowId xmlns:a16="http://schemas.microsoft.com/office/drawing/2014/main" val="10003"/>
                  </a:ext>
                </a:extLst>
              </a:tr>
              <a:tr h="681620">
                <a:tc>
                  <a:txBody>
                    <a:bodyPr/>
                    <a:lstStyle/>
                    <a:p>
                      <a:pPr algn="ctr"/>
                      <a:r>
                        <a:rPr lang="id-ID" sz="2800" dirty="0">
                          <a:solidFill>
                            <a:schemeClr val="bg1"/>
                          </a:solidFill>
                        </a:rPr>
                        <a:t>JML</a:t>
                      </a:r>
                    </a:p>
                  </a:txBody>
                  <a:tcPr marT="45726" marB="45726">
                    <a:solidFill>
                      <a:schemeClr val="tx1"/>
                    </a:solidFill>
                  </a:tcPr>
                </a:tc>
                <a:tc>
                  <a:txBody>
                    <a:bodyPr/>
                    <a:lstStyle/>
                    <a:p>
                      <a:pPr algn="ctr"/>
                      <a:endParaRPr lang="id-ID" sz="2800" dirty="0">
                        <a:solidFill>
                          <a:schemeClr val="bg1"/>
                        </a:solidFill>
                      </a:endParaRPr>
                    </a:p>
                  </a:txBody>
                  <a:tcPr marT="45726" marB="45726">
                    <a:solidFill>
                      <a:schemeClr val="tx1"/>
                    </a:solidFill>
                  </a:tcPr>
                </a:tc>
                <a:tc>
                  <a:txBody>
                    <a:bodyPr/>
                    <a:lstStyle/>
                    <a:p>
                      <a:pPr algn="ctr"/>
                      <a:r>
                        <a:rPr lang="id-ID" sz="2800" dirty="0">
                          <a:solidFill>
                            <a:schemeClr val="bg1"/>
                          </a:solidFill>
                        </a:rPr>
                        <a:t>1</a:t>
                      </a:r>
                    </a:p>
                  </a:txBody>
                  <a:tcPr marT="45726" marB="45726">
                    <a:solidFill>
                      <a:schemeClr val="tx1"/>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A22AF917-79D0-46E6-A9CF-9C002E0822EF}"/>
              </a:ext>
            </a:extLst>
          </p:cNvPr>
          <p:cNvSpPr>
            <a:spLocks noGrp="1" noChangeArrowheads="1"/>
          </p:cNvSpPr>
          <p:nvPr>
            <p:ph type="body" idx="4294967295"/>
          </p:nvPr>
        </p:nvSpPr>
        <p:spPr>
          <a:xfrm>
            <a:off x="1126434" y="707335"/>
            <a:ext cx="9660835" cy="673053"/>
          </a:xfrm>
        </p:spPr>
        <p:txBody>
          <a:bodyPr>
            <a:normAutofit/>
          </a:bodyPr>
          <a:lstStyle/>
          <a:p>
            <a:pPr marL="0" indent="0" algn="ctr" eaLnBrk="1" hangingPunct="1">
              <a:buNone/>
            </a:pPr>
            <a:r>
              <a:rPr lang="en-US" altLang="id-ID" sz="2800" u="sng" dirty="0" err="1">
                <a:ln w="0"/>
                <a:effectLst>
                  <a:outerShdw blurRad="38100" dist="19050" dir="2700000" algn="tl" rotWithShape="0">
                    <a:schemeClr val="dk1">
                      <a:alpha val="40000"/>
                    </a:schemeClr>
                  </a:outerShdw>
                </a:effectLst>
              </a:rPr>
              <a:t>Variabel</a:t>
            </a:r>
            <a:r>
              <a:rPr lang="en-US" altLang="id-ID" sz="2800" u="sng" dirty="0">
                <a:ln w="0"/>
                <a:effectLst>
                  <a:outerShdw blurRad="38100" dist="19050" dir="2700000" algn="tl" rotWithShape="0">
                    <a:schemeClr val="dk1">
                      <a:alpha val="40000"/>
                    </a:schemeClr>
                  </a:outerShdw>
                </a:effectLst>
              </a:rPr>
              <a:t> Random/</a:t>
            </a:r>
            <a:r>
              <a:rPr lang="en-US" altLang="id-ID" sz="2800" u="sng" dirty="0" err="1">
                <a:ln w="0"/>
                <a:effectLst>
                  <a:outerShdw blurRad="38100" dist="19050" dir="2700000" algn="tl" rotWithShape="0">
                    <a:schemeClr val="dk1">
                      <a:alpha val="40000"/>
                    </a:schemeClr>
                  </a:outerShdw>
                </a:effectLst>
              </a:rPr>
              <a:t>Acak</a:t>
            </a:r>
            <a:endParaRPr lang="en-US" altLang="id-ID" sz="2800" dirty="0">
              <a:ln w="0"/>
              <a:effectLst>
                <a:outerShdw blurRad="38100" dist="19050" dir="2700000" algn="tl" rotWithShape="0">
                  <a:schemeClr val="dk1">
                    <a:alpha val="40000"/>
                  </a:schemeClr>
                </a:outerShdw>
              </a:effectLst>
            </a:endParaRPr>
          </a:p>
          <a:p>
            <a:pPr marL="457200" lvl="1" indent="0" eaLnBrk="1" hangingPunct="1">
              <a:buNone/>
            </a:pPr>
            <a:endParaRPr lang="en-US" altLang="id-ID" sz="2400" dirty="0">
              <a:ln w="0"/>
              <a:effectLst>
                <a:outerShdw blurRad="38100" dist="19050" dir="2700000" algn="tl" rotWithShape="0">
                  <a:schemeClr val="dk1">
                    <a:alpha val="40000"/>
                  </a:schemeClr>
                </a:outerShdw>
              </a:effectLst>
            </a:endParaRPr>
          </a:p>
        </p:txBody>
      </p:sp>
      <p:sp>
        <p:nvSpPr>
          <p:cNvPr id="10" name="TextBox 9">
            <a:extLst>
              <a:ext uri="{FF2B5EF4-FFF2-40B4-BE49-F238E27FC236}">
                <a16:creationId xmlns:a16="http://schemas.microsoft.com/office/drawing/2014/main" id="{7D28DCF9-12B9-43B0-905B-F267C34755B0}"/>
              </a:ext>
            </a:extLst>
          </p:cNvPr>
          <p:cNvSpPr txBox="1"/>
          <p:nvPr/>
        </p:nvSpPr>
        <p:spPr>
          <a:xfrm>
            <a:off x="1364972" y="3414597"/>
            <a:ext cx="9584635" cy="1200329"/>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just"/>
            <a:r>
              <a:rPr lang="id-ID" sz="2400" b="1" dirty="0"/>
              <a:t>Distribusi peluang pada umumnya dibedakan menjadi:</a:t>
            </a:r>
            <a:endParaRPr lang="id-ID" altLang="id-ID" sz="2400" b="1" dirty="0">
              <a:ln w="0"/>
              <a:effectLst>
                <a:outerShdw blurRad="38100" dist="19050" dir="2700000" algn="tl" rotWithShape="0">
                  <a:schemeClr val="dk1">
                    <a:alpha val="40000"/>
                  </a:schemeClr>
                </a:outerShdw>
              </a:effectLst>
            </a:endParaRPr>
          </a:p>
          <a:p>
            <a:pPr marL="457200" indent="-457200" algn="just">
              <a:buFont typeface="+mj-lt"/>
              <a:buAutoNum type="arabicPeriod"/>
            </a:pPr>
            <a:r>
              <a:rPr lang="id-ID" sz="2400" b="1" dirty="0"/>
              <a:t>Distribusi peluang </a:t>
            </a:r>
            <a:r>
              <a:rPr lang="en-US" altLang="id-ID" sz="2400" b="1" dirty="0" err="1">
                <a:ln w="0"/>
                <a:effectLst>
                  <a:outerShdw blurRad="38100" dist="19050" dir="2700000" algn="tl" rotWithShape="0">
                    <a:schemeClr val="dk1">
                      <a:alpha val="40000"/>
                    </a:schemeClr>
                  </a:outerShdw>
                </a:effectLst>
              </a:rPr>
              <a:t>diskrit</a:t>
            </a:r>
            <a:r>
              <a:rPr lang="id-ID" altLang="id-ID" sz="2400" b="1" dirty="0">
                <a:ln w="0"/>
                <a:effectLst>
                  <a:outerShdw blurRad="38100" dist="19050" dir="2700000" algn="tl" rotWithShape="0">
                    <a:schemeClr val="dk1">
                      <a:alpha val="40000"/>
                    </a:schemeClr>
                  </a:outerShdw>
                </a:effectLst>
              </a:rPr>
              <a:t>,</a:t>
            </a:r>
          </a:p>
          <a:p>
            <a:pPr marL="457200" indent="-457200" algn="just">
              <a:buFont typeface="+mj-lt"/>
              <a:buAutoNum type="arabicPeriod"/>
            </a:pPr>
            <a:r>
              <a:rPr lang="id-ID" sz="2400" b="1" dirty="0"/>
              <a:t>Distribusi peluang </a:t>
            </a:r>
            <a:r>
              <a:rPr lang="en-US" altLang="id-ID" sz="2400" b="1" dirty="0" err="1">
                <a:ln w="0"/>
                <a:effectLst>
                  <a:outerShdw blurRad="38100" dist="19050" dir="2700000" algn="tl" rotWithShape="0">
                    <a:schemeClr val="dk1">
                      <a:alpha val="40000"/>
                    </a:schemeClr>
                  </a:outerShdw>
                </a:effectLst>
              </a:rPr>
              <a:t>kontinu</a:t>
            </a:r>
            <a:r>
              <a:rPr lang="en-US" altLang="id-ID" sz="2400" dirty="0">
                <a:ln w="0"/>
                <a:effectLst>
                  <a:outerShdw blurRad="38100" dist="19050" dir="2700000" algn="tl" rotWithShape="0">
                    <a:schemeClr val="dk1">
                      <a:alpha val="40000"/>
                    </a:schemeClr>
                  </a:outerShdw>
                </a:effectLst>
              </a:rPr>
              <a:t>.</a:t>
            </a:r>
            <a:endParaRPr lang="id-ID" altLang="id-ID" sz="2400" dirty="0">
              <a:ln w="0"/>
              <a:effectLst>
                <a:outerShdw blurRad="38100" dist="19050" dir="2700000" algn="tl" rotWithShape="0">
                  <a:schemeClr val="dk1">
                    <a:alpha val="40000"/>
                  </a:schemeClr>
                </a:outerShdw>
              </a:effectLst>
            </a:endParaRPr>
          </a:p>
        </p:txBody>
      </p:sp>
      <p:sp>
        <p:nvSpPr>
          <p:cNvPr id="12" name="TextBox 11">
            <a:extLst>
              <a:ext uri="{FF2B5EF4-FFF2-40B4-BE49-F238E27FC236}">
                <a16:creationId xmlns:a16="http://schemas.microsoft.com/office/drawing/2014/main" id="{DC377BDF-8446-4974-A561-6716E5BC76FB}"/>
              </a:ext>
            </a:extLst>
          </p:cNvPr>
          <p:cNvSpPr txBox="1"/>
          <p:nvPr/>
        </p:nvSpPr>
        <p:spPr>
          <a:xfrm>
            <a:off x="1364972" y="1671432"/>
            <a:ext cx="9584635" cy="1200329"/>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just"/>
            <a:r>
              <a:rPr lang="en-US" altLang="id-ID" sz="2400" dirty="0" err="1">
                <a:ln w="0"/>
                <a:effectLst>
                  <a:outerShdw blurRad="38100" dist="19050" dir="2700000" algn="tl" rotWithShape="0">
                    <a:schemeClr val="dk1">
                      <a:alpha val="40000"/>
                    </a:schemeClr>
                  </a:outerShdw>
                </a:effectLst>
              </a:rPr>
              <a:t>Variabel</a:t>
            </a:r>
            <a:r>
              <a:rPr lang="en-US" altLang="id-ID" sz="2400" dirty="0">
                <a:ln w="0"/>
                <a:effectLst>
                  <a:outerShdw blurRad="38100" dist="19050" dir="2700000" algn="tl" rotWithShape="0">
                    <a:schemeClr val="dk1">
                      <a:alpha val="40000"/>
                    </a:schemeClr>
                  </a:outerShdw>
                </a:effectLst>
              </a:rPr>
              <a:t> random </a:t>
            </a:r>
            <a:r>
              <a:rPr lang="en-US" altLang="id-ID" sz="2400" dirty="0" err="1">
                <a:ln w="0"/>
                <a:effectLst>
                  <a:outerShdw blurRad="38100" dist="19050" dir="2700000" algn="tl" rotWithShape="0">
                    <a:schemeClr val="dk1">
                      <a:alpha val="40000"/>
                    </a:schemeClr>
                  </a:outerShdw>
                </a:effectLst>
              </a:rPr>
              <a:t>adalah</a:t>
            </a:r>
            <a:r>
              <a:rPr lang="en-US" altLang="id-ID" sz="2400" dirty="0">
                <a:ln w="0"/>
                <a:effectLst>
                  <a:outerShdw blurRad="38100" dist="19050" dir="2700000" algn="tl" rotWithShape="0">
                    <a:schemeClr val="dk1">
                      <a:alpha val="40000"/>
                    </a:schemeClr>
                  </a:outerShdw>
                </a:effectLst>
              </a:rPr>
              <a:t> </a:t>
            </a:r>
            <a:r>
              <a:rPr lang="en-US" altLang="id-ID" sz="2400" dirty="0" err="1">
                <a:ln w="0"/>
                <a:effectLst>
                  <a:outerShdw blurRad="38100" dist="19050" dir="2700000" algn="tl" rotWithShape="0">
                    <a:schemeClr val="dk1">
                      <a:alpha val="40000"/>
                    </a:schemeClr>
                  </a:outerShdw>
                </a:effectLst>
              </a:rPr>
              <a:t>suatu</a:t>
            </a:r>
            <a:r>
              <a:rPr lang="en-US" altLang="id-ID" sz="2400" dirty="0">
                <a:ln w="0"/>
                <a:effectLst>
                  <a:outerShdw blurRad="38100" dist="19050" dir="2700000" algn="tl" rotWithShape="0">
                    <a:schemeClr val="dk1">
                      <a:alpha val="40000"/>
                    </a:schemeClr>
                  </a:outerShdw>
                </a:effectLst>
              </a:rPr>
              <a:t> </a:t>
            </a:r>
            <a:r>
              <a:rPr lang="en-US" altLang="id-ID" sz="2400" dirty="0" err="1">
                <a:ln w="0"/>
                <a:effectLst>
                  <a:outerShdw blurRad="38100" dist="19050" dir="2700000" algn="tl" rotWithShape="0">
                    <a:schemeClr val="dk1">
                      <a:alpha val="40000"/>
                    </a:schemeClr>
                  </a:outerShdw>
                </a:effectLst>
              </a:rPr>
              <a:t>kondisi</a:t>
            </a:r>
            <a:r>
              <a:rPr lang="en-US" altLang="id-ID" sz="2400" dirty="0">
                <a:ln w="0"/>
                <a:effectLst>
                  <a:outerShdw blurRad="38100" dist="19050" dir="2700000" algn="tl" rotWithShape="0">
                    <a:schemeClr val="dk1">
                      <a:alpha val="40000"/>
                    </a:schemeClr>
                  </a:outerShdw>
                </a:effectLst>
              </a:rPr>
              <a:t> yang </a:t>
            </a:r>
            <a:r>
              <a:rPr lang="en-US" altLang="id-ID" sz="2400" dirty="0" err="1">
                <a:ln w="0"/>
                <a:effectLst>
                  <a:outerShdw blurRad="38100" dist="19050" dir="2700000" algn="tl" rotWithShape="0">
                    <a:schemeClr val="dk1">
                      <a:alpha val="40000"/>
                    </a:schemeClr>
                  </a:outerShdw>
                </a:effectLst>
              </a:rPr>
              <a:t>menunjukkan</a:t>
            </a:r>
            <a:r>
              <a:rPr lang="en-US" altLang="id-ID" sz="2400" dirty="0">
                <a:ln w="0"/>
                <a:effectLst>
                  <a:outerShdw blurRad="38100" dist="19050" dir="2700000" algn="tl" rotWithShape="0">
                    <a:schemeClr val="dk1">
                      <a:alpha val="40000"/>
                    </a:schemeClr>
                  </a:outerShdw>
                </a:effectLst>
              </a:rPr>
              <a:t> </a:t>
            </a:r>
            <a:r>
              <a:rPr lang="en-US" altLang="id-ID" sz="2400" dirty="0" err="1">
                <a:ln w="0"/>
                <a:effectLst>
                  <a:outerShdw blurRad="38100" dist="19050" dir="2700000" algn="tl" rotWithShape="0">
                    <a:schemeClr val="dk1">
                      <a:alpha val="40000"/>
                    </a:schemeClr>
                  </a:outerShdw>
                </a:effectLst>
              </a:rPr>
              <a:t>bahwa</a:t>
            </a:r>
            <a:r>
              <a:rPr lang="en-US" altLang="id-ID" sz="2400" dirty="0">
                <a:ln w="0"/>
                <a:effectLst>
                  <a:outerShdw blurRad="38100" dist="19050" dir="2700000" algn="tl" rotWithShape="0">
                    <a:schemeClr val="dk1">
                      <a:alpha val="40000"/>
                    </a:schemeClr>
                  </a:outerShdw>
                </a:effectLst>
              </a:rPr>
              <a:t> </a:t>
            </a:r>
            <a:r>
              <a:rPr lang="en-US" altLang="id-ID" sz="2400" dirty="0" err="1">
                <a:ln w="0"/>
                <a:effectLst>
                  <a:outerShdw blurRad="38100" dist="19050" dir="2700000" algn="tl" rotWithShape="0">
                    <a:schemeClr val="dk1">
                      <a:alpha val="40000"/>
                    </a:schemeClr>
                  </a:outerShdw>
                </a:effectLst>
              </a:rPr>
              <a:t>nilai</a:t>
            </a:r>
            <a:r>
              <a:rPr lang="en-US" altLang="id-ID" sz="2400" dirty="0">
                <a:ln w="0"/>
                <a:effectLst>
                  <a:outerShdw blurRad="38100" dist="19050" dir="2700000" algn="tl" rotWithShape="0">
                    <a:schemeClr val="dk1">
                      <a:alpha val="40000"/>
                    </a:schemeClr>
                  </a:outerShdw>
                </a:effectLst>
              </a:rPr>
              <a:t> </a:t>
            </a:r>
            <a:r>
              <a:rPr lang="en-US" altLang="id-ID" sz="2400" dirty="0" err="1">
                <a:ln w="0"/>
                <a:effectLst>
                  <a:outerShdw blurRad="38100" dist="19050" dir="2700000" algn="tl" rotWithShape="0">
                    <a:schemeClr val="dk1">
                      <a:alpha val="40000"/>
                    </a:schemeClr>
                  </a:outerShdw>
                </a:effectLst>
              </a:rPr>
              <a:t>terjadinya</a:t>
            </a:r>
            <a:r>
              <a:rPr lang="en-US" altLang="id-ID" sz="2400" dirty="0">
                <a:ln w="0"/>
                <a:effectLst>
                  <a:outerShdw blurRad="38100" dist="19050" dir="2700000" algn="tl" rotWithShape="0">
                    <a:schemeClr val="dk1">
                      <a:alpha val="40000"/>
                    </a:schemeClr>
                  </a:outerShdw>
                </a:effectLst>
              </a:rPr>
              <a:t> </a:t>
            </a:r>
            <a:r>
              <a:rPr lang="en-US" altLang="id-ID" sz="2400" dirty="0" err="1">
                <a:ln w="0"/>
                <a:effectLst>
                  <a:outerShdw blurRad="38100" dist="19050" dir="2700000" algn="tl" rotWithShape="0">
                    <a:schemeClr val="dk1">
                      <a:alpha val="40000"/>
                    </a:schemeClr>
                  </a:outerShdw>
                </a:effectLst>
              </a:rPr>
              <a:t>suatu</a:t>
            </a:r>
            <a:r>
              <a:rPr lang="en-US" altLang="id-ID" sz="2400" dirty="0">
                <a:ln w="0"/>
                <a:effectLst>
                  <a:outerShdw blurRad="38100" dist="19050" dir="2700000" algn="tl" rotWithShape="0">
                    <a:schemeClr val="dk1">
                      <a:alpha val="40000"/>
                    </a:schemeClr>
                  </a:outerShdw>
                </a:effectLst>
              </a:rPr>
              <a:t> </a:t>
            </a:r>
            <a:r>
              <a:rPr lang="en-US" altLang="id-ID" sz="2400" dirty="0" err="1">
                <a:ln w="0"/>
                <a:effectLst>
                  <a:outerShdw blurRad="38100" dist="19050" dir="2700000" algn="tl" rotWithShape="0">
                    <a:schemeClr val="dk1">
                      <a:alpha val="40000"/>
                    </a:schemeClr>
                  </a:outerShdw>
                </a:effectLst>
              </a:rPr>
              <a:t>peristiwa</a:t>
            </a:r>
            <a:r>
              <a:rPr lang="en-US" altLang="id-ID" sz="2400" dirty="0">
                <a:ln w="0"/>
                <a:effectLst>
                  <a:outerShdw blurRad="38100" dist="19050" dir="2700000" algn="tl" rotWithShape="0">
                    <a:schemeClr val="dk1">
                      <a:alpha val="40000"/>
                    </a:schemeClr>
                  </a:outerShdw>
                </a:effectLst>
              </a:rPr>
              <a:t> </a:t>
            </a:r>
            <a:r>
              <a:rPr lang="en-US" altLang="id-ID" sz="2400" dirty="0" err="1">
                <a:ln w="0"/>
                <a:effectLst>
                  <a:outerShdw blurRad="38100" dist="19050" dir="2700000" algn="tl" rotWithShape="0">
                    <a:schemeClr val="dk1">
                      <a:alpha val="40000"/>
                    </a:schemeClr>
                  </a:outerShdw>
                </a:effectLst>
              </a:rPr>
              <a:t>ditentukan</a:t>
            </a:r>
            <a:r>
              <a:rPr lang="en-US" altLang="id-ID" sz="2400" dirty="0">
                <a:ln w="0"/>
                <a:effectLst>
                  <a:outerShdw blurRad="38100" dist="19050" dir="2700000" algn="tl" rotWithShape="0">
                    <a:schemeClr val="dk1">
                      <a:alpha val="40000"/>
                    </a:schemeClr>
                  </a:outerShdw>
                </a:effectLst>
              </a:rPr>
              <a:t> oleh proses </a:t>
            </a:r>
            <a:r>
              <a:rPr lang="en-US" altLang="id-ID" sz="2400" dirty="0" err="1">
                <a:ln w="0"/>
                <a:effectLst>
                  <a:outerShdw blurRad="38100" dist="19050" dir="2700000" algn="tl" rotWithShape="0">
                    <a:schemeClr val="dk1">
                      <a:alpha val="40000"/>
                    </a:schemeClr>
                  </a:outerShdw>
                </a:effectLst>
              </a:rPr>
              <a:t>kebetulan</a:t>
            </a:r>
            <a:r>
              <a:rPr lang="en-US" altLang="id-ID" sz="2400" dirty="0">
                <a:ln w="0"/>
                <a:effectLst>
                  <a:outerShdw blurRad="38100" dist="19050" dir="2700000" algn="tl" rotWithShape="0">
                    <a:schemeClr val="dk1">
                      <a:alpha val="40000"/>
                    </a:schemeClr>
                  </a:outerShdw>
                </a:effectLst>
              </a:rPr>
              <a:t>, </a:t>
            </a:r>
            <a:r>
              <a:rPr lang="en-US" altLang="id-ID" sz="2400" dirty="0" err="1">
                <a:ln w="0"/>
                <a:effectLst>
                  <a:outerShdw blurRad="38100" dist="19050" dir="2700000" algn="tl" rotWithShape="0">
                    <a:schemeClr val="dk1">
                      <a:alpha val="40000"/>
                    </a:schemeClr>
                  </a:outerShdw>
                </a:effectLst>
              </a:rPr>
              <a:t>bukan</a:t>
            </a:r>
            <a:r>
              <a:rPr lang="en-US" altLang="id-ID" sz="2400" dirty="0">
                <a:ln w="0"/>
                <a:effectLst>
                  <a:outerShdw blurRad="38100" dist="19050" dir="2700000" algn="tl" rotWithShape="0">
                    <a:schemeClr val="dk1">
                      <a:alpha val="40000"/>
                    </a:schemeClr>
                  </a:outerShdw>
                </a:effectLst>
              </a:rPr>
              <a:t> </a:t>
            </a:r>
            <a:r>
              <a:rPr lang="en-US" altLang="id-ID" sz="2400" dirty="0" err="1">
                <a:ln w="0"/>
                <a:effectLst>
                  <a:outerShdw blurRad="38100" dist="19050" dir="2700000" algn="tl" rotWithShape="0">
                    <a:schemeClr val="dk1">
                      <a:alpha val="40000"/>
                    </a:schemeClr>
                  </a:outerShdw>
                </a:effectLst>
              </a:rPr>
              <a:t>dikendalikan</a:t>
            </a:r>
            <a:r>
              <a:rPr lang="en-US" altLang="id-ID" sz="2400" dirty="0">
                <a:ln w="0"/>
                <a:effectLst>
                  <a:outerShdw blurRad="38100" dist="19050" dir="2700000" algn="tl" rotWithShape="0">
                    <a:schemeClr val="dk1">
                      <a:alpha val="40000"/>
                    </a:schemeClr>
                  </a:outerShdw>
                </a:effectLst>
              </a:rPr>
              <a:t> oleh </a:t>
            </a:r>
            <a:r>
              <a:rPr lang="en-US" altLang="id-ID" sz="2400" dirty="0" err="1">
                <a:ln w="0"/>
                <a:effectLst>
                  <a:outerShdw blurRad="38100" dist="19050" dir="2700000" algn="tl" rotWithShape="0">
                    <a:schemeClr val="dk1">
                      <a:alpha val="40000"/>
                    </a:schemeClr>
                  </a:outerShdw>
                </a:effectLst>
              </a:rPr>
              <a:t>peneliti</a:t>
            </a:r>
            <a:r>
              <a:rPr lang="en-US" altLang="id-ID" sz="2400" dirty="0">
                <a:ln w="0"/>
                <a:effectLst>
                  <a:outerShdw blurRad="38100" dist="19050" dir="2700000" algn="tl" rotWithShape="0">
                    <a:schemeClr val="dk1">
                      <a:alpha val="40000"/>
                    </a:schemeClr>
                  </a:outerShdw>
                </a:effectLst>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DF28BB2-703F-4E6C-B027-0FD281547BFB}"/>
              </a:ext>
            </a:extLst>
          </p:cNvPr>
          <p:cNvSpPr txBox="1"/>
          <p:nvPr/>
        </p:nvSpPr>
        <p:spPr>
          <a:xfrm>
            <a:off x="2564626" y="366766"/>
            <a:ext cx="7608074" cy="707886"/>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pPr algn="ctr"/>
            <a:r>
              <a:rPr lang="id-ID" altLang="id-ID" sz="4000" b="1" dirty="0">
                <a:ln w="0"/>
                <a:effectLst>
                  <a:outerShdw blurRad="38100" dist="19050" dir="2700000" algn="tl" rotWithShape="0">
                    <a:schemeClr val="dk1">
                      <a:alpha val="40000"/>
                    </a:schemeClr>
                  </a:outerShdw>
                </a:effectLst>
              </a:rPr>
              <a:t>Distribusi Peluang </a:t>
            </a:r>
            <a:r>
              <a:rPr lang="en-US" altLang="id-ID" sz="4000" b="1" dirty="0" err="1">
                <a:ln w="0"/>
                <a:effectLst>
                  <a:outerShdw blurRad="38100" dist="19050" dir="2700000" algn="tl" rotWithShape="0">
                    <a:schemeClr val="dk1">
                      <a:alpha val="40000"/>
                    </a:schemeClr>
                  </a:outerShdw>
                </a:effectLst>
              </a:rPr>
              <a:t>Diskrit</a:t>
            </a:r>
            <a:endParaRPr lang="id-ID" sz="4000" b="1" dirty="0"/>
          </a:p>
        </p:txBody>
      </p:sp>
      <p:sp>
        <p:nvSpPr>
          <p:cNvPr id="6" name="TextBox 5">
            <a:extLst>
              <a:ext uri="{FF2B5EF4-FFF2-40B4-BE49-F238E27FC236}">
                <a16:creationId xmlns:a16="http://schemas.microsoft.com/office/drawing/2014/main" id="{FEB18F3D-13FD-47AD-B33D-6043040A8C4D}"/>
              </a:ext>
            </a:extLst>
          </p:cNvPr>
          <p:cNvSpPr txBox="1"/>
          <p:nvPr/>
        </p:nvSpPr>
        <p:spPr>
          <a:xfrm>
            <a:off x="934279" y="1467148"/>
            <a:ext cx="10323442" cy="1938992"/>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just"/>
            <a:r>
              <a:rPr lang="id-ID" sz="2000" dirty="0"/>
              <a:t>Pada variabel diskrit setiap harga variabel terdapat nilai peluangnya, serta peluang diskrit terbentuk bilamana jumlah semua peluang sama dengan satu. Ini dikatakan wajar karena setiap peristiwa pasti memiliki nilai penjumlahan peluang sama dengan satu dari setiap kejadian yang mungkin terjadi.</a:t>
            </a:r>
            <a:br>
              <a:rPr lang="id-ID" sz="2000" dirty="0"/>
            </a:br>
            <a:r>
              <a:rPr lang="id-ID" sz="2000" dirty="0"/>
              <a:t>Variabel diskrit merupakan variable yang nilainya dapat diperoleh dengan cara membilang ataupun menghitung. Variable dari sampel yang diambil dari populasi ini bertujuan untuk mempermudah pemahaman teori sampel dan pembahasan hipotesis pada pengujian selanjutnya.</a:t>
            </a:r>
          </a:p>
        </p:txBody>
      </p:sp>
      <p:sp>
        <p:nvSpPr>
          <p:cNvPr id="9" name="TextBox 8">
            <a:extLst>
              <a:ext uri="{FF2B5EF4-FFF2-40B4-BE49-F238E27FC236}">
                <a16:creationId xmlns:a16="http://schemas.microsoft.com/office/drawing/2014/main" id="{BC2A00B4-BE2B-46F9-B1B2-4C06E930CEF6}"/>
              </a:ext>
            </a:extLst>
          </p:cNvPr>
          <p:cNvSpPr txBox="1"/>
          <p:nvPr/>
        </p:nvSpPr>
        <p:spPr>
          <a:xfrm>
            <a:off x="937260" y="3511828"/>
            <a:ext cx="10378440" cy="923330"/>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just"/>
            <a:r>
              <a:rPr lang="id-ID" dirty="0"/>
              <a:t>Distribusi peluang diskrit adalah suatu ruang contoh yang mengandung jumlah titik contoh yang terhingga atau suatu barisan unsur yang tidak pernah berakhir tetapi yang sama banyaknya dengan bilangan cacah (Walpole:1993).</a:t>
            </a:r>
          </a:p>
        </p:txBody>
      </p:sp>
      <mc:AlternateContent xmlns:mc="http://schemas.openxmlformats.org/markup-compatibility/2006">
        <mc:Choice xmlns:a14="http://schemas.microsoft.com/office/drawing/2010/main" Requires="a14">
          <p:sp>
            <p:nvSpPr>
              <p:cNvPr id="10" name="TextBox 9">
                <a:extLst>
                  <a:ext uri="{FF2B5EF4-FFF2-40B4-BE49-F238E27FC236}">
                    <a16:creationId xmlns:a16="http://schemas.microsoft.com/office/drawing/2014/main" id="{FA1A71F5-85BB-471B-BD00-69F73422B2D7}"/>
                  </a:ext>
                </a:extLst>
              </p:cNvPr>
              <p:cNvSpPr txBox="1"/>
              <p:nvPr/>
            </p:nvSpPr>
            <p:spPr>
              <a:xfrm>
                <a:off x="934279" y="4568028"/>
                <a:ext cx="10323442" cy="1477328"/>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just"/>
                <a:r>
                  <a:rPr lang="id-ID" dirty="0"/>
                  <a:t>Syarat dari distribusi diskrit adalah apabila himpunan pasangan terurut (x, f(x)) merupakan suatu fungsi peluang atau distribusi peluang peubah acak diskrit x bila untuk setiap kemungkinan hasil x :</a:t>
                </a:r>
              </a:p>
              <a:p>
                <a:pPr marL="342900" indent="-342900" algn="just">
                  <a:buFont typeface="+mj-lt"/>
                  <a:buAutoNum type="arabicPeriod"/>
                </a:pPr>
                <a14:m>
                  <m:oMath xmlns:m="http://schemas.openxmlformats.org/officeDocument/2006/math">
                    <m:r>
                      <a:rPr lang="id-ID" b="0" i="1" smtClean="0">
                        <a:latin typeface="Cambria Math" panose="02040503050406030204" pitchFamily="18" charset="0"/>
                      </a:rPr>
                      <m:t>𝑓</m:t>
                    </m:r>
                    <m:d>
                      <m:dPr>
                        <m:ctrlPr>
                          <a:rPr lang="id-ID" b="0" i="1" smtClean="0">
                            <a:latin typeface="Cambria Math" panose="02040503050406030204" pitchFamily="18" charset="0"/>
                          </a:rPr>
                        </m:ctrlPr>
                      </m:dPr>
                      <m:e>
                        <m:r>
                          <a:rPr lang="id-ID" b="0" i="1" smtClean="0">
                            <a:latin typeface="Cambria Math" panose="02040503050406030204" pitchFamily="18" charset="0"/>
                          </a:rPr>
                          <m:t>𝑥</m:t>
                        </m:r>
                      </m:e>
                    </m:d>
                    <m:r>
                      <a:rPr lang="id-ID" b="0" i="1" smtClean="0">
                        <a:latin typeface="Cambria Math" panose="02040503050406030204" pitchFamily="18" charset="0"/>
                        <a:ea typeface="Cambria Math" panose="02040503050406030204" pitchFamily="18" charset="0"/>
                      </a:rPr>
                      <m:t>≥0</m:t>
                    </m:r>
                  </m:oMath>
                </a14:m>
                <a:endParaRPr lang="id-ID" b="0" dirty="0">
                  <a:ea typeface="Cambria Math" panose="02040503050406030204" pitchFamily="18" charset="0"/>
                </a:endParaRPr>
              </a:p>
              <a:p>
                <a:pPr marL="342900" indent="-342900" algn="just">
                  <a:buFont typeface="+mj-lt"/>
                  <a:buAutoNum type="arabicPeriod"/>
                </a:pPr>
                <a14:m>
                  <m:oMath xmlns:m="http://schemas.openxmlformats.org/officeDocument/2006/math">
                    <m:nary>
                      <m:naryPr>
                        <m:chr m:val="∑"/>
                        <m:subHide m:val="on"/>
                        <m:supHide m:val="on"/>
                        <m:ctrlPr>
                          <a:rPr lang="id-ID" i="1" smtClean="0">
                            <a:latin typeface="Cambria Math" panose="02040503050406030204" pitchFamily="18" charset="0"/>
                          </a:rPr>
                        </m:ctrlPr>
                      </m:naryPr>
                      <m:sub/>
                      <m:sup/>
                      <m:e>
                        <m:r>
                          <a:rPr lang="id-ID" b="0" i="1" smtClean="0">
                            <a:latin typeface="Cambria Math" panose="02040503050406030204" pitchFamily="18" charset="0"/>
                          </a:rPr>
                          <m:t>𝑓</m:t>
                        </m:r>
                        <m:r>
                          <a:rPr lang="id-ID" b="0" i="1" smtClean="0">
                            <a:latin typeface="Cambria Math" panose="02040503050406030204" pitchFamily="18" charset="0"/>
                          </a:rPr>
                          <m:t>(</m:t>
                        </m:r>
                        <m:r>
                          <a:rPr lang="id-ID" b="0" i="1" smtClean="0">
                            <a:latin typeface="Cambria Math" panose="02040503050406030204" pitchFamily="18" charset="0"/>
                          </a:rPr>
                          <m:t>𝑥</m:t>
                        </m:r>
                        <m:r>
                          <a:rPr lang="id-ID" b="0" i="1" smtClean="0">
                            <a:latin typeface="Cambria Math" panose="02040503050406030204" pitchFamily="18" charset="0"/>
                          </a:rPr>
                          <m:t>)</m:t>
                        </m:r>
                      </m:e>
                    </m:nary>
                    <m:r>
                      <a:rPr lang="id-ID" b="0" i="1" smtClean="0">
                        <a:latin typeface="Cambria Math" panose="02040503050406030204" pitchFamily="18" charset="0"/>
                      </a:rPr>
                      <m:t>=1</m:t>
                    </m:r>
                  </m:oMath>
                </a14:m>
                <a:endParaRPr lang="id-ID" b="0" dirty="0"/>
              </a:p>
              <a:p>
                <a:pPr marL="342900" indent="-342900" algn="just">
                  <a:buFont typeface="+mj-lt"/>
                  <a:buAutoNum type="arabicPeriod"/>
                </a:pPr>
                <a14:m>
                  <m:oMath xmlns:m="http://schemas.openxmlformats.org/officeDocument/2006/math">
                    <m:r>
                      <a:rPr lang="id-ID" b="0" i="1" smtClean="0">
                        <a:latin typeface="Cambria Math" panose="02040503050406030204" pitchFamily="18" charset="0"/>
                      </a:rPr>
                      <m:t>𝑃</m:t>
                    </m:r>
                    <m:d>
                      <m:dPr>
                        <m:ctrlPr>
                          <a:rPr lang="id-ID" b="0" i="1" smtClean="0">
                            <a:latin typeface="Cambria Math" panose="02040503050406030204" pitchFamily="18" charset="0"/>
                          </a:rPr>
                        </m:ctrlPr>
                      </m:dPr>
                      <m:e>
                        <m:r>
                          <a:rPr lang="id-ID" b="0" i="1" smtClean="0">
                            <a:latin typeface="Cambria Math" panose="02040503050406030204" pitchFamily="18" charset="0"/>
                          </a:rPr>
                          <m:t>𝑋</m:t>
                        </m:r>
                        <m:r>
                          <a:rPr lang="id-ID" b="0" i="1" smtClean="0">
                            <a:latin typeface="Cambria Math" panose="02040503050406030204" pitchFamily="18" charset="0"/>
                          </a:rPr>
                          <m:t>=</m:t>
                        </m:r>
                        <m:r>
                          <a:rPr lang="id-ID" b="0" i="1" smtClean="0">
                            <a:latin typeface="Cambria Math" panose="02040503050406030204" pitchFamily="18" charset="0"/>
                          </a:rPr>
                          <m:t>𝑥</m:t>
                        </m:r>
                      </m:e>
                    </m:d>
                    <m:r>
                      <a:rPr lang="id-ID" b="0" i="1" smtClean="0">
                        <a:latin typeface="Cambria Math" panose="02040503050406030204" pitchFamily="18" charset="0"/>
                      </a:rPr>
                      <m:t>=</m:t>
                    </m:r>
                    <m:r>
                      <a:rPr lang="id-ID" b="0" i="1" smtClean="0">
                        <a:latin typeface="Cambria Math" panose="02040503050406030204" pitchFamily="18" charset="0"/>
                      </a:rPr>
                      <m:t>𝑓</m:t>
                    </m:r>
                    <m:r>
                      <a:rPr lang="id-ID" b="0" i="1" smtClean="0">
                        <a:latin typeface="Cambria Math" panose="02040503050406030204" pitchFamily="18" charset="0"/>
                      </a:rPr>
                      <m:t>(</m:t>
                    </m:r>
                    <m:r>
                      <a:rPr lang="id-ID" b="0" i="1" smtClean="0">
                        <a:latin typeface="Cambria Math" panose="02040503050406030204" pitchFamily="18" charset="0"/>
                      </a:rPr>
                      <m:t>𝑥</m:t>
                    </m:r>
                    <m:r>
                      <a:rPr lang="id-ID" b="0" i="1" smtClean="0">
                        <a:latin typeface="Cambria Math" panose="02040503050406030204" pitchFamily="18" charset="0"/>
                      </a:rPr>
                      <m:t>)</m:t>
                    </m:r>
                  </m:oMath>
                </a14:m>
                <a:endParaRPr lang="id-ID" dirty="0"/>
              </a:p>
            </p:txBody>
          </p:sp>
        </mc:Choice>
        <mc:Fallback>
          <p:sp>
            <p:nvSpPr>
              <p:cNvPr id="10" name="TextBox 9">
                <a:extLst>
                  <a:ext uri="{FF2B5EF4-FFF2-40B4-BE49-F238E27FC236}">
                    <a16:creationId xmlns:a16="http://schemas.microsoft.com/office/drawing/2014/main" id="{FA1A71F5-85BB-471B-BD00-69F73422B2D7}"/>
                  </a:ext>
                </a:extLst>
              </p:cNvPr>
              <p:cNvSpPr txBox="1">
                <a:spLocks noRot="1" noChangeAspect="1" noMove="1" noResize="1" noEditPoints="1" noAdjustHandles="1" noChangeArrowheads="1" noChangeShapeType="1" noTextEdit="1"/>
              </p:cNvSpPr>
              <p:nvPr/>
            </p:nvSpPr>
            <p:spPr>
              <a:xfrm>
                <a:off x="934279" y="4568028"/>
                <a:ext cx="10323442" cy="1477328"/>
              </a:xfrm>
              <a:prstGeom prst="rect">
                <a:avLst/>
              </a:prstGeom>
              <a:blipFill>
                <a:blip r:embed="rId2"/>
                <a:stretch>
                  <a:fillRect l="-413" t="-1633" r="-413" b="-26531"/>
                </a:stretch>
              </a:blipFill>
            </p:spPr>
            <p:txBody>
              <a:bodyPr/>
              <a:lstStyle/>
              <a:p>
                <a:r>
                  <a:rPr lang="id-ID">
                    <a:noFill/>
                  </a:rPr>
                  <a:t> </a:t>
                </a:r>
              </a:p>
            </p:txBody>
          </p:sp>
        </mc:Fallback>
      </mc:AlternateContent>
    </p:spTree>
    <p:extLst>
      <p:ext uri="{BB962C8B-B14F-4D97-AF65-F5344CB8AC3E}">
        <p14:creationId xmlns:p14="http://schemas.microsoft.com/office/powerpoint/2010/main" val="3020896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7619F719-2BAB-4C43-AAF4-341F2CB8468C}"/>
              </a:ext>
            </a:extLst>
          </p:cNvPr>
          <p:cNvSpPr/>
          <p:nvPr/>
        </p:nvSpPr>
        <p:spPr>
          <a:xfrm>
            <a:off x="1371600" y="675864"/>
            <a:ext cx="980694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b="1" dirty="0"/>
              <a:t>Macam-macam  Distribusi Probabilitas Diskrit</a:t>
            </a:r>
          </a:p>
        </p:txBody>
      </p:sp>
      <p:graphicFrame>
        <p:nvGraphicFramePr>
          <p:cNvPr id="4" name="Diagram 3">
            <a:extLst>
              <a:ext uri="{FF2B5EF4-FFF2-40B4-BE49-F238E27FC236}">
                <a16:creationId xmlns:a16="http://schemas.microsoft.com/office/drawing/2014/main" id="{76F1DB8D-19CD-4876-9FCC-8011EFDC9DDE}"/>
              </a:ext>
            </a:extLst>
          </p:cNvPr>
          <p:cNvGraphicFramePr/>
          <p:nvPr>
            <p:extLst>
              <p:ext uri="{D42A27DB-BD31-4B8C-83A1-F6EECF244321}">
                <p14:modId xmlns:p14="http://schemas.microsoft.com/office/powerpoint/2010/main" val="1608810346"/>
              </p:ext>
            </p:extLst>
          </p:nvPr>
        </p:nvGraphicFramePr>
        <p:xfrm>
          <a:off x="288290" y="1828800"/>
          <a:ext cx="11210290" cy="43095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73035984"/>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173</TotalTime>
  <Words>640</Words>
  <Application>Microsoft Office PowerPoint</Application>
  <PresentationFormat>Widescreen</PresentationFormat>
  <Paragraphs>85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Cambria Math</vt:lpstr>
      <vt:lpstr>Gill Sans MT</vt:lpstr>
      <vt:lpstr>Gallery</vt:lpstr>
      <vt:lpstr>DISTRIBUSI PROBABILITAS</vt:lpstr>
      <vt:lpstr>PowerPoint Presentation</vt:lpstr>
      <vt:lpstr>PowerPoint Presentation</vt:lpstr>
      <vt:lpstr>PowerPoint Presentation</vt:lpstr>
      <vt:lpstr>PowerPoint Presentation</vt:lpstr>
      <vt:lpstr>Tabel : Distribusi probabilitas dari kemungkinan munculnya sisi angka dalam dua kali lemparan uang logam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DISTRIBUSI PROBABILITAS</dc:title>
  <dc:creator>win8</dc:creator>
  <cp:lastModifiedBy>win8</cp:lastModifiedBy>
  <cp:revision>17</cp:revision>
  <dcterms:created xsi:type="dcterms:W3CDTF">2021-01-16T15:35:36Z</dcterms:created>
  <dcterms:modified xsi:type="dcterms:W3CDTF">2021-01-16T18:39:35Z</dcterms:modified>
</cp:coreProperties>
</file>