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1BFAFDC6-E216-489E-B439-10D371E3AEE8}"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8CD09-3270-43A0-94D9-36C2CAD68184}" type="datetimeFigureOut">
              <a:rPr lang="id-ID" smtClean="0"/>
              <a:t>31/01/2021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FAFDC6-E216-489E-B439-10D371E3AEE8}" type="slidenum">
              <a:rPr lang="id-ID" smtClean="0"/>
              <a:t>‹#›</a:t>
            </a:fld>
            <a:endParaRPr lang="id-ID"/>
          </a:p>
        </p:txBody>
      </p:sp>
    </p:spTree>
    <p:extLst>
      <p:ext uri="{BB962C8B-B14F-4D97-AF65-F5344CB8AC3E}">
        <p14:creationId xmlns:p14="http://schemas.microsoft.com/office/powerpoint/2010/main" val="265818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FAFDC6-E216-489E-B439-10D371E3AEE8}"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46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FAFDC6-E216-489E-B439-10D371E3AEE8}"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562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FAFDC6-E216-489E-B439-10D371E3AEE8}" type="slidenum">
              <a:rPr lang="id-ID" smtClean="0"/>
              <a:t>‹#›</a:t>
            </a:fld>
            <a:endParaRPr lang="id-ID"/>
          </a:p>
        </p:txBody>
      </p:sp>
    </p:spTree>
    <p:extLst>
      <p:ext uri="{BB962C8B-B14F-4D97-AF65-F5344CB8AC3E}">
        <p14:creationId xmlns:p14="http://schemas.microsoft.com/office/powerpoint/2010/main" val="3080751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FAFDC6-E216-489E-B439-10D371E3AEE8}"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9257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FAFDC6-E216-489E-B439-10D371E3AEE8}"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41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FAFDC6-E216-489E-B439-10D371E3AEE8}"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763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FAFDC6-E216-489E-B439-10D371E3AEE8}"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200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FAFDC6-E216-489E-B439-10D371E3AEE8}" type="slidenum">
              <a:rPr lang="id-ID" smtClean="0"/>
              <a:t>‹#›</a:t>
            </a:fld>
            <a:endParaRPr lang="id-ID"/>
          </a:p>
        </p:txBody>
      </p:sp>
    </p:spTree>
    <p:extLst>
      <p:ext uri="{BB962C8B-B14F-4D97-AF65-F5344CB8AC3E}">
        <p14:creationId xmlns:p14="http://schemas.microsoft.com/office/powerpoint/2010/main" val="27768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8CD09-3270-43A0-94D9-36C2CAD68184}" type="datetimeFigureOut">
              <a:rPr lang="id-ID" smtClean="0"/>
              <a:t>31/01/2021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FAFDC6-E216-489E-B439-10D371E3AEE8}"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42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78CD09-3270-43A0-94D9-36C2CAD68184}" type="datetimeFigureOut">
              <a:rPr lang="id-ID" smtClean="0"/>
              <a:t>31/01/2021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FAFDC6-E216-489E-B439-10D371E3AEE8}" type="slidenum">
              <a:rPr lang="id-ID" smtClean="0"/>
              <a:t>‹#›</a:t>
            </a:fld>
            <a:endParaRPr lang="id-ID"/>
          </a:p>
        </p:txBody>
      </p:sp>
    </p:spTree>
    <p:extLst>
      <p:ext uri="{BB962C8B-B14F-4D97-AF65-F5344CB8AC3E}">
        <p14:creationId xmlns:p14="http://schemas.microsoft.com/office/powerpoint/2010/main" val="45754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78CD09-3270-43A0-94D9-36C2CAD68184}" type="datetimeFigureOut">
              <a:rPr lang="id-ID" smtClean="0"/>
              <a:t>31/01/2021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BFAFDC6-E216-489E-B439-10D371E3AEE8}"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69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78CD09-3270-43A0-94D9-36C2CAD68184}" type="datetimeFigureOut">
              <a:rPr lang="id-ID" smtClean="0"/>
              <a:t>31/01/2021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BFAFDC6-E216-489E-B439-10D371E3AEE8}"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8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8CD09-3270-43A0-94D9-36C2CAD68184}" type="datetimeFigureOut">
              <a:rPr lang="id-ID" smtClean="0"/>
              <a:t>31/01/2021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BFAFDC6-E216-489E-B439-10D371E3AEE8}" type="slidenum">
              <a:rPr lang="id-ID" smtClean="0"/>
              <a:t>‹#›</a:t>
            </a:fld>
            <a:endParaRPr lang="id-ID"/>
          </a:p>
        </p:txBody>
      </p:sp>
    </p:spTree>
    <p:extLst>
      <p:ext uri="{BB962C8B-B14F-4D97-AF65-F5344CB8AC3E}">
        <p14:creationId xmlns:p14="http://schemas.microsoft.com/office/powerpoint/2010/main" val="5771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8CD09-3270-43A0-94D9-36C2CAD68184}" type="datetimeFigureOut">
              <a:rPr lang="id-ID" smtClean="0"/>
              <a:t>31/01/2021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FAFDC6-E216-489E-B439-10D371E3AEE8}"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8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8CD09-3270-43A0-94D9-36C2CAD68184}" type="datetimeFigureOut">
              <a:rPr lang="id-ID" smtClean="0"/>
              <a:t>31/01/2021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FAFDC6-E216-489E-B439-10D371E3AEE8}" type="slidenum">
              <a:rPr lang="id-ID" smtClean="0"/>
              <a:t>‹#›</a:t>
            </a:fld>
            <a:endParaRPr lang="id-ID"/>
          </a:p>
        </p:txBody>
      </p:sp>
    </p:spTree>
    <p:extLst>
      <p:ext uri="{BB962C8B-B14F-4D97-AF65-F5344CB8AC3E}">
        <p14:creationId xmlns:p14="http://schemas.microsoft.com/office/powerpoint/2010/main" val="61769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78CD09-3270-43A0-94D9-36C2CAD68184}" type="datetimeFigureOut">
              <a:rPr lang="id-ID" smtClean="0"/>
              <a:t>31/01/2021</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FAFDC6-E216-489E-B439-10D371E3AEE8}" type="slidenum">
              <a:rPr lang="id-ID" smtClean="0"/>
              <a:t>‹#›</a:t>
            </a:fld>
            <a:endParaRPr lang="id-ID"/>
          </a:p>
        </p:txBody>
      </p:sp>
    </p:spTree>
    <p:extLst>
      <p:ext uri="{BB962C8B-B14F-4D97-AF65-F5344CB8AC3E}">
        <p14:creationId xmlns:p14="http://schemas.microsoft.com/office/powerpoint/2010/main" val="617848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2658-F3A1-4F4F-A8B1-45433FC77BE9}"/>
              </a:ext>
            </a:extLst>
          </p:cNvPr>
          <p:cNvSpPr>
            <a:spLocks noGrp="1"/>
          </p:cNvSpPr>
          <p:nvPr>
            <p:ph type="ctrTitle"/>
          </p:nvPr>
        </p:nvSpPr>
        <p:spPr>
          <a:xfrm>
            <a:off x="2692398" y="1924139"/>
            <a:ext cx="6815669" cy="1515533"/>
          </a:xfrm>
        </p:spPr>
        <p:txBody>
          <a:bodyPr/>
          <a:lstStyle/>
          <a:p>
            <a:r>
              <a:rPr lang="id-ID" sz="6000" b="1" dirty="0"/>
              <a:t>DISTRIBUSI NORMAL</a:t>
            </a:r>
          </a:p>
        </p:txBody>
      </p:sp>
      <p:sp>
        <p:nvSpPr>
          <p:cNvPr id="3" name="Subtitle 2">
            <a:extLst>
              <a:ext uri="{FF2B5EF4-FFF2-40B4-BE49-F238E27FC236}">
                <a16:creationId xmlns:a16="http://schemas.microsoft.com/office/drawing/2014/main" id="{7CB6F764-B782-4B76-BCE6-3FEB12EB2326}"/>
              </a:ext>
            </a:extLst>
          </p:cNvPr>
          <p:cNvSpPr>
            <a:spLocks noGrp="1"/>
          </p:cNvSpPr>
          <p:nvPr>
            <p:ph type="subTitle" idx="1"/>
          </p:nvPr>
        </p:nvSpPr>
        <p:spPr>
          <a:xfrm>
            <a:off x="2692398" y="4465983"/>
            <a:ext cx="6815669" cy="512416"/>
          </a:xfrm>
        </p:spPr>
        <p:txBody>
          <a:bodyPr/>
          <a:lstStyle/>
          <a:p>
            <a:r>
              <a:rPr lang="id-ID" b="1" dirty="0"/>
              <a:t>By. SITI SYARAH MAULYDIA, M.Pd</a:t>
            </a:r>
          </a:p>
        </p:txBody>
      </p:sp>
    </p:spTree>
    <p:extLst>
      <p:ext uri="{BB962C8B-B14F-4D97-AF65-F5344CB8AC3E}">
        <p14:creationId xmlns:p14="http://schemas.microsoft.com/office/powerpoint/2010/main" val="65553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4D14AF7-0FE1-4D19-BD05-00F268278491}"/>
              </a:ext>
            </a:extLst>
          </p:cNvPr>
          <p:cNvSpPr/>
          <p:nvPr/>
        </p:nvSpPr>
        <p:spPr>
          <a:xfrm>
            <a:off x="3512820" y="982980"/>
            <a:ext cx="516636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b="1" dirty="0"/>
              <a:t>DISTRIBUSI NORMAL</a:t>
            </a:r>
          </a:p>
        </p:txBody>
      </p:sp>
      <p:sp>
        <p:nvSpPr>
          <p:cNvPr id="4" name="TextBox 3">
            <a:extLst>
              <a:ext uri="{FF2B5EF4-FFF2-40B4-BE49-F238E27FC236}">
                <a16:creationId xmlns:a16="http://schemas.microsoft.com/office/drawing/2014/main" id="{2AA445AF-BEDB-4D30-B7D4-8893017BC82E}"/>
              </a:ext>
            </a:extLst>
          </p:cNvPr>
          <p:cNvSpPr txBox="1"/>
          <p:nvPr/>
        </p:nvSpPr>
        <p:spPr>
          <a:xfrm>
            <a:off x="1205864" y="2120176"/>
            <a:ext cx="983551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d-ID" sz="2400" dirty="0">
                <a:effectLst/>
                <a:latin typeface="Times New Roman" panose="02020603050405020304" pitchFamily="18" charset="0"/>
              </a:rPr>
              <a:t>Distribusi normal merupakan distribusi paling penting dalam bidang statistika. Banyak gejala yang muncul di alam, industri, dan penelitian yang dapat digambarkan dengan baik oleh kurva distribusi normal.</a:t>
            </a:r>
            <a:endParaRPr lang="id-ID" sz="2400" dirty="0"/>
          </a:p>
        </p:txBody>
      </p:sp>
      <p:sp>
        <p:nvSpPr>
          <p:cNvPr id="6" name="TextBox 5">
            <a:extLst>
              <a:ext uri="{FF2B5EF4-FFF2-40B4-BE49-F238E27FC236}">
                <a16:creationId xmlns:a16="http://schemas.microsoft.com/office/drawing/2014/main" id="{D8D2B69D-E266-4082-8415-B1C742A861F3}"/>
              </a:ext>
            </a:extLst>
          </p:cNvPr>
          <p:cNvSpPr txBox="1"/>
          <p:nvPr/>
        </p:nvSpPr>
        <p:spPr>
          <a:xfrm>
            <a:off x="1205863" y="3543301"/>
            <a:ext cx="9835515"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d-ID" sz="2400" dirty="0">
                <a:effectLst/>
                <a:latin typeface="Times New Roman" panose="02020603050405020304" pitchFamily="18" charset="0"/>
              </a:rPr>
              <a:t>Kurva distribusi normal ini berbentuk seperti lonceng atau genta, dan persamaannya pertama kali ditemukan tahun 1733 oleh Abraham DeMoivre. Distribusi ini disebut juga distribusi Gauss, untuk menghormati Karl Fredrich Gauss (1777-1855), yang juga menemukan persamaannya waktu meneliti galat dalam pengukuran yang berulang-ulang mengenai bahan yang sama.</a:t>
            </a:r>
            <a:endParaRPr lang="id-ID" sz="2400" dirty="0"/>
          </a:p>
        </p:txBody>
      </p:sp>
    </p:spTree>
    <p:extLst>
      <p:ext uri="{BB962C8B-B14F-4D97-AF65-F5344CB8AC3E}">
        <p14:creationId xmlns:p14="http://schemas.microsoft.com/office/powerpoint/2010/main" val="85890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775063C-87F7-497B-9CF2-DCA46B1BAE6A}"/>
                  </a:ext>
                </a:extLst>
              </p:cNvPr>
              <p:cNvSpPr txBox="1"/>
              <p:nvPr/>
            </p:nvSpPr>
            <p:spPr>
              <a:xfrm>
                <a:off x="1351308" y="1015608"/>
                <a:ext cx="9675495" cy="495808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d-ID" sz="2400" dirty="0">
                    <a:effectLst/>
                    <a:latin typeface="Times New Roman" panose="02020603050405020304" pitchFamily="18" charset="0"/>
                  </a:rPr>
                  <a:t>Persamaan matematika distribusi peluang peubah normal kontinu bergantung pada dua parameter, yaitu rataan </a:t>
                </a:r>
                <a:r>
                  <a:rPr lang="el-GR" sz="2400" i="1" dirty="0">
                    <a:effectLst/>
                    <a:latin typeface="Arial" panose="020B0604020202020204" pitchFamily="34" charset="0"/>
                  </a:rPr>
                  <a:t>μ</a:t>
                </a:r>
                <a:r>
                  <a:rPr lang="el-GR" sz="2400" dirty="0">
                    <a:effectLst/>
                    <a:latin typeface="Times New Roman" panose="02020603050405020304" pitchFamily="18" charset="0"/>
                  </a:rPr>
                  <a:t> </a:t>
                </a:r>
                <a:r>
                  <a:rPr lang="id-ID" sz="2400" dirty="0">
                    <a:effectLst/>
                    <a:latin typeface="Times New Roman" panose="02020603050405020304" pitchFamily="18" charset="0"/>
                  </a:rPr>
                  <a:t>dan simpangan baku </a:t>
                </a:r>
                <a:r>
                  <a:rPr lang="el-GR" sz="2400" i="1" dirty="0">
                    <a:effectLst/>
                    <a:latin typeface="Arial" panose="020B0604020202020204" pitchFamily="34" charset="0"/>
                  </a:rPr>
                  <a:t>σ</a:t>
                </a:r>
                <a:r>
                  <a:rPr lang="el-GR" sz="2400" dirty="0">
                    <a:effectLst/>
                    <a:latin typeface="Times New Roman" panose="02020603050405020304" pitchFamily="18" charset="0"/>
                  </a:rPr>
                  <a:t>. </a:t>
                </a:r>
                <a:r>
                  <a:rPr lang="id-ID" sz="2400" dirty="0">
                    <a:effectLst/>
                    <a:latin typeface="Times New Roman" panose="02020603050405020304" pitchFamily="18" charset="0"/>
                  </a:rPr>
                  <a:t>Persamaan distribusi normal ini adalah sebagai berikut (Walpole, 1995):</a:t>
                </a:r>
              </a:p>
              <a:p>
                <a:pPr algn="just"/>
                <a14:m>
                  <m:oMathPara xmlns:m="http://schemas.openxmlformats.org/officeDocument/2006/math">
                    <m:oMathParaPr>
                      <m:jc m:val="centerGroup"/>
                    </m:oMathParaPr>
                    <m:oMath xmlns:m="http://schemas.openxmlformats.org/officeDocument/2006/math">
                      <m:r>
                        <a:rPr lang="id-ID" sz="2400" b="1" i="1" smtClean="0">
                          <a:latin typeface="Cambria Math" panose="02040503050406030204" pitchFamily="18" charset="0"/>
                        </a:rPr>
                        <m:t>𝒇</m:t>
                      </m:r>
                      <m:d>
                        <m:dPr>
                          <m:ctrlPr>
                            <a:rPr lang="id-ID" sz="2400" b="1" i="1" smtClean="0">
                              <a:latin typeface="Cambria Math" panose="02040503050406030204" pitchFamily="18" charset="0"/>
                            </a:rPr>
                          </m:ctrlPr>
                        </m:dPr>
                        <m:e>
                          <m:r>
                            <a:rPr lang="id-ID" sz="2400" b="1" i="1" smtClean="0">
                              <a:latin typeface="Cambria Math" panose="02040503050406030204" pitchFamily="18" charset="0"/>
                            </a:rPr>
                            <m:t>𝒙</m:t>
                          </m:r>
                        </m:e>
                      </m:d>
                      <m:r>
                        <a:rPr lang="id-ID" sz="2400" b="1" i="1" smtClean="0">
                          <a:latin typeface="Cambria Math" panose="02040503050406030204" pitchFamily="18" charset="0"/>
                        </a:rPr>
                        <m:t>=</m:t>
                      </m:r>
                      <m:f>
                        <m:fPr>
                          <m:ctrlPr>
                            <a:rPr lang="id-ID" sz="2400" b="1" i="1" smtClean="0">
                              <a:latin typeface="Cambria Math" panose="02040503050406030204" pitchFamily="18" charset="0"/>
                            </a:rPr>
                          </m:ctrlPr>
                        </m:fPr>
                        <m:num>
                          <m:r>
                            <a:rPr lang="id-ID" sz="2400" b="1" i="1" smtClean="0">
                              <a:latin typeface="Cambria Math" panose="02040503050406030204" pitchFamily="18" charset="0"/>
                            </a:rPr>
                            <m:t>𝟏</m:t>
                          </m:r>
                        </m:num>
                        <m:den>
                          <m:r>
                            <a:rPr lang="id-ID" sz="2400" b="1" i="1" smtClean="0">
                              <a:latin typeface="Cambria Math" panose="02040503050406030204" pitchFamily="18" charset="0"/>
                              <a:ea typeface="Cambria Math" panose="02040503050406030204" pitchFamily="18" charset="0"/>
                            </a:rPr>
                            <m:t>𝝈</m:t>
                          </m:r>
                          <m:rad>
                            <m:radPr>
                              <m:degHide m:val="on"/>
                              <m:ctrlPr>
                                <a:rPr lang="id-ID" sz="2400" b="1" i="1" smtClean="0">
                                  <a:latin typeface="Cambria Math" panose="02040503050406030204" pitchFamily="18" charset="0"/>
                                  <a:ea typeface="Cambria Math" panose="02040503050406030204" pitchFamily="18" charset="0"/>
                                </a:rPr>
                              </m:ctrlPr>
                            </m:radPr>
                            <m:deg/>
                            <m:e>
                              <m:r>
                                <a:rPr lang="id-ID" sz="2400" b="1" i="1" smtClean="0">
                                  <a:latin typeface="Cambria Math" panose="02040503050406030204" pitchFamily="18" charset="0"/>
                                  <a:ea typeface="Cambria Math" panose="02040503050406030204" pitchFamily="18" charset="0"/>
                                </a:rPr>
                                <m:t>𝟐</m:t>
                              </m:r>
                              <m:r>
                                <a:rPr lang="id-ID" sz="2400" b="1" i="1" smtClean="0">
                                  <a:latin typeface="Cambria Math" panose="02040503050406030204" pitchFamily="18" charset="0"/>
                                  <a:ea typeface="Cambria Math" panose="02040503050406030204" pitchFamily="18" charset="0"/>
                                </a:rPr>
                                <m:t>𝝅</m:t>
                              </m:r>
                            </m:e>
                          </m:rad>
                        </m:den>
                      </m:f>
                      <m:sSup>
                        <m:sSupPr>
                          <m:ctrlPr>
                            <a:rPr lang="id-ID" sz="2400" b="1" i="1" smtClean="0">
                              <a:latin typeface="Cambria Math" panose="02040503050406030204" pitchFamily="18" charset="0"/>
                            </a:rPr>
                          </m:ctrlPr>
                        </m:sSupPr>
                        <m:e>
                          <m:r>
                            <a:rPr lang="id-ID" sz="2400" b="1" i="1" smtClean="0">
                              <a:latin typeface="Cambria Math" panose="02040503050406030204" pitchFamily="18" charset="0"/>
                            </a:rPr>
                            <m:t>𝒆</m:t>
                          </m:r>
                        </m:e>
                        <m:sup>
                          <m:r>
                            <a:rPr lang="id-ID" sz="2400" b="1" i="1" smtClean="0">
                              <a:latin typeface="Cambria Math" panose="02040503050406030204" pitchFamily="18" charset="0"/>
                            </a:rPr>
                            <m:t>−</m:t>
                          </m:r>
                          <m:f>
                            <m:fPr>
                              <m:ctrlPr>
                                <a:rPr lang="id-ID" sz="2400" b="1" i="1" smtClean="0">
                                  <a:latin typeface="Cambria Math" panose="02040503050406030204" pitchFamily="18" charset="0"/>
                                </a:rPr>
                              </m:ctrlPr>
                            </m:fPr>
                            <m:num>
                              <m:r>
                                <a:rPr lang="id-ID" sz="2400" b="1" i="1" smtClean="0">
                                  <a:latin typeface="Cambria Math" panose="02040503050406030204" pitchFamily="18" charset="0"/>
                                </a:rPr>
                                <m:t>𝟏</m:t>
                              </m:r>
                            </m:num>
                            <m:den>
                              <m:r>
                                <a:rPr lang="id-ID" sz="2400" b="1" i="1" smtClean="0">
                                  <a:latin typeface="Cambria Math" panose="02040503050406030204" pitchFamily="18" charset="0"/>
                                </a:rPr>
                                <m:t>𝟐</m:t>
                              </m:r>
                            </m:den>
                          </m:f>
                          <m:sSup>
                            <m:sSupPr>
                              <m:ctrlPr>
                                <a:rPr lang="id-ID" sz="2400" b="1" i="1" smtClean="0">
                                  <a:latin typeface="Cambria Math" panose="02040503050406030204" pitchFamily="18" charset="0"/>
                                </a:rPr>
                              </m:ctrlPr>
                            </m:sSupPr>
                            <m:e>
                              <m:d>
                                <m:dPr>
                                  <m:ctrlPr>
                                    <a:rPr lang="id-ID" sz="2400" b="1" i="1">
                                      <a:latin typeface="Cambria Math" panose="02040503050406030204" pitchFamily="18" charset="0"/>
                                    </a:rPr>
                                  </m:ctrlPr>
                                </m:dPr>
                                <m:e>
                                  <m:f>
                                    <m:fPr>
                                      <m:ctrlPr>
                                        <a:rPr lang="id-ID" sz="2400" b="1" i="1">
                                          <a:latin typeface="Cambria Math" panose="02040503050406030204" pitchFamily="18" charset="0"/>
                                        </a:rPr>
                                      </m:ctrlPr>
                                    </m:fPr>
                                    <m:num>
                                      <m:r>
                                        <a:rPr lang="id-ID" sz="2400" b="1" i="1">
                                          <a:latin typeface="Cambria Math" panose="02040503050406030204" pitchFamily="18" charset="0"/>
                                        </a:rPr>
                                        <m:t>𝒙</m:t>
                                      </m:r>
                                      <m:r>
                                        <a:rPr lang="id-ID" sz="2400" b="1" i="1">
                                          <a:latin typeface="Cambria Math" panose="02040503050406030204" pitchFamily="18" charset="0"/>
                                        </a:rPr>
                                        <m:t>−</m:t>
                                      </m:r>
                                      <m:r>
                                        <a:rPr lang="id-ID" sz="2400" b="1" i="1">
                                          <a:latin typeface="Cambria Math" panose="02040503050406030204" pitchFamily="18" charset="0"/>
                                          <a:ea typeface="Cambria Math" panose="02040503050406030204" pitchFamily="18" charset="0"/>
                                        </a:rPr>
                                        <m:t>𝝁</m:t>
                                      </m:r>
                                    </m:num>
                                    <m:den>
                                      <m:r>
                                        <a:rPr lang="id-ID" sz="2400" b="1" i="1">
                                          <a:latin typeface="Cambria Math" panose="02040503050406030204" pitchFamily="18" charset="0"/>
                                          <a:ea typeface="Cambria Math" panose="02040503050406030204" pitchFamily="18" charset="0"/>
                                        </a:rPr>
                                        <m:t>𝝈</m:t>
                                      </m:r>
                                    </m:den>
                                  </m:f>
                                </m:e>
                              </m:d>
                            </m:e>
                            <m:sup>
                              <m:r>
                                <a:rPr lang="id-ID" sz="2400" b="1" i="1" smtClean="0">
                                  <a:latin typeface="Cambria Math" panose="02040503050406030204" pitchFamily="18" charset="0"/>
                                </a:rPr>
                                <m:t>𝟐</m:t>
                              </m:r>
                            </m:sup>
                          </m:sSup>
                        </m:sup>
                      </m:sSup>
                      <m:r>
                        <a:rPr lang="id-ID" sz="2400" b="1" i="1" smtClean="0">
                          <a:latin typeface="Cambria Math" panose="02040503050406030204" pitchFamily="18" charset="0"/>
                        </a:rPr>
                        <m:t>,</m:t>
                      </m:r>
                      <m:r>
                        <a:rPr lang="id-ID" sz="2400" b="1" i="1" smtClean="0">
                          <a:latin typeface="Cambria Math" panose="02040503050406030204" pitchFamily="18" charset="0"/>
                        </a:rPr>
                        <m:t>𝒖𝒏𝒕𝒖𝒌</m:t>
                      </m:r>
                      <m:r>
                        <a:rPr lang="id-ID" sz="2400" b="1" i="1" smtClean="0">
                          <a:latin typeface="Cambria Math" panose="02040503050406030204" pitchFamily="18" charset="0"/>
                        </a:rPr>
                        <m:t> −∞≤</m:t>
                      </m:r>
                      <m:r>
                        <a:rPr lang="id-ID" sz="2400" b="1" i="1" smtClean="0">
                          <a:latin typeface="Cambria Math" panose="02040503050406030204" pitchFamily="18" charset="0"/>
                          <a:ea typeface="Cambria Math" panose="02040503050406030204" pitchFamily="18" charset="0"/>
                        </a:rPr>
                        <m:t>𝒙</m:t>
                      </m:r>
                      <m:r>
                        <a:rPr lang="id-ID" sz="2400" b="1" i="1" smtClean="0">
                          <a:latin typeface="Cambria Math" panose="02040503050406030204" pitchFamily="18" charset="0"/>
                          <a:ea typeface="Cambria Math" panose="02040503050406030204" pitchFamily="18" charset="0"/>
                        </a:rPr>
                        <m:t>≤∞</m:t>
                      </m:r>
                    </m:oMath>
                  </m:oMathPara>
                </a14:m>
                <a:endParaRPr lang="id-ID" sz="2400" b="1" dirty="0"/>
              </a:p>
              <a:p>
                <a:pPr algn="just"/>
                <a:r>
                  <a:rPr lang="id-ID" sz="2400" b="1" dirty="0"/>
                  <a:t>Keterangan :</a:t>
                </a:r>
              </a:p>
              <a:p>
                <a:pPr algn="just"/>
                <a:r>
                  <a:rPr lang="id-ID" sz="2400" b="1" dirty="0"/>
                  <a:t>		</a:t>
                </a:r>
                <a14:m>
                  <m:oMath xmlns:m="http://schemas.openxmlformats.org/officeDocument/2006/math">
                    <m:r>
                      <a:rPr lang="id-ID" sz="2400" b="0" i="1" smtClean="0">
                        <a:latin typeface="Cambria Math" panose="02040503050406030204" pitchFamily="18" charset="0"/>
                      </a:rPr>
                      <m:t>𝑥</m:t>
                    </m:r>
                    <m:r>
                      <a:rPr lang="id-ID" sz="2400" b="0" i="1" smtClean="0">
                        <a:latin typeface="Cambria Math" panose="02040503050406030204" pitchFamily="18" charset="0"/>
                      </a:rPr>
                      <m:t>=</m:t>
                    </m:r>
                  </m:oMath>
                </a14:m>
                <a:r>
                  <a:rPr lang="id-ID" sz="2400" dirty="0"/>
                  <a:t> nilai data</a:t>
                </a:r>
              </a:p>
              <a:p>
                <a:pPr algn="just"/>
                <a:r>
                  <a:rPr lang="id-ID" sz="2400" b="1" dirty="0">
                    <a:ea typeface="Cambria Math" panose="02040503050406030204" pitchFamily="18" charset="0"/>
                  </a:rPr>
                  <a:t>		</a:t>
                </a:r>
                <a14:m>
                  <m:oMath xmlns:m="http://schemas.openxmlformats.org/officeDocument/2006/math">
                    <m:r>
                      <a:rPr lang="id-ID" sz="2400" b="0" i="1" smtClean="0">
                        <a:latin typeface="Cambria Math" panose="02040503050406030204" pitchFamily="18" charset="0"/>
                        <a:ea typeface="Cambria Math" panose="02040503050406030204" pitchFamily="18" charset="0"/>
                      </a:rPr>
                      <m:t>𝜋</m:t>
                    </m:r>
                    <m:r>
                      <a:rPr lang="id-ID" sz="2400" b="0" i="1" smtClean="0">
                        <a:latin typeface="Cambria Math" panose="02040503050406030204" pitchFamily="18" charset="0"/>
                        <a:ea typeface="Cambria Math" panose="02040503050406030204" pitchFamily="18" charset="0"/>
                      </a:rPr>
                      <m:t>=</m:t>
                    </m:r>
                  </m:oMath>
                </a14:m>
                <a:r>
                  <a:rPr lang="id-ID" sz="2400" dirty="0"/>
                  <a:t> nilai konstan, yaitu 3,14159...</a:t>
                </a:r>
              </a:p>
              <a:p>
                <a:pPr algn="just"/>
                <a:r>
                  <a:rPr lang="id-ID" sz="2400" dirty="0"/>
                  <a:t>		</a:t>
                </a:r>
                <a14:m>
                  <m:oMath xmlns:m="http://schemas.openxmlformats.org/officeDocument/2006/math">
                    <m:r>
                      <a:rPr lang="id-ID" sz="2400" b="0" i="1" smtClean="0">
                        <a:latin typeface="Cambria Math" panose="02040503050406030204" pitchFamily="18" charset="0"/>
                      </a:rPr>
                      <m:t>𝑒</m:t>
                    </m:r>
                    <m:r>
                      <a:rPr lang="id-ID" sz="2400" b="0" i="1" smtClean="0">
                        <a:latin typeface="Cambria Math" panose="02040503050406030204" pitchFamily="18" charset="0"/>
                      </a:rPr>
                      <m:t> =</m:t>
                    </m:r>
                  </m:oMath>
                </a14:m>
                <a:r>
                  <a:rPr lang="id-ID" sz="2400" dirty="0"/>
                  <a:t> nilai konstan, yaitu 2,71828...</a:t>
                </a:r>
              </a:p>
              <a:p>
                <a:pPr algn="just"/>
                <a:r>
                  <a:rPr lang="id-ID" sz="2400" dirty="0"/>
                  <a:t>		</a:t>
                </a:r>
                <a14:m>
                  <m:oMath xmlns:m="http://schemas.openxmlformats.org/officeDocument/2006/math">
                    <m:r>
                      <a:rPr lang="id-ID" sz="2400" b="0" i="1" smtClean="0">
                        <a:latin typeface="Cambria Math" panose="02040503050406030204" pitchFamily="18" charset="0"/>
                        <a:ea typeface="Cambria Math" panose="02040503050406030204" pitchFamily="18" charset="0"/>
                      </a:rPr>
                      <m:t>𝜇</m:t>
                    </m:r>
                    <m:r>
                      <a:rPr lang="id-ID" sz="2400" b="0" i="1" smtClean="0">
                        <a:latin typeface="Cambria Math" panose="02040503050406030204" pitchFamily="18" charset="0"/>
                        <a:ea typeface="Cambria Math" panose="02040503050406030204" pitchFamily="18" charset="0"/>
                      </a:rPr>
                      <m:t>=</m:t>
                    </m:r>
                  </m:oMath>
                </a14:m>
                <a:r>
                  <a:rPr lang="id-ID" sz="2400" dirty="0"/>
                  <a:t> rata-rata x</a:t>
                </a:r>
              </a:p>
              <a:p>
                <a:pPr algn="just"/>
                <a:r>
                  <a:rPr lang="id-ID" sz="2400" dirty="0"/>
                  <a:t>		</a:t>
                </a:r>
                <a14:m>
                  <m:oMath xmlns:m="http://schemas.openxmlformats.org/officeDocument/2006/math">
                    <m:r>
                      <a:rPr lang="id-ID" sz="2400" b="0" i="1" smtClean="0">
                        <a:latin typeface="Cambria Math" panose="02040503050406030204" pitchFamily="18" charset="0"/>
                        <a:ea typeface="Cambria Math" panose="02040503050406030204" pitchFamily="18" charset="0"/>
                      </a:rPr>
                      <m:t>𝜎</m:t>
                    </m:r>
                    <m:r>
                      <a:rPr lang="id-ID" sz="2400" b="0" i="1" smtClean="0">
                        <a:latin typeface="Cambria Math" panose="02040503050406030204" pitchFamily="18" charset="0"/>
                        <a:ea typeface="Cambria Math" panose="02040503050406030204" pitchFamily="18" charset="0"/>
                      </a:rPr>
                      <m:t>=</m:t>
                    </m:r>
                  </m:oMath>
                </a14:m>
                <a:r>
                  <a:rPr lang="id-ID" sz="2400" dirty="0"/>
                  <a:t> simpangan baku</a:t>
                </a:r>
              </a:p>
              <a:p>
                <a:pPr algn="just"/>
                <a:r>
                  <a:rPr lang="id-ID" sz="2400" dirty="0"/>
                  <a:t>dan nilai x mempunyai batas </a:t>
                </a:r>
                <a14:m>
                  <m:oMath xmlns:m="http://schemas.openxmlformats.org/officeDocument/2006/math">
                    <m:r>
                      <a:rPr lang="id-ID" sz="2400" b="0" i="1" smtClean="0">
                        <a:latin typeface="Cambria Math" panose="02040503050406030204" pitchFamily="18" charset="0"/>
                      </a:rPr>
                      <m:t>−</m:t>
                    </m:r>
                    <m:r>
                      <a:rPr lang="id-ID" sz="2400" b="0" i="1" smtClean="0">
                        <a:latin typeface="Cambria Math" panose="02040503050406030204" pitchFamily="18" charset="0"/>
                        <a:ea typeface="Cambria Math" panose="02040503050406030204" pitchFamily="18" charset="0"/>
                      </a:rPr>
                      <m:t>∞&lt;</m:t>
                    </m:r>
                    <m:r>
                      <a:rPr lang="id-ID" sz="2400" b="0" i="1" smtClean="0">
                        <a:latin typeface="Cambria Math" panose="02040503050406030204" pitchFamily="18" charset="0"/>
                        <a:ea typeface="Cambria Math" panose="02040503050406030204" pitchFamily="18" charset="0"/>
                      </a:rPr>
                      <m:t>𝑥</m:t>
                    </m:r>
                    <m:r>
                      <a:rPr lang="id-ID" sz="2400" b="0" i="1" smtClean="0">
                        <a:latin typeface="Cambria Math" panose="02040503050406030204" pitchFamily="18" charset="0"/>
                        <a:ea typeface="Cambria Math" panose="02040503050406030204" pitchFamily="18" charset="0"/>
                      </a:rPr>
                      <m:t>&lt;∞,</m:t>
                    </m:r>
                  </m:oMath>
                </a14:m>
                <a:r>
                  <a:rPr lang="id-ID" sz="2400" dirty="0"/>
                  <a:t> maka dikatakan bahwa variabel acak X berdistribusi normal.</a:t>
                </a:r>
              </a:p>
            </p:txBody>
          </p:sp>
        </mc:Choice>
        <mc:Fallback>
          <p:sp>
            <p:nvSpPr>
              <p:cNvPr id="3" name="TextBox 2">
                <a:extLst>
                  <a:ext uri="{FF2B5EF4-FFF2-40B4-BE49-F238E27FC236}">
                    <a16:creationId xmlns:a16="http://schemas.microsoft.com/office/drawing/2014/main" id="{E775063C-87F7-497B-9CF2-DCA46B1BAE6A}"/>
                  </a:ext>
                </a:extLst>
              </p:cNvPr>
              <p:cNvSpPr txBox="1">
                <a:spLocks noRot="1" noChangeAspect="1" noMove="1" noResize="1" noEditPoints="1" noAdjustHandles="1" noChangeArrowheads="1" noChangeShapeType="1" noTextEdit="1"/>
              </p:cNvSpPr>
              <p:nvPr/>
            </p:nvSpPr>
            <p:spPr>
              <a:xfrm>
                <a:off x="1351308" y="1015608"/>
                <a:ext cx="9675495" cy="4958089"/>
              </a:xfrm>
              <a:prstGeom prst="rect">
                <a:avLst/>
              </a:prstGeom>
              <a:blipFill>
                <a:blip r:embed="rId2"/>
                <a:stretch>
                  <a:fillRect l="-944" t="-859" r="-881" b="-1718"/>
                </a:stretch>
              </a:blipFill>
            </p:spPr>
            <p:txBody>
              <a:bodyPr/>
              <a:lstStyle/>
              <a:p>
                <a:r>
                  <a:rPr lang="id-ID">
                    <a:noFill/>
                  </a:rPr>
                  <a:t> </a:t>
                </a:r>
              </a:p>
            </p:txBody>
          </p:sp>
        </mc:Fallback>
      </mc:AlternateContent>
    </p:spTree>
    <p:extLst>
      <p:ext uri="{BB962C8B-B14F-4D97-AF65-F5344CB8AC3E}">
        <p14:creationId xmlns:p14="http://schemas.microsoft.com/office/powerpoint/2010/main" val="327853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24452-74B7-4E76-999A-194D97994BAA}"/>
              </a:ext>
            </a:extLst>
          </p:cNvPr>
          <p:cNvSpPr/>
          <p:nvPr/>
        </p:nvSpPr>
        <p:spPr>
          <a:xfrm>
            <a:off x="1166191" y="861391"/>
            <a:ext cx="4823792" cy="675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t>Sifat-sifat Distribusi Normal</a:t>
            </a:r>
          </a:p>
        </p:txBody>
      </p:sp>
      <p:sp>
        <p:nvSpPr>
          <p:cNvPr id="3" name="Rectangle 2">
            <a:extLst>
              <a:ext uri="{FF2B5EF4-FFF2-40B4-BE49-F238E27FC236}">
                <a16:creationId xmlns:a16="http://schemas.microsoft.com/office/drawing/2014/main" id="{3D5639AB-725A-4B08-A7B6-09DC2DC17E59}"/>
              </a:ext>
            </a:extLst>
          </p:cNvPr>
          <p:cNvSpPr/>
          <p:nvPr/>
        </p:nvSpPr>
        <p:spPr>
          <a:xfrm>
            <a:off x="2133600" y="1815548"/>
            <a:ext cx="9090989" cy="6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d-ID" sz="2400" dirty="0"/>
              <a:t>Grafiknya selalu ada di atas sumbu datar x.</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3C38B92-5139-4518-9562-1C2DCC4D43C1}"/>
                  </a:ext>
                </a:extLst>
              </p:cNvPr>
              <p:cNvSpPr/>
              <p:nvPr/>
            </p:nvSpPr>
            <p:spPr>
              <a:xfrm>
                <a:off x="2153480" y="2617308"/>
                <a:ext cx="9071109" cy="6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d-ID" sz="2400" dirty="0"/>
                  <a:t>Bentuknya simetrik terhadap </a:t>
                </a:r>
                <a14:m>
                  <m:oMath xmlns:m="http://schemas.openxmlformats.org/officeDocument/2006/math">
                    <m:r>
                      <a:rPr lang="id-ID" sz="2400" b="0" i="1" smtClean="0">
                        <a:latin typeface="Cambria Math" panose="02040503050406030204" pitchFamily="18" charset="0"/>
                      </a:rPr>
                      <m:t>𝑥</m:t>
                    </m:r>
                    <m:r>
                      <a:rPr lang="id-ID" sz="2400" b="0" i="1" smtClean="0">
                        <a:latin typeface="Cambria Math" panose="02040503050406030204" pitchFamily="18" charset="0"/>
                      </a:rPr>
                      <m:t>=</m:t>
                    </m:r>
                    <m:r>
                      <a:rPr lang="id-ID" sz="2400" b="0" i="1" smtClean="0">
                        <a:latin typeface="Cambria Math" panose="02040503050406030204" pitchFamily="18" charset="0"/>
                        <a:ea typeface="Cambria Math" panose="02040503050406030204" pitchFamily="18" charset="0"/>
                      </a:rPr>
                      <m:t>𝜇</m:t>
                    </m:r>
                  </m:oMath>
                </a14:m>
                <a:r>
                  <a:rPr lang="id-ID" sz="2400" dirty="0"/>
                  <a:t>.</a:t>
                </a:r>
              </a:p>
            </p:txBody>
          </p:sp>
        </mc:Choice>
        <mc:Fallback>
          <p:sp>
            <p:nvSpPr>
              <p:cNvPr id="4" name="Rectangle 3">
                <a:extLst>
                  <a:ext uri="{FF2B5EF4-FFF2-40B4-BE49-F238E27FC236}">
                    <a16:creationId xmlns:a16="http://schemas.microsoft.com/office/drawing/2014/main" id="{03C38B92-5139-4518-9562-1C2DCC4D43C1}"/>
                  </a:ext>
                </a:extLst>
              </p:cNvPr>
              <p:cNvSpPr>
                <a:spLocks noRot="1" noChangeAspect="1" noMove="1" noResize="1" noEditPoints="1" noAdjustHandles="1" noChangeArrowheads="1" noChangeShapeType="1" noTextEdit="1"/>
              </p:cNvSpPr>
              <p:nvPr/>
            </p:nvSpPr>
            <p:spPr>
              <a:xfrm>
                <a:off x="2153480" y="2617308"/>
                <a:ext cx="9071109" cy="636104"/>
              </a:xfrm>
              <a:prstGeom prst="rect">
                <a:avLst/>
              </a:prstGeom>
              <a:blipFill>
                <a:blip r:embed="rId2"/>
                <a:stretch>
                  <a:fillRect l="-940" b="-6542"/>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64C367D-5FE4-402D-98E6-CB674F46CA45}"/>
                  </a:ext>
                </a:extLst>
              </p:cNvPr>
              <p:cNvSpPr/>
              <p:nvPr/>
            </p:nvSpPr>
            <p:spPr>
              <a:xfrm>
                <a:off x="2153481" y="3419068"/>
                <a:ext cx="9071110" cy="8282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d-ID" sz="2400" dirty="0"/>
                  <a:t>Mempunyai modus, jadi kurva mempunyai satu puncak (unimodal) dan tercapai pada </a:t>
                </a:r>
                <a14:m>
                  <m:oMath xmlns:m="http://schemas.openxmlformats.org/officeDocument/2006/math">
                    <m:r>
                      <a:rPr lang="id-ID" sz="2400" b="0" i="1" smtClean="0">
                        <a:latin typeface="Cambria Math" panose="02040503050406030204" pitchFamily="18" charset="0"/>
                      </a:rPr>
                      <m:t>𝑥</m:t>
                    </m:r>
                    <m:r>
                      <a:rPr lang="id-ID" sz="2400" b="0" i="1" smtClean="0">
                        <a:latin typeface="Cambria Math" panose="02040503050406030204" pitchFamily="18" charset="0"/>
                      </a:rPr>
                      <m:t>=</m:t>
                    </m:r>
                    <m:r>
                      <a:rPr lang="id-ID" sz="2400" b="0" i="1" smtClean="0">
                        <a:latin typeface="Cambria Math" panose="02040503050406030204" pitchFamily="18" charset="0"/>
                        <a:ea typeface="Cambria Math" panose="02040503050406030204" pitchFamily="18" charset="0"/>
                      </a:rPr>
                      <m:t>𝜇</m:t>
                    </m:r>
                  </m:oMath>
                </a14:m>
                <a:r>
                  <a:rPr lang="id-ID" sz="2400" dirty="0"/>
                  <a:t> sebesar </a:t>
                </a:r>
                <a14:m>
                  <m:oMath xmlns:m="http://schemas.openxmlformats.org/officeDocument/2006/math">
                    <m:f>
                      <m:fPr>
                        <m:ctrlPr>
                          <a:rPr lang="id-ID" sz="2400" i="1" smtClean="0">
                            <a:latin typeface="Cambria Math" panose="02040503050406030204" pitchFamily="18" charset="0"/>
                          </a:rPr>
                        </m:ctrlPr>
                      </m:fPr>
                      <m:num>
                        <m:r>
                          <a:rPr lang="id-ID" sz="2400" b="0" i="1" smtClean="0">
                            <a:latin typeface="Cambria Math" panose="02040503050406030204" pitchFamily="18" charset="0"/>
                          </a:rPr>
                          <m:t>0,3989</m:t>
                        </m:r>
                      </m:num>
                      <m:den>
                        <m:r>
                          <a:rPr lang="id-ID" sz="2400" i="1" smtClean="0">
                            <a:latin typeface="Cambria Math" panose="02040503050406030204" pitchFamily="18" charset="0"/>
                            <a:ea typeface="Cambria Math" panose="02040503050406030204" pitchFamily="18" charset="0"/>
                          </a:rPr>
                          <m:t>𝜎</m:t>
                        </m:r>
                      </m:den>
                    </m:f>
                  </m:oMath>
                </a14:m>
                <a:endParaRPr lang="id-ID" sz="2400" dirty="0"/>
              </a:p>
            </p:txBody>
          </p:sp>
        </mc:Choice>
        <mc:Fallback>
          <p:sp>
            <p:nvSpPr>
              <p:cNvPr id="5" name="Rectangle 4">
                <a:extLst>
                  <a:ext uri="{FF2B5EF4-FFF2-40B4-BE49-F238E27FC236}">
                    <a16:creationId xmlns:a16="http://schemas.microsoft.com/office/drawing/2014/main" id="{C64C367D-5FE4-402D-98E6-CB674F46CA45}"/>
                  </a:ext>
                </a:extLst>
              </p:cNvPr>
              <p:cNvSpPr>
                <a:spLocks noRot="1" noChangeAspect="1" noMove="1" noResize="1" noEditPoints="1" noAdjustHandles="1" noChangeArrowheads="1" noChangeShapeType="1" noTextEdit="1"/>
              </p:cNvSpPr>
              <p:nvPr/>
            </p:nvSpPr>
            <p:spPr>
              <a:xfrm>
                <a:off x="2153481" y="3419068"/>
                <a:ext cx="9071110" cy="828260"/>
              </a:xfrm>
              <a:prstGeom prst="rect">
                <a:avLst/>
              </a:prstGeom>
              <a:blipFill>
                <a:blip r:embed="rId3"/>
                <a:stretch>
                  <a:fillRect l="-940" t="-13768" b="-16667"/>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05C16AF-4481-4D49-83C1-C9D4FB5DDA9E}"/>
                  </a:ext>
                </a:extLst>
              </p:cNvPr>
              <p:cNvSpPr/>
              <p:nvPr/>
            </p:nvSpPr>
            <p:spPr>
              <a:xfrm>
                <a:off x="2143539" y="4412984"/>
                <a:ext cx="9071109" cy="8282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d-ID" sz="2400" dirty="0"/>
                  <a:t>Grafiknya mendekati (berasimtotkan) sumbu datar x dimulai dari </a:t>
                </a:r>
                <a14:m>
                  <m:oMath xmlns:m="http://schemas.openxmlformats.org/officeDocument/2006/math">
                    <m:r>
                      <a:rPr lang="id-ID" sz="2400" b="0" i="1" smtClean="0">
                        <a:latin typeface="Cambria Math" panose="02040503050406030204" pitchFamily="18" charset="0"/>
                      </a:rPr>
                      <m:t>𝑥</m:t>
                    </m:r>
                    <m:r>
                      <a:rPr lang="id-ID" sz="2400" b="0" i="1" smtClean="0">
                        <a:latin typeface="Cambria Math" panose="02040503050406030204" pitchFamily="18" charset="0"/>
                      </a:rPr>
                      <m:t>=</m:t>
                    </m:r>
                    <m:r>
                      <a:rPr lang="id-ID" sz="2400" b="0" i="1" smtClean="0">
                        <a:latin typeface="Cambria Math" panose="02040503050406030204" pitchFamily="18" charset="0"/>
                        <a:ea typeface="Cambria Math" panose="02040503050406030204" pitchFamily="18" charset="0"/>
                      </a:rPr>
                      <m:t>𝜇</m:t>
                    </m:r>
                    <m:r>
                      <a:rPr lang="id-ID" sz="2400" b="0" i="1" smtClean="0">
                        <a:latin typeface="Cambria Math" panose="02040503050406030204" pitchFamily="18" charset="0"/>
                        <a:ea typeface="Cambria Math" panose="02040503050406030204" pitchFamily="18" charset="0"/>
                      </a:rPr>
                      <m:t>+3</m:t>
                    </m:r>
                    <m:r>
                      <a:rPr lang="id-ID" sz="2400" b="0" i="1" smtClean="0">
                        <a:latin typeface="Cambria Math" panose="02040503050406030204" pitchFamily="18" charset="0"/>
                        <a:ea typeface="Cambria Math" panose="02040503050406030204" pitchFamily="18" charset="0"/>
                      </a:rPr>
                      <m:t>𝜎</m:t>
                    </m:r>
                  </m:oMath>
                </a14:m>
                <a:r>
                  <a:rPr lang="id-ID" sz="2400" dirty="0"/>
                  <a:t> ke kanan dan </a:t>
                </a:r>
                <a14:m>
                  <m:oMath xmlns:m="http://schemas.openxmlformats.org/officeDocument/2006/math">
                    <m:r>
                      <a:rPr lang="id-ID" sz="2400" i="1">
                        <a:latin typeface="Cambria Math" panose="02040503050406030204" pitchFamily="18" charset="0"/>
                      </a:rPr>
                      <m:t>𝑥</m:t>
                    </m:r>
                    <m:r>
                      <a:rPr lang="id-ID" sz="2400" i="1">
                        <a:latin typeface="Cambria Math" panose="02040503050406030204" pitchFamily="18" charset="0"/>
                      </a:rPr>
                      <m:t>=</m:t>
                    </m:r>
                    <m:r>
                      <a:rPr lang="id-ID" sz="2400" i="1">
                        <a:latin typeface="Cambria Math" panose="02040503050406030204" pitchFamily="18" charset="0"/>
                        <a:ea typeface="Cambria Math" panose="02040503050406030204" pitchFamily="18" charset="0"/>
                      </a:rPr>
                      <m:t>𝜇</m:t>
                    </m:r>
                    <m:r>
                      <a:rPr lang="id-ID" sz="2400" b="0" i="1" smtClean="0">
                        <a:latin typeface="Cambria Math" panose="02040503050406030204" pitchFamily="18" charset="0"/>
                        <a:ea typeface="Cambria Math" panose="02040503050406030204" pitchFamily="18" charset="0"/>
                      </a:rPr>
                      <m:t>−</m:t>
                    </m:r>
                    <m:r>
                      <a:rPr lang="id-ID" sz="2400" i="1">
                        <a:latin typeface="Cambria Math" panose="02040503050406030204" pitchFamily="18" charset="0"/>
                        <a:ea typeface="Cambria Math" panose="02040503050406030204" pitchFamily="18" charset="0"/>
                      </a:rPr>
                      <m:t>3</m:t>
                    </m:r>
                    <m:r>
                      <a:rPr lang="id-ID" sz="2400" i="1">
                        <a:latin typeface="Cambria Math" panose="02040503050406030204" pitchFamily="18" charset="0"/>
                        <a:ea typeface="Cambria Math" panose="02040503050406030204" pitchFamily="18" charset="0"/>
                      </a:rPr>
                      <m:t>𝜎</m:t>
                    </m:r>
                  </m:oMath>
                </a14:m>
                <a:r>
                  <a:rPr lang="id-ID" sz="2400" dirty="0"/>
                  <a:t> ke kiri </a:t>
                </a:r>
              </a:p>
            </p:txBody>
          </p:sp>
        </mc:Choice>
        <mc:Fallback>
          <p:sp>
            <p:nvSpPr>
              <p:cNvPr id="6" name="Rectangle 5">
                <a:extLst>
                  <a:ext uri="{FF2B5EF4-FFF2-40B4-BE49-F238E27FC236}">
                    <a16:creationId xmlns:a16="http://schemas.microsoft.com/office/drawing/2014/main" id="{205C16AF-4481-4D49-83C1-C9D4FB5DDA9E}"/>
                  </a:ext>
                </a:extLst>
              </p:cNvPr>
              <p:cNvSpPr>
                <a:spLocks noRot="1" noChangeAspect="1" noMove="1" noResize="1" noEditPoints="1" noAdjustHandles="1" noChangeArrowheads="1" noChangeShapeType="1" noTextEdit="1"/>
              </p:cNvSpPr>
              <p:nvPr/>
            </p:nvSpPr>
            <p:spPr>
              <a:xfrm>
                <a:off x="2143539" y="4412984"/>
                <a:ext cx="9071109" cy="828259"/>
              </a:xfrm>
              <a:prstGeom prst="rect">
                <a:avLst/>
              </a:prstGeom>
              <a:blipFill>
                <a:blip r:embed="rId4"/>
                <a:stretch>
                  <a:fillRect l="-1007" t="-5072" b="-15217"/>
                </a:stretch>
              </a:blipFill>
            </p:spPr>
            <p:txBody>
              <a:bodyPr/>
              <a:lstStyle/>
              <a:p>
                <a:r>
                  <a:rPr lang="id-ID">
                    <a:noFill/>
                  </a:rPr>
                  <a:t> </a:t>
                </a:r>
              </a:p>
            </p:txBody>
          </p:sp>
        </mc:Fallback>
      </mc:AlternateContent>
      <p:sp>
        <p:nvSpPr>
          <p:cNvPr id="7" name="Rectangle 6">
            <a:extLst>
              <a:ext uri="{FF2B5EF4-FFF2-40B4-BE49-F238E27FC236}">
                <a16:creationId xmlns:a16="http://schemas.microsoft.com/office/drawing/2014/main" id="{A54F6716-0E40-473C-A8B1-3A78AF8FBA30}"/>
              </a:ext>
            </a:extLst>
          </p:cNvPr>
          <p:cNvSpPr/>
          <p:nvPr/>
        </p:nvSpPr>
        <p:spPr>
          <a:xfrm>
            <a:off x="2133600" y="5406899"/>
            <a:ext cx="9071109" cy="6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d-ID" sz="2400" dirty="0"/>
              <a:t>Luas daerah grafik selalu sama dengan satu unit persegi.</a:t>
            </a:r>
          </a:p>
        </p:txBody>
      </p:sp>
      <p:sp>
        <p:nvSpPr>
          <p:cNvPr id="9" name="Star: 7 Points 8">
            <a:extLst>
              <a:ext uri="{FF2B5EF4-FFF2-40B4-BE49-F238E27FC236}">
                <a16:creationId xmlns:a16="http://schemas.microsoft.com/office/drawing/2014/main" id="{1171CDEB-000D-46CF-827E-A051C711CB53}"/>
              </a:ext>
            </a:extLst>
          </p:cNvPr>
          <p:cNvSpPr/>
          <p:nvPr/>
        </p:nvSpPr>
        <p:spPr>
          <a:xfrm>
            <a:off x="1470988" y="1868556"/>
            <a:ext cx="583095" cy="5300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1</a:t>
            </a:r>
            <a:endParaRPr lang="id-ID" dirty="0"/>
          </a:p>
        </p:txBody>
      </p:sp>
      <p:sp>
        <p:nvSpPr>
          <p:cNvPr id="10" name="Star: 7 Points 9">
            <a:extLst>
              <a:ext uri="{FF2B5EF4-FFF2-40B4-BE49-F238E27FC236}">
                <a16:creationId xmlns:a16="http://schemas.microsoft.com/office/drawing/2014/main" id="{EBB0B50F-43D7-418D-98CB-C345B1279476}"/>
              </a:ext>
            </a:extLst>
          </p:cNvPr>
          <p:cNvSpPr/>
          <p:nvPr/>
        </p:nvSpPr>
        <p:spPr>
          <a:xfrm>
            <a:off x="1470988" y="2658721"/>
            <a:ext cx="583095" cy="5300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2</a:t>
            </a:r>
            <a:endParaRPr lang="id-ID" dirty="0"/>
          </a:p>
        </p:txBody>
      </p:sp>
      <p:sp>
        <p:nvSpPr>
          <p:cNvPr id="11" name="Star: 7 Points 10">
            <a:extLst>
              <a:ext uri="{FF2B5EF4-FFF2-40B4-BE49-F238E27FC236}">
                <a16:creationId xmlns:a16="http://schemas.microsoft.com/office/drawing/2014/main" id="{5CF3ED3B-5272-4296-BF54-DF77E8BC7C4D}"/>
              </a:ext>
            </a:extLst>
          </p:cNvPr>
          <p:cNvSpPr/>
          <p:nvPr/>
        </p:nvSpPr>
        <p:spPr>
          <a:xfrm>
            <a:off x="1470989" y="3568154"/>
            <a:ext cx="583095" cy="5300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3</a:t>
            </a:r>
            <a:endParaRPr lang="id-ID" dirty="0"/>
          </a:p>
        </p:txBody>
      </p:sp>
      <p:sp>
        <p:nvSpPr>
          <p:cNvPr id="12" name="Star: 7 Points 11">
            <a:extLst>
              <a:ext uri="{FF2B5EF4-FFF2-40B4-BE49-F238E27FC236}">
                <a16:creationId xmlns:a16="http://schemas.microsoft.com/office/drawing/2014/main" id="{282CBE1C-CF25-4921-95ED-691B8BA5F9FD}"/>
              </a:ext>
            </a:extLst>
          </p:cNvPr>
          <p:cNvSpPr/>
          <p:nvPr/>
        </p:nvSpPr>
        <p:spPr>
          <a:xfrm>
            <a:off x="1470988" y="4562069"/>
            <a:ext cx="583095" cy="5300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4</a:t>
            </a:r>
            <a:endParaRPr lang="id-ID" dirty="0"/>
          </a:p>
        </p:txBody>
      </p:sp>
      <p:sp>
        <p:nvSpPr>
          <p:cNvPr id="13" name="Star: 7 Points 12">
            <a:extLst>
              <a:ext uri="{FF2B5EF4-FFF2-40B4-BE49-F238E27FC236}">
                <a16:creationId xmlns:a16="http://schemas.microsoft.com/office/drawing/2014/main" id="{28BA6D81-DC22-44C0-BD24-E0481D7CE990}"/>
              </a:ext>
            </a:extLst>
          </p:cNvPr>
          <p:cNvSpPr/>
          <p:nvPr/>
        </p:nvSpPr>
        <p:spPr>
          <a:xfrm>
            <a:off x="1470988" y="5373777"/>
            <a:ext cx="583095" cy="5300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5</a:t>
            </a:r>
            <a:endParaRPr lang="id-ID" dirty="0"/>
          </a:p>
        </p:txBody>
      </p:sp>
    </p:spTree>
    <p:extLst>
      <p:ext uri="{BB962C8B-B14F-4D97-AF65-F5344CB8AC3E}">
        <p14:creationId xmlns:p14="http://schemas.microsoft.com/office/powerpoint/2010/main" val="217711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C561E7A-0D3D-4819-B5AE-066C448B3299}"/>
              </a:ext>
            </a:extLst>
          </p:cNvPr>
          <p:cNvSpPr/>
          <p:nvPr/>
        </p:nvSpPr>
        <p:spPr>
          <a:xfrm>
            <a:off x="3631096" y="1007165"/>
            <a:ext cx="4638261" cy="98066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b="1" dirty="0"/>
              <a:t>KURVA NORMAL</a:t>
            </a:r>
          </a:p>
        </p:txBody>
      </p:sp>
      <p:sp>
        <p:nvSpPr>
          <p:cNvPr id="3" name="Rectangle 2">
            <a:extLst>
              <a:ext uri="{FF2B5EF4-FFF2-40B4-BE49-F238E27FC236}">
                <a16:creationId xmlns:a16="http://schemas.microsoft.com/office/drawing/2014/main" id="{CFCA3161-BAF2-4DE1-A5BF-30A9408362D9}"/>
              </a:ext>
            </a:extLst>
          </p:cNvPr>
          <p:cNvSpPr/>
          <p:nvPr/>
        </p:nvSpPr>
        <p:spPr>
          <a:xfrm>
            <a:off x="1325217" y="2358887"/>
            <a:ext cx="9554818" cy="715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t>Jika suatu distribusi normal digambarkan sebagai kurva, maka kurva tersebut dinamakan kurval normal.</a:t>
            </a:r>
          </a:p>
        </p:txBody>
      </p:sp>
      <p:pic>
        <p:nvPicPr>
          <p:cNvPr id="7" name="Picture 6">
            <a:extLst>
              <a:ext uri="{FF2B5EF4-FFF2-40B4-BE49-F238E27FC236}">
                <a16:creationId xmlns:a16="http://schemas.microsoft.com/office/drawing/2014/main" id="{1B486B1A-EBA4-42FF-8CBC-F51C69E7C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719" y="3322981"/>
            <a:ext cx="4862099" cy="2662309"/>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EABACE80-7576-4885-A218-DBED3CA1B9B7}"/>
                  </a:ext>
                </a:extLst>
              </p:cNvPr>
              <p:cNvSpPr/>
              <p:nvPr/>
            </p:nvSpPr>
            <p:spPr>
              <a:xfrm>
                <a:off x="7222435" y="3429000"/>
                <a:ext cx="3896139" cy="20673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d-ID" dirty="0"/>
                  <a:t>Data sebagian besar ada ditengah-tengah dan sebagian kecil ada di tepi, yaitu:</a:t>
                </a:r>
              </a:p>
              <a:p>
                <a:pPr marL="342900" indent="-342900">
                  <a:buFont typeface="+mj-lt"/>
                  <a:buAutoNum type="arabicPeriod"/>
                </a:pPr>
                <a:r>
                  <a:rPr lang="id-ID" dirty="0"/>
                  <a:t>Jarak </a:t>
                </a:r>
                <a14:m>
                  <m:oMath xmlns:m="http://schemas.openxmlformats.org/officeDocument/2006/math">
                    <m:r>
                      <a:rPr lang="id-ID" i="1" smtClean="0">
                        <a:latin typeface="Cambria Math" panose="02040503050406030204" pitchFamily="18" charset="0"/>
                        <a:ea typeface="Cambria Math" panose="02040503050406030204" pitchFamily="18" charset="0"/>
                      </a:rPr>
                      <m:t>±</m:t>
                    </m:r>
                    <m:r>
                      <a:rPr lang="id-ID" b="0" i="1" smtClean="0">
                        <a:latin typeface="Cambria Math" panose="02040503050406030204" pitchFamily="18" charset="0"/>
                        <a:ea typeface="Cambria Math" panose="02040503050406030204" pitchFamily="18" charset="0"/>
                      </a:rPr>
                      <m:t>1</m:t>
                    </m:r>
                    <m:r>
                      <a:rPr lang="id-ID" b="0" i="1" smtClean="0">
                        <a:latin typeface="Cambria Math" panose="02040503050406030204" pitchFamily="18" charset="0"/>
                        <a:ea typeface="Cambria Math" panose="02040503050406030204" pitchFamily="18" charset="0"/>
                      </a:rPr>
                      <m:t>𝜎</m:t>
                    </m:r>
                  </m:oMath>
                </a14:m>
                <a:r>
                  <a:rPr lang="id-ID" dirty="0"/>
                  <a:t> menampung 68% data,</a:t>
                </a:r>
              </a:p>
              <a:p>
                <a:pPr marL="342900" indent="-342900">
                  <a:buFont typeface="+mj-lt"/>
                  <a:buAutoNum type="arabicPeriod"/>
                </a:pPr>
                <a:r>
                  <a:rPr lang="id-ID" dirty="0"/>
                  <a:t>Jarak </a:t>
                </a:r>
                <a14:m>
                  <m:oMath xmlns:m="http://schemas.openxmlformats.org/officeDocument/2006/math">
                    <m:r>
                      <a:rPr lang="id-ID" i="1" smtClean="0">
                        <a:latin typeface="Cambria Math" panose="02040503050406030204" pitchFamily="18" charset="0"/>
                        <a:ea typeface="Cambria Math" panose="02040503050406030204" pitchFamily="18" charset="0"/>
                      </a:rPr>
                      <m:t>±</m:t>
                    </m:r>
                    <m:r>
                      <a:rPr lang="id-ID" b="0" i="1" smtClean="0">
                        <a:latin typeface="Cambria Math" panose="02040503050406030204" pitchFamily="18" charset="0"/>
                        <a:ea typeface="Cambria Math" panose="02040503050406030204" pitchFamily="18" charset="0"/>
                      </a:rPr>
                      <m:t>2</m:t>
                    </m:r>
                    <m:r>
                      <a:rPr lang="id-ID" b="0" i="1" smtClean="0">
                        <a:latin typeface="Cambria Math" panose="02040503050406030204" pitchFamily="18" charset="0"/>
                        <a:ea typeface="Cambria Math" panose="02040503050406030204" pitchFamily="18" charset="0"/>
                      </a:rPr>
                      <m:t>𝜎</m:t>
                    </m:r>
                  </m:oMath>
                </a14:m>
                <a:r>
                  <a:rPr lang="id-ID" dirty="0"/>
                  <a:t> menampung 95% data, dan</a:t>
                </a:r>
              </a:p>
              <a:p>
                <a:pPr marL="342900" indent="-342900">
                  <a:buFont typeface="+mj-lt"/>
                  <a:buAutoNum type="arabicPeriod"/>
                </a:pPr>
                <a:r>
                  <a:rPr lang="id-ID" dirty="0"/>
                  <a:t>Jarak </a:t>
                </a:r>
                <a14:m>
                  <m:oMath xmlns:m="http://schemas.openxmlformats.org/officeDocument/2006/math">
                    <m:r>
                      <a:rPr lang="id-ID" i="1" smtClean="0">
                        <a:latin typeface="Cambria Math" panose="02040503050406030204" pitchFamily="18" charset="0"/>
                        <a:ea typeface="Cambria Math" panose="02040503050406030204" pitchFamily="18" charset="0"/>
                      </a:rPr>
                      <m:t>±</m:t>
                    </m:r>
                    <m:r>
                      <a:rPr lang="id-ID" b="0" i="1" smtClean="0">
                        <a:latin typeface="Cambria Math" panose="02040503050406030204" pitchFamily="18" charset="0"/>
                        <a:ea typeface="Cambria Math" panose="02040503050406030204" pitchFamily="18" charset="0"/>
                      </a:rPr>
                      <m:t>3</m:t>
                    </m:r>
                    <m:r>
                      <a:rPr lang="id-ID" b="0" i="1" smtClean="0">
                        <a:latin typeface="Cambria Math" panose="02040503050406030204" pitchFamily="18" charset="0"/>
                        <a:ea typeface="Cambria Math" panose="02040503050406030204" pitchFamily="18" charset="0"/>
                      </a:rPr>
                      <m:t>𝜎</m:t>
                    </m:r>
                  </m:oMath>
                </a14:m>
                <a:r>
                  <a:rPr lang="id-ID" dirty="0"/>
                  <a:t> menampung 99% data,</a:t>
                </a:r>
              </a:p>
            </p:txBody>
          </p:sp>
        </mc:Choice>
        <mc:Fallback>
          <p:sp>
            <p:nvSpPr>
              <p:cNvPr id="8" name="Rectangle 7">
                <a:extLst>
                  <a:ext uri="{FF2B5EF4-FFF2-40B4-BE49-F238E27FC236}">
                    <a16:creationId xmlns:a16="http://schemas.microsoft.com/office/drawing/2014/main" id="{EABACE80-7576-4885-A218-DBED3CA1B9B7}"/>
                  </a:ext>
                </a:extLst>
              </p:cNvPr>
              <p:cNvSpPr>
                <a:spLocks noRot="1" noChangeAspect="1" noMove="1" noResize="1" noEditPoints="1" noAdjustHandles="1" noChangeArrowheads="1" noChangeShapeType="1" noTextEdit="1"/>
              </p:cNvSpPr>
              <p:nvPr/>
            </p:nvSpPr>
            <p:spPr>
              <a:xfrm>
                <a:off x="7222435" y="3429000"/>
                <a:ext cx="3896139" cy="2067338"/>
              </a:xfrm>
              <a:prstGeom prst="rect">
                <a:avLst/>
              </a:prstGeom>
              <a:blipFill>
                <a:blip r:embed="rId3"/>
                <a:stretch>
                  <a:fillRect l="-1248"/>
                </a:stretch>
              </a:blipFill>
            </p:spPr>
            <p:txBody>
              <a:bodyPr/>
              <a:lstStyle/>
              <a:p>
                <a:r>
                  <a:rPr lang="id-ID">
                    <a:noFill/>
                  </a:rPr>
                  <a:t> </a:t>
                </a:r>
              </a:p>
            </p:txBody>
          </p:sp>
        </mc:Fallback>
      </mc:AlternateContent>
      <p:sp>
        <p:nvSpPr>
          <p:cNvPr id="9" name="Arrow: Chevron 8">
            <a:extLst>
              <a:ext uri="{FF2B5EF4-FFF2-40B4-BE49-F238E27FC236}">
                <a16:creationId xmlns:a16="http://schemas.microsoft.com/office/drawing/2014/main" id="{EE3AE0A9-83EE-4324-9196-51FF6F7FD884}"/>
              </a:ext>
            </a:extLst>
          </p:cNvPr>
          <p:cNvSpPr/>
          <p:nvPr/>
        </p:nvSpPr>
        <p:spPr>
          <a:xfrm>
            <a:off x="6506818" y="4081670"/>
            <a:ext cx="530086" cy="715617"/>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9128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C39421AE-A583-47B3-8E5E-347C7C6424C1}"/>
              </a:ext>
            </a:extLst>
          </p:cNvPr>
          <p:cNvSpPr/>
          <p:nvPr/>
        </p:nvSpPr>
        <p:spPr>
          <a:xfrm>
            <a:off x="755375" y="861392"/>
            <a:ext cx="7513982" cy="4253948"/>
          </a:xfrm>
          <a:prstGeom prst="cloudCallout">
            <a:avLst>
              <a:gd name="adj1" fmla="val 57474"/>
              <a:gd name="adj2" fmla="val 425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d-ID" sz="1800" b="1" dirty="0"/>
              <a:t>Garis tegak lurus yang ditarik di pusat kurva menggambarkan rataan distibusi. Karena sudah jelas garis tegak itu membagi distribusi yang diwakili kurva menjadi dua bagian yang sama, garis itu juga mewakili median distribusi. Akhirnya dapat dilihat bahwa kerapatan frekuensi tertinggi terdapat di garis tegak yang sama tersebut. Dengan demikian, pada kurva normal rataan, median dan modus berimpit atau bernilai sama.</a:t>
            </a:r>
          </a:p>
        </p:txBody>
      </p:sp>
      <p:pic>
        <p:nvPicPr>
          <p:cNvPr id="5" name="Picture 4">
            <a:extLst>
              <a:ext uri="{FF2B5EF4-FFF2-40B4-BE49-F238E27FC236}">
                <a16:creationId xmlns:a16="http://schemas.microsoft.com/office/drawing/2014/main" id="{A3104F0A-6CF5-42E8-BFCC-5FE3623B6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188" y="2791860"/>
            <a:ext cx="2296242" cy="3065601"/>
          </a:xfrm>
          <a:prstGeom prst="rect">
            <a:avLst/>
          </a:prstGeom>
        </p:spPr>
      </p:pic>
    </p:spTree>
    <p:extLst>
      <p:ext uri="{BB962C8B-B14F-4D97-AF65-F5344CB8AC3E}">
        <p14:creationId xmlns:p14="http://schemas.microsoft.com/office/powerpoint/2010/main" val="373330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69CA2B88-07D1-4130-8C7D-E11528C33B13}"/>
                  </a:ext>
                </a:extLst>
              </p:cNvPr>
              <p:cNvSpPr/>
              <p:nvPr/>
            </p:nvSpPr>
            <p:spPr>
              <a:xfrm>
                <a:off x="1325217" y="808383"/>
                <a:ext cx="9806609" cy="1537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Untuk tiap pasang </a:t>
                </a:r>
                <a14:m>
                  <m:oMath xmlns:m="http://schemas.openxmlformats.org/officeDocument/2006/math">
                    <m:r>
                      <a:rPr lang="id-ID" sz="2400" i="1" smtClean="0">
                        <a:latin typeface="Cambria Math" panose="02040503050406030204" pitchFamily="18" charset="0"/>
                        <a:ea typeface="Cambria Math" panose="02040503050406030204" pitchFamily="18" charset="0"/>
                      </a:rPr>
                      <m:t>𝜇</m:t>
                    </m:r>
                  </m:oMath>
                </a14:m>
                <a:r>
                  <a:rPr lang="id-ID" sz="2400" dirty="0"/>
                  <a:t> dan </a:t>
                </a:r>
                <a14:m>
                  <m:oMath xmlns:m="http://schemas.openxmlformats.org/officeDocument/2006/math">
                    <m:r>
                      <a:rPr lang="id-ID" sz="2400" i="1" smtClean="0">
                        <a:latin typeface="Cambria Math" panose="02040503050406030204" pitchFamily="18" charset="0"/>
                        <a:ea typeface="Cambria Math" panose="02040503050406030204" pitchFamily="18" charset="0"/>
                      </a:rPr>
                      <m:t>𝜎</m:t>
                    </m:r>
                  </m:oMath>
                </a14:m>
                <a:r>
                  <a:rPr lang="id-ID" sz="2400" dirty="0"/>
                  <a:t>, sifat-sifat tersebut selalu dipenuhi, hanya bentuk kurvanya saja yang berlainan. Jika </a:t>
                </a:r>
                <a14:m>
                  <m:oMath xmlns:m="http://schemas.openxmlformats.org/officeDocument/2006/math">
                    <m:r>
                      <a:rPr lang="id-ID" sz="2400" i="1" smtClean="0">
                        <a:latin typeface="Cambria Math" panose="02040503050406030204" pitchFamily="18" charset="0"/>
                        <a:ea typeface="Cambria Math" panose="02040503050406030204" pitchFamily="18" charset="0"/>
                      </a:rPr>
                      <m:t>𝜎</m:t>
                    </m:r>
                  </m:oMath>
                </a14:m>
                <a:r>
                  <a:rPr lang="id-ID" sz="2400" dirty="0"/>
                  <a:t> makin besar, kurvanya makin rendah (platikurtik) ddan untuk </a:t>
                </a:r>
                <a14:m>
                  <m:oMath xmlns:m="http://schemas.openxmlformats.org/officeDocument/2006/math">
                    <m:r>
                      <a:rPr lang="id-ID" sz="2400" i="1" smtClean="0">
                        <a:latin typeface="Cambria Math" panose="02040503050406030204" pitchFamily="18" charset="0"/>
                        <a:ea typeface="Cambria Math" panose="02040503050406030204" pitchFamily="18" charset="0"/>
                      </a:rPr>
                      <m:t>𝜎</m:t>
                    </m:r>
                    <m:r>
                      <a:rPr lang="id-ID" sz="2400" b="0" i="1" smtClean="0">
                        <a:latin typeface="Cambria Math" panose="02040503050406030204" pitchFamily="18" charset="0"/>
                        <a:ea typeface="Cambria Math" panose="02040503050406030204" pitchFamily="18" charset="0"/>
                      </a:rPr>
                      <m:t> </m:t>
                    </m:r>
                  </m:oMath>
                </a14:m>
                <a:r>
                  <a:rPr lang="id-ID" sz="2400" dirty="0"/>
                  <a:t>makin kecil, kurvanya makin tinggi (leptokurtik)</a:t>
                </a:r>
              </a:p>
            </p:txBody>
          </p:sp>
        </mc:Choice>
        <mc:Fallback>
          <p:sp>
            <p:nvSpPr>
              <p:cNvPr id="4" name="Rectangle 3">
                <a:extLst>
                  <a:ext uri="{FF2B5EF4-FFF2-40B4-BE49-F238E27FC236}">
                    <a16:creationId xmlns:a16="http://schemas.microsoft.com/office/drawing/2014/main" id="{69CA2B88-07D1-4130-8C7D-E11528C33B13}"/>
                  </a:ext>
                </a:extLst>
              </p:cNvPr>
              <p:cNvSpPr>
                <a:spLocks noRot="1" noChangeAspect="1" noMove="1" noResize="1" noEditPoints="1" noAdjustHandles="1" noChangeArrowheads="1" noChangeShapeType="1" noTextEdit="1"/>
              </p:cNvSpPr>
              <p:nvPr/>
            </p:nvSpPr>
            <p:spPr>
              <a:xfrm>
                <a:off x="1325217" y="808383"/>
                <a:ext cx="9806609" cy="1537252"/>
              </a:xfrm>
              <a:prstGeom prst="rect">
                <a:avLst/>
              </a:prstGeom>
              <a:blipFill>
                <a:blip r:embed="rId2"/>
                <a:stretch>
                  <a:fillRect/>
                </a:stretch>
              </a:blipFill>
            </p:spPr>
            <p:txBody>
              <a:bodyPr/>
              <a:lstStyle/>
              <a:p>
                <a:r>
                  <a:rPr lang="id-ID">
                    <a:noFill/>
                  </a:rPr>
                  <a:t> </a:t>
                </a:r>
              </a:p>
            </p:txBody>
          </p:sp>
        </mc:Fallback>
      </mc:AlternateContent>
      <p:pic>
        <p:nvPicPr>
          <p:cNvPr id="5" name="Picture 4">
            <a:extLst>
              <a:ext uri="{FF2B5EF4-FFF2-40B4-BE49-F238E27FC236}">
                <a16:creationId xmlns:a16="http://schemas.microsoft.com/office/drawing/2014/main" id="{DEBA6706-E82B-4D20-81AB-852EF808A836}"/>
              </a:ext>
            </a:extLst>
          </p:cNvPr>
          <p:cNvPicPr>
            <a:picLocks noChangeAspect="1"/>
          </p:cNvPicPr>
          <p:nvPr/>
        </p:nvPicPr>
        <p:blipFill rotWithShape="1">
          <a:blip r:embed="rId3">
            <a:extLst>
              <a:ext uri="{28A0092B-C50C-407E-A947-70E740481C1C}">
                <a14:useLocalDpi xmlns:a14="http://schemas.microsoft.com/office/drawing/2010/main" val="0"/>
              </a:ext>
            </a:extLst>
          </a:blip>
          <a:srcRect l="13146" t="23060" r="12710" b="21172"/>
          <a:stretch/>
        </p:blipFill>
        <p:spPr>
          <a:xfrm>
            <a:off x="3193774" y="2478157"/>
            <a:ext cx="6029739" cy="3405029"/>
          </a:xfrm>
          <a:prstGeom prst="rect">
            <a:avLst/>
          </a:prstGeom>
        </p:spPr>
      </p:pic>
    </p:spTree>
    <p:extLst>
      <p:ext uri="{BB962C8B-B14F-4D97-AF65-F5344CB8AC3E}">
        <p14:creationId xmlns:p14="http://schemas.microsoft.com/office/powerpoint/2010/main" val="374439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A06401-72AE-4F34-A268-0554C1191ACF}"/>
              </a:ext>
            </a:extLst>
          </p:cNvPr>
          <p:cNvPicPr>
            <a:picLocks noChangeAspect="1"/>
          </p:cNvPicPr>
          <p:nvPr/>
        </p:nvPicPr>
        <p:blipFill rotWithShape="1">
          <a:blip r:embed="rId2">
            <a:extLst>
              <a:ext uri="{28A0092B-C50C-407E-A947-70E740481C1C}">
                <a14:useLocalDpi xmlns:a14="http://schemas.microsoft.com/office/drawing/2010/main" val="0"/>
              </a:ext>
            </a:extLst>
          </a:blip>
          <a:srcRect t="19000" b="6667"/>
          <a:stretch/>
        </p:blipFill>
        <p:spPr>
          <a:xfrm>
            <a:off x="2120347" y="1410529"/>
            <a:ext cx="7657437" cy="4269021"/>
          </a:xfrm>
          <a:prstGeom prst="rect">
            <a:avLst/>
          </a:prstGeom>
        </p:spPr>
      </p:pic>
    </p:spTree>
    <p:extLst>
      <p:ext uri="{BB962C8B-B14F-4D97-AF65-F5344CB8AC3E}">
        <p14:creationId xmlns:p14="http://schemas.microsoft.com/office/powerpoint/2010/main" val="12242724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276</TotalTime>
  <Words>446</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Cambria Math</vt:lpstr>
      <vt:lpstr>Garamond</vt:lpstr>
      <vt:lpstr>Times New Roman</vt:lpstr>
      <vt:lpstr>Organic</vt:lpstr>
      <vt:lpstr>DISTRIBUSI NORMAL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DISTRIBUSI NORMAL</dc:title>
  <dc:creator>win8</dc:creator>
  <cp:lastModifiedBy>win8</cp:lastModifiedBy>
  <cp:revision>17</cp:revision>
  <dcterms:created xsi:type="dcterms:W3CDTF">2021-01-30T18:16:02Z</dcterms:created>
  <dcterms:modified xsi:type="dcterms:W3CDTF">2021-01-31T10:16:48Z</dcterms:modified>
</cp:coreProperties>
</file>