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0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08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6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009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6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5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0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42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1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91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0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321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98FC1-0CA4-4772-8591-37092485234D}" type="datetimeFigureOut">
              <a:rPr lang="id-ID" smtClean="0"/>
              <a:t>20/01/2021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EBBBA6-408D-4C66-9CF0-3C1DE63A1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69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D1C7-902B-4220-AAF1-750A445D6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DISTRIBUSI BINOMIAL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06046-E0F8-4477-AC49-97A99FE28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902" y="4532243"/>
            <a:ext cx="6815669" cy="446156"/>
          </a:xfrm>
        </p:spPr>
        <p:txBody>
          <a:bodyPr/>
          <a:lstStyle/>
          <a:p>
            <a:r>
              <a:rPr lang="id-ID" b="1" dirty="0"/>
              <a:t>By. SITI SYARAH MAULYDIA, M.Pd</a:t>
            </a:r>
          </a:p>
        </p:txBody>
      </p:sp>
    </p:spTree>
    <p:extLst>
      <p:ext uri="{BB962C8B-B14F-4D97-AF65-F5344CB8AC3E}">
        <p14:creationId xmlns:p14="http://schemas.microsoft.com/office/powerpoint/2010/main" val="321140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6D1DDC-DA52-4D71-B24C-3EE6FEF7700C}"/>
              </a:ext>
            </a:extLst>
          </p:cNvPr>
          <p:cNvSpPr/>
          <p:nvPr/>
        </p:nvSpPr>
        <p:spPr>
          <a:xfrm>
            <a:off x="2080589" y="1035961"/>
            <a:ext cx="2345635" cy="516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PENYELESAIAN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19D1B-AB50-417F-8B8E-EA724553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89" y="1776319"/>
            <a:ext cx="7259448" cy="649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ACEF2-40C2-4D67-A6B1-BE0E2F16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89" y="2568788"/>
            <a:ext cx="7313006" cy="282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444F4-A456-425C-97FF-1C543320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589" y="2995026"/>
            <a:ext cx="7259447" cy="665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BD55B-1F3B-4729-97A9-F4D4D7EDD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589" y="3803602"/>
            <a:ext cx="7259447" cy="680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877F6-B004-412C-89CC-983FB23B9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589" y="4631445"/>
            <a:ext cx="731300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6080ED-2471-4B6F-A721-148A8EB9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80" y="1781495"/>
            <a:ext cx="6041538" cy="30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DC69B4F-8C86-43B0-B5EF-EF6B69E3FA19}"/>
              </a:ext>
            </a:extLst>
          </p:cNvPr>
          <p:cNvSpPr/>
          <p:nvPr/>
        </p:nvSpPr>
        <p:spPr>
          <a:xfrm>
            <a:off x="4452731" y="848139"/>
            <a:ext cx="2703443" cy="7288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CONTOH NO.4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CEB07-6B8E-4891-A6AA-52C62F7C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5" y="1958008"/>
            <a:ext cx="8825949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6D1DDC-DA52-4D71-B24C-3EE6FEF7700C}"/>
              </a:ext>
            </a:extLst>
          </p:cNvPr>
          <p:cNvSpPr/>
          <p:nvPr/>
        </p:nvSpPr>
        <p:spPr>
          <a:xfrm>
            <a:off x="1524000" y="980661"/>
            <a:ext cx="2345635" cy="516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PENYELESAIAN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0A510-5F43-4040-A7FD-D8FFA834D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1914211"/>
            <a:ext cx="6568472" cy="34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DC69B4F-8C86-43B0-B5EF-EF6B69E3FA19}"/>
              </a:ext>
            </a:extLst>
          </p:cNvPr>
          <p:cNvSpPr/>
          <p:nvPr/>
        </p:nvSpPr>
        <p:spPr>
          <a:xfrm>
            <a:off x="4452731" y="848139"/>
            <a:ext cx="2703443" cy="7288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CONTOH NO.5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769A5-7281-4BCF-A8F9-4901D142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25" y="2001079"/>
            <a:ext cx="8627950" cy="23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6D1DDC-DA52-4D71-B24C-3EE6FEF7700C}"/>
              </a:ext>
            </a:extLst>
          </p:cNvPr>
          <p:cNvSpPr/>
          <p:nvPr/>
        </p:nvSpPr>
        <p:spPr>
          <a:xfrm>
            <a:off x="1524000" y="980661"/>
            <a:ext cx="2345635" cy="516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PENYELESAIAN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20AC5-9001-4883-BE95-6B42EA6A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4" y="1858909"/>
            <a:ext cx="7208472" cy="3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0397034-F9D4-4F9D-A618-A0AD507531E0}"/>
              </a:ext>
            </a:extLst>
          </p:cNvPr>
          <p:cNvSpPr/>
          <p:nvPr/>
        </p:nvSpPr>
        <p:spPr>
          <a:xfrm>
            <a:off x="2517913" y="993913"/>
            <a:ext cx="6864626" cy="940904"/>
          </a:xfrm>
          <a:prstGeom prst="horizontalScroll">
            <a:avLst>
              <a:gd name="adj" fmla="val 167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/>
              <a:t>DISTRIBUSI BINOMIAL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BD4ED-D154-413A-8766-337C4BD8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92" y="2410238"/>
            <a:ext cx="9687016" cy="275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FA7C30-131B-410F-A212-057BCBC63F87}"/>
              </a:ext>
            </a:extLst>
          </p:cNvPr>
          <p:cNvSpPr/>
          <p:nvPr/>
        </p:nvSpPr>
        <p:spPr>
          <a:xfrm>
            <a:off x="1046922" y="2146852"/>
            <a:ext cx="10204174" cy="32865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187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FA96F5-60FB-4500-85C4-4308D2B584D1}"/>
              </a:ext>
            </a:extLst>
          </p:cNvPr>
          <p:cNvSpPr/>
          <p:nvPr/>
        </p:nvSpPr>
        <p:spPr>
          <a:xfrm>
            <a:off x="2445647" y="967005"/>
            <a:ext cx="7440475" cy="145814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31AB4-E29C-487B-8776-3A7EC6CC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24" y="1112376"/>
            <a:ext cx="6660667" cy="1259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259BF-B796-4B65-B553-2D7213C8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34" y="2746766"/>
            <a:ext cx="8447640" cy="33721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2237F0-8F01-4F51-9B3F-6A58086A2754}"/>
              </a:ext>
            </a:extLst>
          </p:cNvPr>
          <p:cNvSpPr/>
          <p:nvPr/>
        </p:nvSpPr>
        <p:spPr>
          <a:xfrm>
            <a:off x="1669774" y="2609469"/>
            <a:ext cx="9210261" cy="353597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512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82D3DA4F-69F6-472A-8CF0-FB2E97A5EC46}"/>
              </a:ext>
            </a:extLst>
          </p:cNvPr>
          <p:cNvSpPr/>
          <p:nvPr/>
        </p:nvSpPr>
        <p:spPr>
          <a:xfrm>
            <a:off x="1219200" y="1060174"/>
            <a:ext cx="4625009" cy="6096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Syarat-syarat Percobaan Binomial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2B4C231-3D92-41C0-BD28-782D4B893ADD}"/>
              </a:ext>
            </a:extLst>
          </p:cNvPr>
          <p:cNvSpPr/>
          <p:nvPr/>
        </p:nvSpPr>
        <p:spPr>
          <a:xfrm>
            <a:off x="1762538" y="1934817"/>
            <a:ext cx="5698435" cy="609600"/>
          </a:xfrm>
          <a:prstGeom prst="homePlate">
            <a:avLst>
              <a:gd name="adj" fmla="val 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Percobaan dilakukan dengan n pengulangan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E27419E-7ABE-461E-80F9-15A808DA5F12}"/>
              </a:ext>
            </a:extLst>
          </p:cNvPr>
          <p:cNvSpPr/>
          <p:nvPr/>
        </p:nvSpPr>
        <p:spPr>
          <a:xfrm>
            <a:off x="2239614" y="2650435"/>
            <a:ext cx="5698435" cy="771939"/>
          </a:xfrm>
          <a:prstGeom prst="homePlate">
            <a:avLst>
              <a:gd name="adj" fmla="val 2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Dalam setiap pengulangan, hasilnya dapat dinyatakan menjadi sukses atau gagal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D240566-947D-4FF9-9DE6-B53BC12478E0}"/>
              </a:ext>
            </a:extLst>
          </p:cNvPr>
          <p:cNvSpPr/>
          <p:nvPr/>
        </p:nvSpPr>
        <p:spPr>
          <a:xfrm>
            <a:off x="2809457" y="3515138"/>
            <a:ext cx="5698435" cy="1656523"/>
          </a:xfrm>
          <a:prstGeom prst="homePlate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Peluang untuk sukses dinyatakan dengan p, sedangkan peluang gagal dinyatakan dengan q. Sukses dan gagal memiliki peluang yang sama pada setiap pengulangan percobaan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D6D1117-79AC-4310-B62A-D1F86FFCEEC7}"/>
              </a:ext>
            </a:extLst>
          </p:cNvPr>
          <p:cNvSpPr/>
          <p:nvPr/>
        </p:nvSpPr>
        <p:spPr>
          <a:xfrm>
            <a:off x="3372678" y="5264425"/>
            <a:ext cx="5698435" cy="801756"/>
          </a:xfrm>
          <a:prstGeom prst="homePlate">
            <a:avLst>
              <a:gd name="adj" fmla="val 6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Pengulangan-pengulangan percobaan bersifat bebas satu sama lain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68466E-52C7-4F66-AE3D-71EBBF73F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98" y="1934817"/>
            <a:ext cx="2390775" cy="3562350"/>
          </a:xfrm>
          <a:prstGeom prst="rect">
            <a:avLst/>
          </a:prstGeom>
        </p:spPr>
      </p:pic>
      <p:sp>
        <p:nvSpPr>
          <p:cNvPr id="9" name="Star: 7 Points 8">
            <a:extLst>
              <a:ext uri="{FF2B5EF4-FFF2-40B4-BE49-F238E27FC236}">
                <a16:creationId xmlns:a16="http://schemas.microsoft.com/office/drawing/2014/main" id="{E380EA31-C3E5-40AC-B3F3-34ACAE0996EC}"/>
              </a:ext>
            </a:extLst>
          </p:cNvPr>
          <p:cNvSpPr/>
          <p:nvPr/>
        </p:nvSpPr>
        <p:spPr>
          <a:xfrm>
            <a:off x="1044227" y="1901687"/>
            <a:ext cx="652051" cy="549965"/>
          </a:xfrm>
          <a:prstGeom prst="star7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1.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68CA0065-B1FA-44FE-AB9B-59FC0FF34316}"/>
              </a:ext>
            </a:extLst>
          </p:cNvPr>
          <p:cNvSpPr/>
          <p:nvPr/>
        </p:nvSpPr>
        <p:spPr>
          <a:xfrm>
            <a:off x="1508045" y="2761421"/>
            <a:ext cx="652051" cy="549965"/>
          </a:xfrm>
          <a:prstGeom prst="star7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2.</a:t>
            </a:r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4E962C01-DE05-406D-8A54-5130C0F890C4}"/>
              </a:ext>
            </a:extLst>
          </p:cNvPr>
          <p:cNvSpPr/>
          <p:nvPr/>
        </p:nvSpPr>
        <p:spPr>
          <a:xfrm>
            <a:off x="2059357" y="3964056"/>
            <a:ext cx="652051" cy="549965"/>
          </a:xfrm>
          <a:prstGeom prst="star7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3.</a:t>
            </a:r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6BB75220-F67E-458A-B609-3EEA44A36DFF}"/>
              </a:ext>
            </a:extLst>
          </p:cNvPr>
          <p:cNvSpPr/>
          <p:nvPr/>
        </p:nvSpPr>
        <p:spPr>
          <a:xfrm>
            <a:off x="2596074" y="5363817"/>
            <a:ext cx="652051" cy="549965"/>
          </a:xfrm>
          <a:prstGeom prst="star7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9157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F960870-EF2C-4E03-97CB-46FBE3103CEC}"/>
                  </a:ext>
                </a:extLst>
              </p:cNvPr>
              <p:cNvSpPr/>
              <p:nvPr/>
            </p:nvSpPr>
            <p:spPr>
              <a:xfrm>
                <a:off x="1524000" y="993912"/>
                <a:ext cx="9276522" cy="369073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id-ID" sz="2000" b="1" dirty="0"/>
                  <a:t>Variabel acak X dikatakan berdistribusi binomilal jika dan hanya jika fungsi peluangnya berbentuk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d-ID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d-ID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id-ID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𝒖𝒏𝒕𝒖𝒌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d-ID" sz="2000" b="1" dirty="0"/>
              </a:p>
              <a:p>
                <a:pPr algn="ctr"/>
                <a:r>
                  <a:rPr lang="id-ID" sz="2000" b="1" dirty="0"/>
                  <a:t>atau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d-ID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d-ID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id-ID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id-ID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d-ID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𝒖𝒏𝒕𝒖𝒌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id-ID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d-ID" sz="2000" b="1" dirty="0"/>
              </a:p>
              <a:p>
                <a:pPr algn="ctr"/>
                <a:endParaRPr lang="id-ID" sz="2000" b="1" dirty="0"/>
              </a:p>
              <a:p>
                <a:r>
                  <a:rPr lang="id-ID" sz="2000" b="1" dirty="0"/>
                  <a:t>Bentuk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d-ID" sz="20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d-ID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id-ID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id-ID" sz="2000" b="1" dirty="0"/>
                  <a:t> dapat juga ditulis dalam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id-ID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d-ID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id-ID" sz="2000" b="1" dirty="0"/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F960870-EF2C-4E03-97CB-46FBE31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93912"/>
                <a:ext cx="9276522" cy="36907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1920D88-C899-4AF7-A16C-0DBD62D0A73D}"/>
              </a:ext>
            </a:extLst>
          </p:cNvPr>
          <p:cNvSpPr/>
          <p:nvPr/>
        </p:nvSpPr>
        <p:spPr>
          <a:xfrm>
            <a:off x="2478157" y="795129"/>
            <a:ext cx="1537252" cy="437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Definisi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3C34A-CDFB-4C3D-8636-137D4E5C3079}"/>
              </a:ext>
            </a:extLst>
          </p:cNvPr>
          <p:cNvSpPr txBox="1"/>
          <p:nvPr/>
        </p:nvSpPr>
        <p:spPr>
          <a:xfrm>
            <a:off x="2938669" y="4883426"/>
            <a:ext cx="5860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latin typeface="Gill Sans MT" panose="020B0502020104020203" pitchFamily="34" charset="0"/>
              </a:rPr>
              <a:t>Keterangan :</a:t>
            </a:r>
          </a:p>
          <a:p>
            <a:r>
              <a:rPr lang="id-ID" dirty="0">
                <a:latin typeface="Gill Sans MT" panose="020B0502020104020203" pitchFamily="34" charset="0"/>
              </a:rPr>
              <a:t>	p adalah peluang sukses,</a:t>
            </a:r>
            <a:br>
              <a:rPr lang="id-ID" dirty="0">
                <a:latin typeface="Gill Sans MT" panose="020B0502020104020203" pitchFamily="34" charset="0"/>
              </a:rPr>
            </a:br>
            <a:r>
              <a:rPr lang="id-ID" dirty="0">
                <a:latin typeface="Gill Sans MT" panose="020B0502020104020203" pitchFamily="34" charset="0"/>
              </a:rPr>
              <a:t>	n adalah banyaknya pengulangan</a:t>
            </a:r>
            <a:br>
              <a:rPr lang="id-ID" dirty="0">
                <a:latin typeface="Gill Sans MT" panose="020B0502020104020203" pitchFamily="34" charset="0"/>
              </a:rPr>
            </a:br>
            <a:r>
              <a:rPr lang="id-ID" dirty="0">
                <a:latin typeface="Gill Sans MT" panose="020B0502020104020203" pitchFamily="34" charset="0"/>
              </a:rPr>
              <a:t>	x adalah banyaknya sukses dalam n kali pengulangan.</a:t>
            </a:r>
          </a:p>
        </p:txBody>
      </p:sp>
    </p:spTree>
    <p:extLst>
      <p:ext uri="{BB962C8B-B14F-4D97-AF65-F5344CB8AC3E}">
        <p14:creationId xmlns:p14="http://schemas.microsoft.com/office/powerpoint/2010/main" val="95572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DC69B4F-8C86-43B0-B5EF-EF6B69E3FA19}"/>
              </a:ext>
            </a:extLst>
          </p:cNvPr>
          <p:cNvSpPr/>
          <p:nvPr/>
        </p:nvSpPr>
        <p:spPr>
          <a:xfrm>
            <a:off x="4452731" y="848139"/>
            <a:ext cx="2703443" cy="7288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CONTOH NO.1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5F8FB-AF5A-4298-8265-68B88A3B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02" y="1905829"/>
            <a:ext cx="808179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6D1DDC-DA52-4D71-B24C-3EE6FEF7700C}"/>
              </a:ext>
            </a:extLst>
          </p:cNvPr>
          <p:cNvSpPr/>
          <p:nvPr/>
        </p:nvSpPr>
        <p:spPr>
          <a:xfrm>
            <a:off x="1524000" y="980661"/>
            <a:ext cx="2345635" cy="5168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PENYELESAIAN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5451B-67D4-4EEC-A3B3-A5E412F4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22" y="1678226"/>
            <a:ext cx="7259448" cy="1108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4033D-9A2A-49CF-B711-35A1D82B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26" y="3707190"/>
            <a:ext cx="4909566" cy="2482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9B3BE-16CF-48CD-A54D-E6B402331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422" y="2962276"/>
            <a:ext cx="7259448" cy="7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1A7A2E-03A2-49B8-814E-10F7AB64AD06}"/>
              </a:ext>
            </a:extLst>
          </p:cNvPr>
          <p:cNvSpPr txBox="1"/>
          <p:nvPr/>
        </p:nvSpPr>
        <p:spPr>
          <a:xfrm>
            <a:off x="1434548" y="1752888"/>
            <a:ext cx="9047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dirty="0"/>
              <a:t>Dalam sebuah kotak terdapat 7 bola yang 3 diantaranya berwarna merah. Jika dari dalam kotak diambil bola satu per satu sampai dengan 3 kali, dimana setelah pengambilan, bola dikembalikan lagi ke dalam kotak untuk pengambilan berikutnya. Hitunglah peluang terambilnya bola merah sebanyak satu kali?</a:t>
            </a: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E26E6D56-AB4B-4707-A69B-27C435EE1944}"/>
              </a:ext>
            </a:extLst>
          </p:cNvPr>
          <p:cNvSpPr/>
          <p:nvPr/>
        </p:nvSpPr>
        <p:spPr>
          <a:xfrm>
            <a:off x="4452731" y="848139"/>
            <a:ext cx="2703443" cy="7288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CONTOH NO.2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135BB-35BC-4BE7-9108-A844B413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29" y="3720838"/>
            <a:ext cx="4649942" cy="2435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E5FBB4-61D9-4805-9CC3-47A969A4FCF8}"/>
              </a:ext>
            </a:extLst>
          </p:cNvPr>
          <p:cNvSpPr/>
          <p:nvPr/>
        </p:nvSpPr>
        <p:spPr>
          <a:xfrm>
            <a:off x="1434548" y="3252207"/>
            <a:ext cx="2223052" cy="325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PENYELESAIAN</a:t>
            </a:r>
          </a:p>
        </p:txBody>
      </p:sp>
    </p:spTree>
    <p:extLst>
      <p:ext uri="{BB962C8B-B14F-4D97-AF65-F5344CB8AC3E}">
        <p14:creationId xmlns:p14="http://schemas.microsoft.com/office/powerpoint/2010/main" val="40017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DC69B4F-8C86-43B0-B5EF-EF6B69E3FA19}"/>
              </a:ext>
            </a:extLst>
          </p:cNvPr>
          <p:cNvSpPr/>
          <p:nvPr/>
        </p:nvSpPr>
        <p:spPr>
          <a:xfrm>
            <a:off x="4452731" y="848139"/>
            <a:ext cx="2703443" cy="72886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CONTOH NO.3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D93F7-DEBB-45FF-B161-E4E2F899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81" y="2031664"/>
            <a:ext cx="8491837" cy="30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122</TotalTime>
  <Words>231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Garamond</vt:lpstr>
      <vt:lpstr>Gill Sans MT</vt:lpstr>
      <vt:lpstr>Organic</vt:lpstr>
      <vt:lpstr>DISTRIBUSI BINOMIAL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BINOMIAL</dc:title>
  <dc:creator>win8</dc:creator>
  <cp:lastModifiedBy>win8</cp:lastModifiedBy>
  <cp:revision>10</cp:revision>
  <dcterms:created xsi:type="dcterms:W3CDTF">2021-01-19T17:58:22Z</dcterms:created>
  <dcterms:modified xsi:type="dcterms:W3CDTF">2021-01-20T07:53:16Z</dcterms:modified>
</cp:coreProperties>
</file>