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7" r:id="rId3"/>
    <p:sldId id="264" r:id="rId4"/>
    <p:sldId id="265" r:id="rId5"/>
    <p:sldId id="266" r:id="rId6"/>
    <p:sldId id="273" r:id="rId7"/>
    <p:sldId id="274" r:id="rId8"/>
    <p:sldId id="278" r:id="rId9"/>
    <p:sldId id="279" r:id="rId10"/>
    <p:sldId id="280" r:id="rId11"/>
    <p:sldId id="272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2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75" d="100"/>
          <a:sy n="75" d="100"/>
        </p:scale>
        <p:origin x="12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GB" dirty="0" smtClean="0"/>
              <a:t>Diagram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Batang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Sheet1!$A$2:$A$7</c:f>
              <c:strCache>
                <c:ptCount val="6"/>
                <c:pt idx="0">
                  <c:v>40 – 47</c:v>
                </c:pt>
                <c:pt idx="1">
                  <c:v>48 – 55</c:v>
                </c:pt>
                <c:pt idx="2">
                  <c:v>56 – 63</c:v>
                </c:pt>
                <c:pt idx="3">
                  <c:v>64 – 71</c:v>
                </c:pt>
                <c:pt idx="4">
                  <c:v>72 – 79</c:v>
                </c:pt>
                <c:pt idx="5">
                  <c:v>80 – 87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15</c:v>
                </c:pt>
                <c:pt idx="1">
                  <c:v>16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660512"/>
        <c:axId val="554654528"/>
      </c:barChart>
      <c:catAx>
        <c:axId val="55466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654528"/>
        <c:crosses val="autoZero"/>
        <c:auto val="1"/>
        <c:lblAlgn val="ctr"/>
        <c:lblOffset val="100"/>
        <c:noMultiLvlLbl val="0"/>
      </c:catAx>
      <c:valAx>
        <c:axId val="55465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66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Sheet1!$A$1:$A$6</c:f>
              <c:strCache>
                <c:ptCount val="6"/>
                <c:pt idx="0">
                  <c:v>43,5 </c:v>
                </c:pt>
                <c:pt idx="1">
                  <c:v>51,5</c:v>
                </c:pt>
                <c:pt idx="2">
                  <c:v>59,5</c:v>
                </c:pt>
                <c:pt idx="3">
                  <c:v>67,5</c:v>
                </c:pt>
                <c:pt idx="4">
                  <c:v>75,5</c:v>
                </c:pt>
                <c:pt idx="5">
                  <c:v>83,5</c:v>
                </c:pt>
              </c:strCache>
            </c:strRef>
          </c:cat>
          <c:val>
            <c:numRef>
              <c:f>Sheet1!$B$1:$B$6</c:f>
              <c:numCache>
                <c:formatCode>General</c:formatCode>
                <c:ptCount val="6"/>
                <c:pt idx="0">
                  <c:v>15</c:v>
                </c:pt>
                <c:pt idx="1">
                  <c:v>16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725-422E-877E-139C4762C4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1052896"/>
        <c:axId val="551059424"/>
      </c:lineChart>
      <c:catAx>
        <c:axId val="55105289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59424"/>
        <c:crosses val="autoZero"/>
        <c:auto val="1"/>
        <c:lblAlgn val="ctr"/>
        <c:lblOffset val="100"/>
        <c:noMultiLvlLbl val="0"/>
      </c:catAx>
      <c:valAx>
        <c:axId val="55105942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5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Diagram</a:t>
            </a:r>
            <a:r>
              <a:rPr lang="en-GB" baseline="0"/>
              <a:t> Lingkaran</a:t>
            </a: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2"/>
              <c:layout>
                <c:manualLayout>
                  <c:x val="7.5374015748031473E-2"/>
                  <c:y val="6.263852435112277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2403324584426947E-2"/>
                  <c:y val="7.179097404491101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543372703412073E-2"/>
                  <c:y val="0.1621121318168562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1918853893263341E-2"/>
                  <c:y val="0.1049245406824146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40 – 47</c:v>
                </c:pt>
                <c:pt idx="1">
                  <c:v>48 – 55</c:v>
                </c:pt>
                <c:pt idx="2">
                  <c:v>56 – 63</c:v>
                </c:pt>
                <c:pt idx="3">
                  <c:v>64 – 71</c:v>
                </c:pt>
                <c:pt idx="4">
                  <c:v>72 – 79</c:v>
                </c:pt>
                <c:pt idx="5">
                  <c:v>80 – 87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15</c:v>
                </c:pt>
                <c:pt idx="1">
                  <c:v>16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Ogive</a:t>
            </a:r>
            <a:r>
              <a:rPr lang="en-GB" baseline="0"/>
              <a:t> Positif</a:t>
            </a: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Sheet1!$A$22:$A$27</c:f>
              <c:strCache>
                <c:ptCount val="6"/>
                <c:pt idx="0">
                  <c:v>40 – 47</c:v>
                </c:pt>
                <c:pt idx="1">
                  <c:v>48 – 55</c:v>
                </c:pt>
                <c:pt idx="2">
                  <c:v>56 – 63</c:v>
                </c:pt>
                <c:pt idx="3">
                  <c:v>64 – 71</c:v>
                </c:pt>
                <c:pt idx="4">
                  <c:v>72 – 79</c:v>
                </c:pt>
                <c:pt idx="5">
                  <c:v>80 – 87</c:v>
                </c:pt>
              </c:strCache>
            </c:strRef>
          </c:cat>
          <c:val>
            <c:numRef>
              <c:f>Sheet1!$B$22:$B$27</c:f>
              <c:numCache>
                <c:formatCode>General</c:formatCode>
                <c:ptCount val="6"/>
                <c:pt idx="0">
                  <c:v>15</c:v>
                </c:pt>
                <c:pt idx="1">
                  <c:v>31</c:v>
                </c:pt>
                <c:pt idx="2">
                  <c:v>35</c:v>
                </c:pt>
                <c:pt idx="3">
                  <c:v>37</c:v>
                </c:pt>
                <c:pt idx="4">
                  <c:v>38</c:v>
                </c:pt>
                <c:pt idx="5">
                  <c:v>42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51047456"/>
        <c:axId val="554055696"/>
      </c:lineChart>
      <c:catAx>
        <c:axId val="55104745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055696"/>
        <c:crosses val="autoZero"/>
        <c:auto val="1"/>
        <c:lblAlgn val="ctr"/>
        <c:lblOffset val="100"/>
        <c:noMultiLvlLbl val="0"/>
      </c:catAx>
      <c:valAx>
        <c:axId val="55405569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47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Ogive</a:t>
            </a:r>
            <a:r>
              <a:rPr lang="en-GB" baseline="0"/>
              <a:t> Negatif</a:t>
            </a: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Sheet1!$A$39:$A$44</c:f>
              <c:strCache>
                <c:ptCount val="6"/>
                <c:pt idx="0">
                  <c:v>40 – 47</c:v>
                </c:pt>
                <c:pt idx="1">
                  <c:v>48 – 55</c:v>
                </c:pt>
                <c:pt idx="2">
                  <c:v>56 – 63</c:v>
                </c:pt>
                <c:pt idx="3">
                  <c:v>64 – 71</c:v>
                </c:pt>
                <c:pt idx="4">
                  <c:v>72 – 79</c:v>
                </c:pt>
                <c:pt idx="5">
                  <c:v>80 – 87</c:v>
                </c:pt>
              </c:strCache>
            </c:strRef>
          </c:cat>
          <c:val>
            <c:numRef>
              <c:f>Sheet1!$B$39:$B$44</c:f>
              <c:numCache>
                <c:formatCode>General</c:formatCode>
                <c:ptCount val="6"/>
                <c:pt idx="0">
                  <c:v>42</c:v>
                </c:pt>
                <c:pt idx="1">
                  <c:v>27</c:v>
                </c:pt>
                <c:pt idx="2">
                  <c:v>11</c:v>
                </c:pt>
                <c:pt idx="3">
                  <c:v>7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54666496"/>
        <c:axId val="554667040"/>
      </c:lineChart>
      <c:catAx>
        <c:axId val="55466649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667040"/>
        <c:crosses val="autoZero"/>
        <c:auto val="1"/>
        <c:lblAlgn val="ctr"/>
        <c:lblOffset val="100"/>
        <c:noMultiLvlLbl val="0"/>
      </c:catAx>
      <c:valAx>
        <c:axId val="55466704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66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303F1-D132-4C13-9A17-E0F415979403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F8E55-09FE-4EA3-9D56-B231D1818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4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64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83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00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57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1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3DE79-CF32-4C91-876C-F4DD2F3FC38F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tyCTzjTdJg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hyperlink" Target="https://www.youtube.com/watch?v=y1GYZnJ_ZKw" TargetMode="External"/><Relationship Id="rId4" Type="http://schemas.openxmlformats.org/officeDocument/2006/relationships/hyperlink" Target="https://www.youtube.com/watch?v=dOUIDHLnyi8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STATISTIKA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1928794" y="2057400"/>
            <a:ext cx="5143536" cy="39624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dirty="0" err="1" smtClean="0">
                <a:latin typeface="Britannic Bold" pitchFamily="34" charset="0"/>
              </a:rPr>
              <a:t>Topik</a:t>
            </a:r>
            <a:r>
              <a:rPr lang="en-US" dirty="0" smtClean="0">
                <a:latin typeface="Britannic Bold" pitchFamily="34" charset="0"/>
              </a:rPr>
              <a:t>:</a:t>
            </a:r>
          </a:p>
          <a:p>
            <a:pPr algn="ctr">
              <a:buNone/>
            </a:pPr>
            <a:endParaRPr lang="en-US" sz="800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err="1" smtClean="0">
                <a:latin typeface="Britannic Bold" pitchFamily="34" charset="0"/>
              </a:rPr>
              <a:t>Membuat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Tabel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Distribusi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Frekuensi</a:t>
            </a: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endParaRPr lang="en-US" sz="1800" dirty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err="1" smtClean="0">
                <a:latin typeface="Britannic Bold" pitchFamily="34" charset="0"/>
              </a:rPr>
              <a:t>Membuat</a:t>
            </a:r>
            <a:r>
              <a:rPr lang="en-US" dirty="0" smtClean="0">
                <a:latin typeface="Britannic Bold" pitchFamily="34" charset="0"/>
              </a:rPr>
              <a:t> Histogram </a:t>
            </a:r>
            <a:r>
              <a:rPr lang="en-US" dirty="0" err="1" smtClean="0">
                <a:latin typeface="Britannic Bold" pitchFamily="34" charset="0"/>
              </a:rPr>
              <a:t>dan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Poligon</a:t>
            </a:r>
            <a:r>
              <a:rPr lang="en-US" dirty="0" smtClean="0">
                <a:latin typeface="Britannic Bold" pitchFamily="34" charset="0"/>
              </a:rPr>
              <a:t> </a:t>
            </a:r>
            <a:endParaRPr lang="en-US" dirty="0">
              <a:latin typeface="Britannic 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Agency FB" pitchFamily="34" charset="0"/>
              </a:rPr>
              <a:t>OGIVE NEGATIF</a:t>
            </a:r>
            <a:endParaRPr lang="en-US" sz="2800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  <a:p>
            <a:pPr marL="0" indent="0">
              <a:buNone/>
            </a:pPr>
            <a:endParaRPr lang="en-US" sz="2800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  <a:p>
            <a:pPr marL="0" indent="0">
              <a:buNone/>
            </a:pPr>
            <a:endParaRPr lang="en-US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  <a:p>
            <a:pPr marL="0" indent="0">
              <a:buNone/>
            </a:pPr>
            <a:endParaRPr lang="en-US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Century Schoolbook" pitchFamily="18" charset="0"/>
              </a:rPr>
              <a:t>GRAFIK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1300244"/>
              </p:ext>
            </p:extLst>
          </p:nvPr>
        </p:nvGraphicFramePr>
        <p:xfrm>
          <a:off x="107504" y="1988837"/>
          <a:ext cx="3312368" cy="4148345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/>
              </a:tblGrid>
              <a:tr h="49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Frekuensi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 -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– 47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42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– 55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27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– 63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11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– 71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– 79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5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1015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– 87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3440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 smtClean="0"/>
                        <a:t>Jumlah</a:t>
                      </a:r>
                      <a:r>
                        <a:rPr lang="en-US" sz="2100" b="1" dirty="0" smtClean="0"/>
                        <a:t> 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42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747692"/>
              </p:ext>
            </p:extLst>
          </p:nvPr>
        </p:nvGraphicFramePr>
        <p:xfrm>
          <a:off x="3563888" y="1988840"/>
          <a:ext cx="547260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9468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id-ID" b="1" dirty="0">
                <a:latin typeface="Agency FB" pitchFamily="34" charset="0"/>
                <a:hlinkClick r:id="rId3"/>
              </a:rPr>
              <a:t>https://</a:t>
            </a:r>
            <a:r>
              <a:rPr lang="id-ID" b="1" dirty="0" smtClean="0">
                <a:latin typeface="Agency FB" pitchFamily="34" charset="0"/>
                <a:hlinkClick r:id="rId3"/>
              </a:rPr>
              <a:t>www.youtube.com/watch?v=0tyCTzjTdJg</a:t>
            </a:r>
            <a:endParaRPr lang="en-GB" b="1" dirty="0" smtClean="0">
              <a:latin typeface="Agency FB" pitchFamily="34" charset="0"/>
            </a:endParaRPr>
          </a:p>
          <a:p>
            <a:pPr>
              <a:buBlip>
                <a:blip r:embed="rId2"/>
              </a:buBlip>
            </a:pPr>
            <a:r>
              <a:rPr lang="id-ID" b="1" dirty="0">
                <a:latin typeface="Agency FB" pitchFamily="34" charset="0"/>
                <a:hlinkClick r:id="rId4"/>
              </a:rPr>
              <a:t>https://</a:t>
            </a:r>
            <a:r>
              <a:rPr lang="id-ID" b="1" dirty="0" smtClean="0">
                <a:latin typeface="Agency FB" pitchFamily="34" charset="0"/>
                <a:hlinkClick r:id="rId4"/>
              </a:rPr>
              <a:t>www.youtube.com/watch?v=dOUIDHLnyi8</a:t>
            </a:r>
            <a:endParaRPr lang="en-GB" b="1" dirty="0" smtClean="0">
              <a:latin typeface="Agency FB" pitchFamily="34" charset="0"/>
            </a:endParaRPr>
          </a:p>
          <a:p>
            <a:pPr>
              <a:buBlip>
                <a:blip r:embed="rId2"/>
              </a:buBlip>
            </a:pPr>
            <a:r>
              <a:rPr lang="id-ID" b="1" dirty="0">
                <a:latin typeface="Agency FB" pitchFamily="34" charset="0"/>
                <a:hlinkClick r:id="rId5"/>
              </a:rPr>
              <a:t>https://</a:t>
            </a:r>
            <a:r>
              <a:rPr lang="id-ID" b="1" dirty="0" smtClean="0">
                <a:latin typeface="Agency FB" pitchFamily="34" charset="0"/>
                <a:hlinkClick r:id="rId5"/>
              </a:rPr>
              <a:t>www.youtube.com/watch?v=y1GYZnJ_ZKw</a:t>
            </a:r>
            <a:endParaRPr lang="en-GB" b="1" dirty="0" smtClean="0">
              <a:latin typeface="Agency FB" pitchFamily="34" charset="0"/>
            </a:endParaRPr>
          </a:p>
          <a:p>
            <a:pPr marL="0" indent="0">
              <a:buNone/>
            </a:pPr>
            <a:endParaRPr lang="id-ID" b="1" dirty="0">
              <a:latin typeface="Agency FB" pitchFamily="34" charset="0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Century Schoolbook" pitchFamily="18" charset="0"/>
              </a:rPr>
              <a:t>Cara </a:t>
            </a:r>
            <a:r>
              <a:rPr lang="en-US" b="1" dirty="0" err="1" smtClean="0">
                <a:latin typeface="Century Schoolbook" pitchFamily="18" charset="0"/>
              </a:rPr>
              <a:t>Membuat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Grafik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Dengan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Menggunakan</a:t>
            </a:r>
            <a:r>
              <a:rPr lang="en-US" b="1" dirty="0" smtClean="0">
                <a:latin typeface="Century Schoolbook" pitchFamily="18" charset="0"/>
              </a:rPr>
              <a:t> Excel</a:t>
            </a:r>
            <a:endParaRPr lang="en-US" b="1" dirty="0">
              <a:latin typeface="Century Schoolbook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437112"/>
            <a:ext cx="1907034" cy="18916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00808"/>
            <a:ext cx="7077752" cy="302433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581128"/>
            <a:ext cx="2012826" cy="20128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160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Century Schoolbook" pitchFamily="18" charset="0"/>
              </a:rPr>
              <a:t>Langkah-Langkah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Membuat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Tabel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Distribusi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Frekuensi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400600"/>
              </a:xfrm>
              <a:effectLst>
                <a:innerShdw blurRad="114300">
                  <a:prstClr val="black"/>
                </a:innerShdw>
                <a:reflection blurRad="6350" stA="50000" endA="295" endPos="92000" dist="101600" dir="5400000" sy="-100000" algn="bl" rotWithShape="0"/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normAutofit fontScale="92500" lnSpcReduction="10000"/>
              </a:bodyPr>
              <a:lstStyle/>
              <a:p>
                <a:pPr algn="just">
                  <a:buNone/>
                </a:pPr>
                <a:r>
                  <a:rPr lang="en-US" dirty="0" smtClean="0">
                    <a:latin typeface="Century Schoolbook" pitchFamily="18" charset="0"/>
                  </a:rPr>
                  <a:t>	1. </a:t>
                </a:r>
                <a:r>
                  <a:rPr lang="en-US" dirty="0" err="1" smtClean="0">
                    <a:latin typeface="Century Schoolbook" pitchFamily="18" charset="0"/>
                  </a:rPr>
                  <a:t>Tentukan</a:t>
                </a:r>
                <a:r>
                  <a:rPr lang="en-US" dirty="0" smtClean="0">
                    <a:latin typeface="Century Schoolbook" pitchFamily="18" charset="0"/>
                  </a:rPr>
                  <a:t> </a:t>
                </a:r>
                <a:r>
                  <a:rPr lang="en-US" dirty="0" err="1" smtClean="0">
                    <a:latin typeface="Century Schoolbook" pitchFamily="18" charset="0"/>
                  </a:rPr>
                  <a:t>Banyak</a:t>
                </a:r>
                <a:r>
                  <a:rPr lang="en-US" dirty="0" smtClean="0">
                    <a:latin typeface="Century Schoolbook" pitchFamily="18" charset="0"/>
                  </a:rPr>
                  <a:t> Data (n)</a:t>
                </a:r>
              </a:p>
              <a:p>
                <a:pPr algn="just">
                  <a:buNone/>
                </a:pPr>
                <a:r>
                  <a:rPr lang="en-US" dirty="0" smtClean="0">
                    <a:latin typeface="Century Schoolbook" pitchFamily="18" charset="0"/>
                  </a:rPr>
                  <a:t>   2. </a:t>
                </a:r>
                <a:r>
                  <a:rPr lang="en-US" dirty="0" err="1" smtClean="0">
                    <a:latin typeface="Century Schoolbook" pitchFamily="18" charset="0"/>
                  </a:rPr>
                  <a:t>Tentukan</a:t>
                </a:r>
                <a:r>
                  <a:rPr lang="en-US" dirty="0" smtClean="0">
                    <a:latin typeface="Century Schoolbook" pitchFamily="18" charset="0"/>
                  </a:rPr>
                  <a:t> </a:t>
                </a:r>
                <a:r>
                  <a:rPr lang="en-US" dirty="0" err="1" smtClean="0">
                    <a:latin typeface="Century Schoolbook" pitchFamily="18" charset="0"/>
                  </a:rPr>
                  <a:t>Jangkauan</a:t>
                </a:r>
                <a:r>
                  <a:rPr lang="en-US" dirty="0" smtClean="0">
                    <a:latin typeface="Century Schoolbook" pitchFamily="18" charset="0"/>
                  </a:rPr>
                  <a:t> (J), </a:t>
                </a:r>
              </a:p>
              <a:p>
                <a:pPr algn="just">
                  <a:buNone/>
                </a:pPr>
                <a:r>
                  <a:rPr lang="en-US" dirty="0">
                    <a:latin typeface="Century Schoolbook" pitchFamily="18" charset="0"/>
                  </a:rPr>
                  <a:t>	 </a:t>
                </a:r>
                <a:r>
                  <a:rPr lang="en-US" dirty="0" smtClean="0">
                    <a:latin typeface="Century Schoolbook" pitchFamily="18" charset="0"/>
                  </a:rPr>
                  <a:t>   </a:t>
                </a:r>
                <a:r>
                  <a:rPr lang="en-US" dirty="0" err="1" smtClean="0">
                    <a:latin typeface="Century Schoolbook" pitchFamily="18" charset="0"/>
                  </a:rPr>
                  <a:t>dengan</a:t>
                </a:r>
                <a:r>
                  <a:rPr lang="en-US" dirty="0" smtClean="0">
                    <a:latin typeface="Century Schoolbook" pitchFamily="18" charset="0"/>
                  </a:rPr>
                  <a:t> </a:t>
                </a:r>
                <a:r>
                  <a:rPr lang="en-US" dirty="0" err="1" smtClean="0">
                    <a:latin typeface="Century Schoolbook" pitchFamily="18" charset="0"/>
                  </a:rPr>
                  <a:t>rumus</a:t>
                </a:r>
                <a:r>
                  <a:rPr lang="en-US" dirty="0" smtClean="0">
                    <a:latin typeface="Century Schoolbook" pitchFamily="18" charset="0"/>
                  </a:rPr>
                  <a:t>:</a:t>
                </a:r>
              </a:p>
              <a:p>
                <a:pPr algn="just">
                  <a:buNone/>
                </a:pPr>
                <a:r>
                  <a:rPr lang="en-US" dirty="0">
                    <a:latin typeface="Century Schoolbook" pitchFamily="18" charset="0"/>
                  </a:rPr>
                  <a:t>	</a:t>
                </a:r>
                <a:r>
                  <a:rPr lang="en-US" dirty="0" smtClean="0">
                    <a:latin typeface="Century Schoolbook" pitchFamily="18" charset="0"/>
                  </a:rPr>
                  <a:t>		</a:t>
                </a:r>
                <a:r>
                  <a:rPr lang="en-US" b="1" dirty="0">
                    <a:latin typeface="Century Schoolbook" pitchFamily="18" charset="0"/>
                  </a:rPr>
                  <a:t> J = </a:t>
                </a:r>
                <a:r>
                  <a:rPr lang="en-US" b="1" dirty="0" err="1">
                    <a:latin typeface="Century Schoolbook" pitchFamily="18" charset="0"/>
                  </a:rPr>
                  <a:t>X</a:t>
                </a:r>
                <a:r>
                  <a:rPr lang="en-US" b="1" baseline="-25000" dirty="0" err="1">
                    <a:latin typeface="Century Schoolbook" pitchFamily="18" charset="0"/>
                  </a:rPr>
                  <a:t>max</a:t>
                </a:r>
                <a:r>
                  <a:rPr lang="en-US" b="1" dirty="0">
                    <a:latin typeface="Century Schoolbook" pitchFamily="18" charset="0"/>
                  </a:rPr>
                  <a:t> – </a:t>
                </a:r>
                <a:r>
                  <a:rPr lang="en-US" b="1" dirty="0" err="1" smtClean="0">
                    <a:latin typeface="Century Schoolbook" pitchFamily="18" charset="0"/>
                  </a:rPr>
                  <a:t>X</a:t>
                </a:r>
                <a:r>
                  <a:rPr lang="en-US" b="1" baseline="-25000" dirty="0" err="1" smtClean="0">
                    <a:latin typeface="Century Schoolbook" pitchFamily="18" charset="0"/>
                  </a:rPr>
                  <a:t>min</a:t>
                </a:r>
                <a:r>
                  <a:rPr lang="en-US" dirty="0">
                    <a:latin typeface="Century Schoolbook" pitchFamily="18" charset="0"/>
                  </a:rPr>
                  <a:t> </a:t>
                </a:r>
                <a:endParaRPr lang="en-US" dirty="0" smtClean="0">
                  <a:latin typeface="Century Schoolbook" pitchFamily="18" charset="0"/>
                </a:endParaRPr>
              </a:p>
              <a:p>
                <a:pPr algn="just">
                  <a:buNone/>
                </a:pPr>
                <a:r>
                  <a:rPr lang="en-US" b="1" dirty="0" smtClean="0">
                    <a:latin typeface="Century Schoolbook" pitchFamily="18" charset="0"/>
                  </a:rPr>
                  <a:t>   </a:t>
                </a:r>
                <a:r>
                  <a:rPr lang="en-US" dirty="0" smtClean="0">
                    <a:latin typeface="Century Schoolbook" pitchFamily="18" charset="0"/>
                  </a:rPr>
                  <a:t>3. </a:t>
                </a:r>
                <a:r>
                  <a:rPr lang="en-US" dirty="0" err="1" smtClean="0">
                    <a:latin typeface="Century Schoolbook" pitchFamily="18" charset="0"/>
                  </a:rPr>
                  <a:t>Tentukan</a:t>
                </a:r>
                <a:r>
                  <a:rPr lang="en-US" dirty="0" smtClean="0">
                    <a:latin typeface="Century Schoolbook" pitchFamily="18" charset="0"/>
                  </a:rPr>
                  <a:t> </a:t>
                </a:r>
                <a:r>
                  <a:rPr lang="en-US" dirty="0" err="1" smtClean="0">
                    <a:latin typeface="Century Schoolbook" pitchFamily="18" charset="0"/>
                  </a:rPr>
                  <a:t>Banyak</a:t>
                </a:r>
                <a:r>
                  <a:rPr lang="en-US" dirty="0" smtClean="0">
                    <a:latin typeface="Century Schoolbook" pitchFamily="18" charset="0"/>
                  </a:rPr>
                  <a:t> </a:t>
                </a:r>
                <a:r>
                  <a:rPr lang="en-US" dirty="0" err="1" smtClean="0">
                    <a:latin typeface="Century Schoolbook" pitchFamily="18" charset="0"/>
                  </a:rPr>
                  <a:t>Kelas</a:t>
                </a:r>
                <a:r>
                  <a:rPr lang="en-US" dirty="0" smtClean="0">
                    <a:latin typeface="Century Schoolbook" pitchFamily="18" charset="0"/>
                  </a:rPr>
                  <a:t> (k), </a:t>
                </a:r>
              </a:p>
              <a:p>
                <a:pPr algn="just">
                  <a:buNone/>
                </a:pPr>
                <a:r>
                  <a:rPr lang="en-US" baseline="-25000" dirty="0">
                    <a:latin typeface="Century Schoolbook" pitchFamily="18" charset="0"/>
                  </a:rPr>
                  <a:t> </a:t>
                </a:r>
                <a:r>
                  <a:rPr lang="en-US" baseline="-25000" dirty="0" smtClean="0">
                    <a:latin typeface="Century Schoolbook" pitchFamily="18" charset="0"/>
                  </a:rPr>
                  <a:t>       </a:t>
                </a:r>
                <a:r>
                  <a:rPr lang="en-US" dirty="0">
                    <a:latin typeface="Century Schoolbook" pitchFamily="18" charset="0"/>
                  </a:rPr>
                  <a:t> </a:t>
                </a:r>
                <a:r>
                  <a:rPr lang="en-US" dirty="0" smtClean="0">
                    <a:latin typeface="Century Schoolbook" pitchFamily="18" charset="0"/>
                  </a:rPr>
                  <a:t> </a:t>
                </a:r>
                <a:r>
                  <a:rPr lang="en-US" dirty="0" err="1" smtClean="0">
                    <a:latin typeface="Century Schoolbook" pitchFamily="18" charset="0"/>
                  </a:rPr>
                  <a:t>dengan</a:t>
                </a:r>
                <a:r>
                  <a:rPr lang="en-US" dirty="0" smtClean="0">
                    <a:latin typeface="Century Schoolbook" pitchFamily="18" charset="0"/>
                  </a:rPr>
                  <a:t> </a:t>
                </a:r>
                <a:r>
                  <a:rPr lang="en-US" dirty="0" err="1">
                    <a:latin typeface="Century Schoolbook" pitchFamily="18" charset="0"/>
                  </a:rPr>
                  <a:t>rumus</a:t>
                </a:r>
                <a:r>
                  <a:rPr lang="en-US" dirty="0">
                    <a:latin typeface="Century Schoolbook" pitchFamily="18" charset="0"/>
                  </a:rPr>
                  <a:t>:</a:t>
                </a:r>
              </a:p>
              <a:p>
                <a:pPr>
                  <a:buNone/>
                </a:pPr>
                <a:r>
                  <a:rPr lang="en-US" dirty="0">
                    <a:latin typeface="Century Schoolbook" pitchFamily="18" charset="0"/>
                  </a:rPr>
                  <a:t>			</a:t>
                </a:r>
                <a:r>
                  <a:rPr lang="en-US" b="1" dirty="0">
                    <a:latin typeface="Century Schoolbook" pitchFamily="18" charset="0"/>
                  </a:rPr>
                  <a:t> k = 1 + 3,3 log </a:t>
                </a:r>
                <a:r>
                  <a:rPr lang="en-US" b="1" dirty="0" smtClean="0">
                    <a:latin typeface="Century Schoolbook" pitchFamily="18" charset="0"/>
                  </a:rPr>
                  <a:t>n</a:t>
                </a:r>
              </a:p>
              <a:p>
                <a:pPr lvl="0">
                  <a:buNone/>
                </a:pPr>
                <a:r>
                  <a:rPr lang="en-US" dirty="0" smtClean="0">
                    <a:latin typeface="Century Schoolbook" pitchFamily="18" charset="0"/>
                  </a:rPr>
                  <a:t>   4. </a:t>
                </a:r>
                <a:r>
                  <a:rPr lang="en-US" dirty="0" err="1" smtClean="0">
                    <a:latin typeface="Century Schoolbook" pitchFamily="18" charset="0"/>
                  </a:rPr>
                  <a:t>Tentukan</a:t>
                </a:r>
                <a:r>
                  <a:rPr lang="en-US" dirty="0" smtClean="0">
                    <a:latin typeface="Century Schoolbook" pitchFamily="18" charset="0"/>
                  </a:rPr>
                  <a:t> </a:t>
                </a:r>
                <a:r>
                  <a:rPr lang="en-US" dirty="0" err="1">
                    <a:latin typeface="Century Schoolbook" pitchFamily="18" charset="0"/>
                  </a:rPr>
                  <a:t>Lebar</a:t>
                </a:r>
                <a:r>
                  <a:rPr lang="en-US" dirty="0">
                    <a:latin typeface="Century Schoolbook" pitchFamily="18" charset="0"/>
                  </a:rPr>
                  <a:t>/Interval </a:t>
                </a:r>
                <a:r>
                  <a:rPr lang="en-US" dirty="0" err="1">
                    <a:latin typeface="Century Schoolbook" pitchFamily="18" charset="0"/>
                  </a:rPr>
                  <a:t>Kelas</a:t>
                </a:r>
                <a:r>
                  <a:rPr lang="en-US" dirty="0">
                    <a:latin typeface="Century Schoolbook" pitchFamily="18" charset="0"/>
                  </a:rPr>
                  <a:t> </a:t>
                </a:r>
                <a:r>
                  <a:rPr lang="en-US" dirty="0" smtClean="0">
                    <a:latin typeface="Century Schoolbook" pitchFamily="18" charset="0"/>
                  </a:rPr>
                  <a:t>(c),</a:t>
                </a:r>
                <a:endParaRPr lang="en-US" dirty="0">
                  <a:latin typeface="Century Schoolbook" pitchFamily="18" charset="0"/>
                </a:endParaRPr>
              </a:p>
              <a:p>
                <a:pPr algn="just">
                  <a:buNone/>
                </a:pPr>
                <a:r>
                  <a:rPr lang="en-US" dirty="0" smtClean="0">
                    <a:latin typeface="Century Schoolbook" pitchFamily="18" charset="0"/>
                  </a:rPr>
                  <a:t> 	    </a:t>
                </a:r>
                <a:r>
                  <a:rPr lang="en-US" dirty="0" err="1" smtClean="0">
                    <a:latin typeface="Century Schoolbook" pitchFamily="18" charset="0"/>
                  </a:rPr>
                  <a:t>dengan</a:t>
                </a:r>
                <a:r>
                  <a:rPr lang="en-US" dirty="0" smtClean="0">
                    <a:latin typeface="Century Schoolbook" pitchFamily="18" charset="0"/>
                  </a:rPr>
                  <a:t> </a:t>
                </a:r>
                <a:r>
                  <a:rPr lang="en-US" dirty="0" err="1">
                    <a:latin typeface="Century Schoolbook" pitchFamily="18" charset="0"/>
                  </a:rPr>
                  <a:t>rumus</a:t>
                </a:r>
                <a:r>
                  <a:rPr lang="en-US" dirty="0">
                    <a:latin typeface="Century Schoolbook" pitchFamily="18" charset="0"/>
                  </a:rPr>
                  <a:t>:</a:t>
                </a:r>
              </a:p>
              <a:p>
                <a:pPr>
                  <a:buNone/>
                </a:pPr>
                <a:r>
                  <a:rPr lang="en-US" dirty="0">
                    <a:latin typeface="Century Schoolbook" pitchFamily="18" charset="0"/>
                  </a:rPr>
                  <a:t>			</a:t>
                </a:r>
                <a:r>
                  <a:rPr lang="en-US" dirty="0" smtClean="0">
                    <a:latin typeface="Century Schoolbook" pitchFamily="18" charset="0"/>
                  </a:rPr>
                  <a:t> c</a:t>
                </a:r>
                <a:r>
                  <a:rPr lang="en-US" b="1" dirty="0" smtClean="0">
                    <a:solidFill>
                      <a:schemeClr val="tx1"/>
                    </a:solidFill>
                    <a:latin typeface="Century Schoolbook" pitchFamily="18" charset="0"/>
                  </a:rPr>
                  <a:t> </a:t>
                </a:r>
                <a:r>
                  <a:rPr lang="en-US" b="1" dirty="0">
                    <a:solidFill>
                      <a:schemeClr val="tx1"/>
                    </a:solidFill>
                    <a:latin typeface="Century Schoolbook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𝑱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𝒌</m:t>
                        </m:r>
                      </m:den>
                    </m:f>
                  </m:oMath>
                </a14:m>
                <a:endParaRPr lang="en-US" b="1" dirty="0">
                  <a:latin typeface="Century Schoolbook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400600"/>
              </a:xfrm>
              <a:blipFill rotWithShape="0">
                <a:blip r:embed="rId2"/>
                <a:stretch>
                  <a:fillRect t="-1048"/>
                </a:stretch>
              </a:blipFill>
              <a:effectLst>
                <a:innerShdw blurRad="114300">
                  <a:prstClr val="black"/>
                </a:innerShdw>
                <a:reflection blurRad="6350" stA="50000" endA="295" endPos="92000" dist="101600" dir="5400000" sy="-100000" algn="bl" rotWithShape="0"/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083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atin typeface="Century Schoolbook" pitchFamily="18" charset="0"/>
              </a:rPr>
              <a:t>Diketahui</a:t>
            </a:r>
            <a:r>
              <a:rPr lang="en-US" b="1" dirty="0" smtClean="0">
                <a:latin typeface="Century Schoolbook" pitchFamily="18" charset="0"/>
              </a:rPr>
              <a:t> Data </a:t>
            </a:r>
            <a:r>
              <a:rPr lang="en-US" b="1" dirty="0" err="1">
                <a:latin typeface="Century Schoolbook" pitchFamily="18" charset="0"/>
              </a:rPr>
              <a:t>B</a:t>
            </a:r>
            <a:r>
              <a:rPr lang="en-US" b="1" dirty="0" err="1" smtClean="0">
                <a:latin typeface="Century Schoolbook" pitchFamily="18" charset="0"/>
              </a:rPr>
              <a:t>erat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>
                <a:latin typeface="Century Schoolbook" pitchFamily="18" charset="0"/>
              </a:rPr>
              <a:t>B</a:t>
            </a:r>
            <a:r>
              <a:rPr lang="en-US" b="1" dirty="0" err="1" smtClean="0">
                <a:latin typeface="Century Schoolbook" pitchFamily="18" charset="0"/>
              </a:rPr>
              <a:t>adan</a:t>
            </a:r>
            <a:r>
              <a:rPr lang="en-US" b="1" dirty="0" smtClean="0">
                <a:latin typeface="Century Schoolbook" pitchFamily="18" charset="0"/>
              </a:rPr>
              <a:t> (</a:t>
            </a:r>
            <a:r>
              <a:rPr lang="en-US" b="1" dirty="0" err="1" smtClean="0">
                <a:latin typeface="Century Schoolbook" pitchFamily="18" charset="0"/>
              </a:rPr>
              <a:t>dalam</a:t>
            </a:r>
            <a:r>
              <a:rPr lang="en-US" b="1" dirty="0" smtClean="0">
                <a:latin typeface="Century Schoolbook" pitchFamily="18" charset="0"/>
              </a:rPr>
              <a:t> kg) 42 </a:t>
            </a:r>
            <a:r>
              <a:rPr lang="en-US" b="1" dirty="0" err="1">
                <a:latin typeface="Century Schoolbook" pitchFamily="18" charset="0"/>
              </a:rPr>
              <a:t>S</a:t>
            </a:r>
            <a:r>
              <a:rPr lang="en-US" b="1" dirty="0" err="1" smtClean="0">
                <a:latin typeface="Century Schoolbook" pitchFamily="18" charset="0"/>
              </a:rPr>
              <a:t>iswa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  <a:effectLst>
            <a:innerShdw blurRad="114300">
              <a:prstClr val="black"/>
            </a:inn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48 	  46  	 67	45   43   43   65</a:t>
            </a: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50	  54	 43	75   44   49   59</a:t>
            </a: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58	  48	 52	52   45   80   47</a:t>
            </a: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42	  60	 55	42   45   84   55</a:t>
            </a: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80	  53	 49	62   48   43   48</a:t>
            </a: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43	  44	 49	85   40   50   50</a:t>
            </a:r>
          </a:p>
          <a:p>
            <a:pPr algn="ctr"/>
            <a:endParaRPr lang="en-US" dirty="0">
              <a:latin typeface="Century Schoolbook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548680"/>
            <a:ext cx="8511480" cy="59766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b="1" dirty="0">
                <a:latin typeface="Century Schoolbook" pitchFamily="18" charset="0"/>
              </a:rPr>
              <a:t> </a:t>
            </a:r>
            <a:r>
              <a:rPr lang="en-US" b="1" dirty="0" err="1">
                <a:latin typeface="Century Schoolbook" pitchFamily="18" charset="0"/>
              </a:rPr>
              <a:t>Banyak</a:t>
            </a:r>
            <a:r>
              <a:rPr lang="en-US" b="1" dirty="0">
                <a:latin typeface="Century Schoolbook" pitchFamily="18" charset="0"/>
              </a:rPr>
              <a:t> data (n)</a:t>
            </a:r>
          </a:p>
          <a:p>
            <a:pPr>
              <a:buNone/>
            </a:pPr>
            <a:r>
              <a:rPr lang="en-US" b="1" dirty="0">
                <a:latin typeface="Century Schoolbook" pitchFamily="18" charset="0"/>
              </a:rPr>
              <a:t>       n = 42</a:t>
            </a:r>
          </a:p>
          <a:p>
            <a:pPr>
              <a:buNone/>
            </a:pPr>
            <a:endParaRPr lang="en-US" b="1" dirty="0">
              <a:latin typeface="Century Schoolbook" pitchFamily="18" charset="0"/>
            </a:endParaRPr>
          </a:p>
          <a:p>
            <a:pPr>
              <a:buNone/>
            </a:pPr>
            <a:endParaRPr lang="en-US" b="1" dirty="0">
              <a:latin typeface="Century Schoolbook" pitchFamily="18" charset="0"/>
            </a:endParaRPr>
          </a:p>
          <a:p>
            <a:pPr>
              <a:buNone/>
            </a:pPr>
            <a:endParaRPr lang="en-US" b="1" dirty="0">
              <a:latin typeface="Century Schoolbook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b="1" dirty="0" err="1">
                <a:latin typeface="Century Schoolbook" pitchFamily="18" charset="0"/>
              </a:rPr>
              <a:t>Banyak</a:t>
            </a:r>
            <a:r>
              <a:rPr lang="en-US" b="1" dirty="0">
                <a:latin typeface="Century Schoolbook" pitchFamily="18" charset="0"/>
              </a:rPr>
              <a:t> </a:t>
            </a:r>
            <a:r>
              <a:rPr lang="en-US" b="1" dirty="0" err="1">
                <a:latin typeface="Century Schoolbook" pitchFamily="18" charset="0"/>
              </a:rPr>
              <a:t>kelas</a:t>
            </a:r>
            <a:r>
              <a:rPr lang="en-US" b="1" dirty="0">
                <a:latin typeface="Century Schoolbook" pitchFamily="18" charset="0"/>
              </a:rPr>
              <a:t> (k)</a:t>
            </a:r>
          </a:p>
          <a:p>
            <a:pPr>
              <a:buNone/>
            </a:pPr>
            <a:r>
              <a:rPr lang="en-US" b="1" dirty="0">
                <a:latin typeface="Century Schoolbook" pitchFamily="18" charset="0"/>
              </a:rPr>
              <a:t>        k = 1 + 3,3 log n</a:t>
            </a:r>
          </a:p>
          <a:p>
            <a:pPr>
              <a:buNone/>
            </a:pPr>
            <a:r>
              <a:rPr lang="en-US" b="1" dirty="0">
                <a:latin typeface="Century Schoolbook" pitchFamily="18" charset="0"/>
              </a:rPr>
              <a:t>		= 1 + 3,3 log 42</a:t>
            </a:r>
          </a:p>
          <a:p>
            <a:pPr>
              <a:buNone/>
            </a:pPr>
            <a:r>
              <a:rPr lang="en-US" b="1" dirty="0">
                <a:latin typeface="Century Schoolbook" pitchFamily="18" charset="0"/>
              </a:rPr>
              <a:t>		= 1 + 3,3 (1,623)</a:t>
            </a:r>
          </a:p>
          <a:p>
            <a:pPr>
              <a:buNone/>
            </a:pPr>
            <a:r>
              <a:rPr lang="en-US" b="1" dirty="0">
                <a:latin typeface="Century Schoolbook" pitchFamily="18" charset="0"/>
              </a:rPr>
              <a:t>		= 1 + 5,3559</a:t>
            </a:r>
          </a:p>
          <a:p>
            <a:pPr>
              <a:buNone/>
            </a:pPr>
            <a:r>
              <a:rPr lang="en-US" b="1" dirty="0">
                <a:latin typeface="Century Schoolbook" pitchFamily="18" charset="0"/>
              </a:rPr>
              <a:t>		= 1 + 5,356</a:t>
            </a:r>
          </a:p>
          <a:p>
            <a:pPr>
              <a:buNone/>
            </a:pPr>
            <a:r>
              <a:rPr lang="en-US" b="1" dirty="0">
                <a:latin typeface="Century Schoolbook" pitchFamily="18" charset="0"/>
              </a:rPr>
              <a:t>		= 6,356 ≈ 6</a:t>
            </a:r>
          </a:p>
          <a:p>
            <a:pPr>
              <a:buFont typeface="Wingdings" pitchFamily="2" charset="2"/>
              <a:buChar char="v"/>
            </a:pPr>
            <a:endParaRPr lang="en-US" b="1" dirty="0">
              <a:latin typeface="Century Schoolbook" pitchFamily="18" charset="0"/>
            </a:endParaRPr>
          </a:p>
          <a:p>
            <a:endParaRPr lang="en-US" b="1" dirty="0">
              <a:latin typeface="Century Schoolbook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419600" y="548680"/>
                <a:ext cx="5029200" cy="5928320"/>
              </a:xfrm>
            </p:spPr>
            <p:txBody>
              <a:bodyPr>
                <a:normAutofit/>
              </a:bodyPr>
              <a:lstStyle/>
              <a:p>
                <a:pPr lvl="0">
                  <a:buFont typeface="Wingdings" pitchFamily="2" charset="2"/>
                  <a:buChar char="q"/>
                </a:pPr>
                <a:r>
                  <a:rPr lang="en-US" b="1" dirty="0">
                    <a:latin typeface="Century Schoolbook" pitchFamily="18" charset="0"/>
                  </a:rPr>
                  <a:t>Jangkauan (J)</a:t>
                </a:r>
              </a:p>
              <a:p>
                <a:pPr>
                  <a:buNone/>
                </a:pPr>
                <a:r>
                  <a:rPr lang="en-US" b="1" dirty="0">
                    <a:latin typeface="Century Schoolbook" pitchFamily="18" charset="0"/>
                  </a:rPr>
                  <a:t>	J = </a:t>
                </a:r>
                <a:r>
                  <a:rPr lang="en-US" b="1" dirty="0" err="1">
                    <a:latin typeface="Century Schoolbook" pitchFamily="18" charset="0"/>
                  </a:rPr>
                  <a:t>X</a:t>
                </a:r>
                <a:r>
                  <a:rPr lang="en-US" b="1" baseline="-25000" dirty="0" err="1">
                    <a:latin typeface="Century Schoolbook" pitchFamily="18" charset="0"/>
                  </a:rPr>
                  <a:t>max</a:t>
                </a:r>
                <a:r>
                  <a:rPr lang="en-US" b="1" dirty="0">
                    <a:latin typeface="Century Schoolbook" pitchFamily="18" charset="0"/>
                  </a:rPr>
                  <a:t> – </a:t>
                </a:r>
                <a:r>
                  <a:rPr lang="en-US" b="1" dirty="0" err="1">
                    <a:latin typeface="Century Schoolbook" pitchFamily="18" charset="0"/>
                  </a:rPr>
                  <a:t>X</a:t>
                </a:r>
                <a:r>
                  <a:rPr lang="en-US" b="1" baseline="-25000" dirty="0" err="1">
                    <a:latin typeface="Century Schoolbook" pitchFamily="18" charset="0"/>
                  </a:rPr>
                  <a:t>min</a:t>
                </a:r>
                <a:endParaRPr lang="en-US" b="1" dirty="0">
                  <a:latin typeface="Century Schoolbook" pitchFamily="18" charset="0"/>
                </a:endParaRPr>
              </a:p>
              <a:p>
                <a:pPr>
                  <a:buNone/>
                </a:pPr>
                <a:r>
                  <a:rPr lang="en-US" b="1" dirty="0">
                    <a:latin typeface="Century Schoolbook" pitchFamily="18" charset="0"/>
                  </a:rPr>
                  <a:t>	  = 85 – 40 </a:t>
                </a:r>
              </a:p>
              <a:p>
                <a:pPr>
                  <a:buNone/>
                </a:pPr>
                <a:r>
                  <a:rPr lang="en-US" b="1" dirty="0">
                    <a:latin typeface="Century Schoolbook" pitchFamily="18" charset="0"/>
                  </a:rPr>
                  <a:t>	  = 45</a:t>
                </a:r>
              </a:p>
              <a:p>
                <a:pPr>
                  <a:buNone/>
                </a:pPr>
                <a:endParaRPr lang="en-US" b="1" dirty="0">
                  <a:latin typeface="Century Schoolbook" pitchFamily="18" charset="0"/>
                </a:endParaRPr>
              </a:p>
              <a:p>
                <a:pPr lvl="0">
                  <a:buFont typeface="Wingdings" pitchFamily="2" charset="2"/>
                  <a:buChar char="q"/>
                </a:pPr>
                <a:r>
                  <a:rPr lang="en-US" b="1" dirty="0" err="1">
                    <a:latin typeface="Century Schoolbook" pitchFamily="18" charset="0"/>
                  </a:rPr>
                  <a:t>Lebar</a:t>
                </a:r>
                <a:r>
                  <a:rPr lang="en-US" b="1" dirty="0">
                    <a:latin typeface="Century Schoolbook" pitchFamily="18" charset="0"/>
                  </a:rPr>
                  <a:t>/Interval </a:t>
                </a:r>
                <a:r>
                  <a:rPr lang="en-US" b="1" dirty="0" err="1">
                    <a:latin typeface="Century Schoolbook" pitchFamily="18" charset="0"/>
                  </a:rPr>
                  <a:t>Kelas</a:t>
                </a:r>
                <a:r>
                  <a:rPr lang="en-US" b="1" dirty="0">
                    <a:latin typeface="Century Schoolbook" pitchFamily="18" charset="0"/>
                  </a:rPr>
                  <a:t> (C)</a:t>
                </a:r>
              </a:p>
              <a:p>
                <a:pPr>
                  <a:buNone/>
                </a:pPr>
                <a:r>
                  <a:rPr lang="en-US" b="1" dirty="0">
                    <a:latin typeface="Century Schoolbook" pitchFamily="18" charset="0"/>
                  </a:rPr>
                  <a:t>    	C</a:t>
                </a:r>
                <a:r>
                  <a:rPr lang="en-US" b="1" dirty="0">
                    <a:solidFill>
                      <a:schemeClr val="tx1"/>
                    </a:solidFill>
                    <a:latin typeface="Century Schoolbook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𝑱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𝒌</m:t>
                        </m:r>
                      </m:den>
                    </m:f>
                  </m:oMath>
                </a14:m>
                <a:endParaRPr lang="en-US" sz="3200" b="1" dirty="0">
                  <a:solidFill>
                    <a:schemeClr val="tx1"/>
                  </a:solidFill>
                  <a:latin typeface="Century Schoolbook" pitchFamily="18" charset="0"/>
                </a:endParaRPr>
              </a:p>
              <a:p>
                <a:pPr>
                  <a:buNone/>
                </a:pPr>
                <a:r>
                  <a:rPr lang="en-US" b="1" dirty="0">
                    <a:solidFill>
                      <a:schemeClr val="tx1"/>
                    </a:solidFill>
                    <a:latin typeface="Century Schoolbook" pitchFamily="18" charset="0"/>
                  </a:rPr>
                  <a:t>		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endParaRPr lang="en-US" sz="3200" b="1" dirty="0">
                  <a:solidFill>
                    <a:schemeClr val="tx1"/>
                  </a:solidFill>
                  <a:latin typeface="Century Schoolbook" pitchFamily="18" charset="0"/>
                </a:endParaRPr>
              </a:p>
              <a:p>
                <a:pPr>
                  <a:buNone/>
                </a:pPr>
                <a:r>
                  <a:rPr lang="en-US" b="1" dirty="0">
                    <a:solidFill>
                      <a:schemeClr val="tx1"/>
                    </a:solidFill>
                    <a:latin typeface="Century Schoolbook" pitchFamily="18" charset="0"/>
                  </a:rPr>
                  <a:t>		   = 7,5 ≈ 8</a:t>
                </a:r>
              </a:p>
              <a:p>
                <a:pPr>
                  <a:buNone/>
                </a:pPr>
                <a:r>
                  <a:rPr lang="en-US" b="1" dirty="0">
                    <a:latin typeface="Century Schoolbook" pitchFamily="18" charset="0"/>
                  </a:rPr>
                  <a:t>		   </a:t>
                </a:r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419600" y="548680"/>
                <a:ext cx="5029200" cy="5928320"/>
              </a:xfrm>
              <a:blipFill rotWithShape="1">
                <a:blip r:embed="rId2"/>
                <a:stretch>
                  <a:fillRect l="-1576" t="-8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09696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en-US" b="1" dirty="0" err="1" smtClean="0">
                <a:latin typeface="Century Schoolbook" pitchFamily="18" charset="0"/>
              </a:rPr>
              <a:t>Tabel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Distribusi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Frekuensi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072876"/>
              </p:ext>
            </p:extLst>
          </p:nvPr>
        </p:nvGraphicFramePr>
        <p:xfrm>
          <a:off x="3995936" y="1772816"/>
          <a:ext cx="4464496" cy="3867863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2238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06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356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(Kg)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Frekuensi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3567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40 – 47 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15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3567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48 – 55 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16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3567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56 – 63 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3567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64 – 71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2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3567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72 – 79 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1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2406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80 – 87 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 smtClean="0"/>
                        <a:t>Jumlah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42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69280" y="2204864"/>
            <a:ext cx="3022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2800" b="1" dirty="0" err="1">
                <a:latin typeface="Century Schoolbook" pitchFamily="18" charset="0"/>
              </a:rPr>
              <a:t>Banyak</a:t>
            </a:r>
            <a:r>
              <a:rPr lang="en-US" sz="2800" b="1" dirty="0">
                <a:latin typeface="Century Schoolbook" pitchFamily="18" charset="0"/>
              </a:rPr>
              <a:t> </a:t>
            </a:r>
            <a:r>
              <a:rPr lang="en-US" sz="2800" b="1" dirty="0" err="1">
                <a:latin typeface="Century Schoolbook" pitchFamily="18" charset="0"/>
              </a:rPr>
              <a:t>kelas</a:t>
            </a:r>
            <a:r>
              <a:rPr lang="en-US" sz="2800" b="1" dirty="0">
                <a:latin typeface="Century Schoolbook" pitchFamily="18" charset="0"/>
              </a:rPr>
              <a:t> </a:t>
            </a:r>
          </a:p>
          <a:p>
            <a:pPr lvl="0"/>
            <a:r>
              <a:rPr lang="en-US" sz="2800" b="1" dirty="0" smtClean="0">
                <a:latin typeface="Century Schoolbook" pitchFamily="18" charset="0"/>
              </a:rPr>
              <a:t>	k = 6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en-US" sz="2800" b="1" dirty="0">
              <a:latin typeface="Century Schoolbook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2800" b="1" dirty="0" smtClean="0">
                <a:latin typeface="Century Schoolbook" pitchFamily="18" charset="0"/>
              </a:rPr>
              <a:t>Interval </a:t>
            </a:r>
            <a:r>
              <a:rPr lang="en-US" sz="2800" b="1" dirty="0" err="1" smtClean="0">
                <a:latin typeface="Century Schoolbook" pitchFamily="18" charset="0"/>
              </a:rPr>
              <a:t>Kelas</a:t>
            </a:r>
            <a:endParaRPr lang="en-US" sz="2800" b="1" dirty="0" smtClean="0">
              <a:latin typeface="Century Schoolbook" pitchFamily="18" charset="0"/>
            </a:endParaRPr>
          </a:p>
          <a:p>
            <a:pPr lvl="0"/>
            <a:r>
              <a:rPr lang="en-US" sz="2800" b="1" dirty="0" smtClean="0">
                <a:latin typeface="Century Schoolbook" pitchFamily="18" charset="0"/>
              </a:rPr>
              <a:t>	c = 8</a:t>
            </a:r>
            <a:endParaRPr lang="en-US" sz="2800" b="1" dirty="0">
              <a:latin typeface="Century Schoolbook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sz="2800" b="1" i="1" dirty="0">
                <a:solidFill>
                  <a:schemeClr val="bg2">
                    <a:lumMod val="25000"/>
                  </a:schemeClr>
                </a:solidFill>
                <a:latin typeface="Agency FB" pitchFamily="34" charset="0"/>
              </a:rPr>
              <a:t>HISTOGRAM</a:t>
            </a:r>
          </a:p>
          <a:p>
            <a:pPr marL="0" indent="0">
              <a:buNone/>
            </a:pPr>
            <a:endParaRPr lang="en-US" sz="2800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  <a:p>
            <a:pPr marL="0" indent="0">
              <a:buNone/>
            </a:pPr>
            <a:endParaRPr lang="en-US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  <a:p>
            <a:pPr marL="0" indent="0">
              <a:buNone/>
            </a:pPr>
            <a:endParaRPr lang="en-US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Century Schoolbook" pitchFamily="18" charset="0"/>
              </a:rPr>
              <a:t>GRAFIK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946337"/>
              </p:ext>
            </p:extLst>
          </p:nvPr>
        </p:nvGraphicFramePr>
        <p:xfrm>
          <a:off x="107504" y="1988837"/>
          <a:ext cx="2693144" cy="4148345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10898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3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Frekuensi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– 47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– 55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– 63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– 71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– 79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1015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– 87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3440">
                <a:tc>
                  <a:txBody>
                    <a:bodyPr/>
                    <a:lstStyle/>
                    <a:p>
                      <a:pPr algn="ctr"/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42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067778"/>
              </p:ext>
            </p:extLst>
          </p:nvPr>
        </p:nvGraphicFramePr>
        <p:xfrm>
          <a:off x="2987824" y="1988840"/>
          <a:ext cx="604867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en-US" b="1" i="1" dirty="0">
                <a:solidFill>
                  <a:schemeClr val="bg2">
                    <a:lumMod val="25000"/>
                  </a:schemeClr>
                </a:solidFill>
                <a:latin typeface="Agency FB" pitchFamily="34" charset="0"/>
              </a:rPr>
              <a:t>POLIGON</a:t>
            </a:r>
          </a:p>
          <a:p>
            <a:endParaRPr lang="en-US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49267027"/>
              </p:ext>
            </p:extLst>
          </p:nvPr>
        </p:nvGraphicFramePr>
        <p:xfrm>
          <a:off x="251520" y="908720"/>
          <a:ext cx="864096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245677"/>
              </p:ext>
            </p:extLst>
          </p:nvPr>
        </p:nvGraphicFramePr>
        <p:xfrm>
          <a:off x="5292080" y="188640"/>
          <a:ext cx="3394720" cy="4148345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4440"/>
              </a:tblGrid>
              <a:tr h="49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Frekuensi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– 47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43,5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– 55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51,5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– 63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59,5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– 71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67,5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– 79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75,5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1015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– 87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83,5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3440">
                <a:tc>
                  <a:txBody>
                    <a:bodyPr/>
                    <a:lstStyle/>
                    <a:p>
                      <a:pPr algn="ctr"/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42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Agency FB" pitchFamily="34" charset="0"/>
              </a:rPr>
              <a:t>DIAGRANM LINGKARAN</a:t>
            </a:r>
            <a:endParaRPr lang="en-US" sz="2800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  <a:p>
            <a:pPr marL="0" indent="0">
              <a:buNone/>
            </a:pPr>
            <a:endParaRPr lang="en-US" sz="2800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  <a:p>
            <a:pPr marL="0" indent="0">
              <a:buNone/>
            </a:pPr>
            <a:endParaRPr lang="en-US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  <a:p>
            <a:pPr marL="0" indent="0">
              <a:buNone/>
            </a:pPr>
            <a:endParaRPr lang="en-US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Century Schoolbook" pitchFamily="18" charset="0"/>
              </a:rPr>
              <a:t>GRAFIK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885860"/>
              </p:ext>
            </p:extLst>
          </p:nvPr>
        </p:nvGraphicFramePr>
        <p:xfrm>
          <a:off x="107504" y="1988837"/>
          <a:ext cx="2693144" cy="4148345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10898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3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Frekuensi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– 47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– 55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– 63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– 71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– 79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1015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– 87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3440">
                <a:tc>
                  <a:txBody>
                    <a:bodyPr/>
                    <a:lstStyle/>
                    <a:p>
                      <a:pPr algn="ctr"/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42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3076054"/>
              </p:ext>
            </p:extLst>
          </p:nvPr>
        </p:nvGraphicFramePr>
        <p:xfrm>
          <a:off x="2915816" y="1844824"/>
          <a:ext cx="612068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5888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Agency FB" pitchFamily="34" charset="0"/>
              </a:rPr>
              <a:t>OGIVE POSITIF</a:t>
            </a:r>
            <a:endParaRPr lang="en-US" sz="2800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  <a:p>
            <a:pPr marL="0" indent="0">
              <a:buNone/>
            </a:pPr>
            <a:endParaRPr lang="en-US" sz="2800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  <a:p>
            <a:pPr marL="0" indent="0">
              <a:buNone/>
            </a:pPr>
            <a:endParaRPr lang="en-US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  <a:p>
            <a:pPr marL="0" indent="0">
              <a:buNone/>
            </a:pPr>
            <a:endParaRPr lang="en-US" b="1" i="1" dirty="0">
              <a:solidFill>
                <a:schemeClr val="bg2">
                  <a:lumMod val="25000"/>
                </a:schemeClr>
              </a:solidFill>
              <a:latin typeface="Agency FB" pitchFamily="34" charset="0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Century Schoolbook" pitchFamily="18" charset="0"/>
              </a:rPr>
              <a:t>GRAFIK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438540"/>
              </p:ext>
            </p:extLst>
          </p:nvPr>
        </p:nvGraphicFramePr>
        <p:xfrm>
          <a:off x="107504" y="1988837"/>
          <a:ext cx="3312368" cy="4148345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/>
              </a:tblGrid>
              <a:tr h="49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Frekuensi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 +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– 47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15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– 55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31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– 63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35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– 71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37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2570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– 79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38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1015">
                <a:tc>
                  <a:txBody>
                    <a:bodyPr/>
                    <a:lstStyle/>
                    <a:p>
                      <a:pPr algn="ctr"/>
                      <a:r>
                        <a:rPr lang="en-US" sz="2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– 87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42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3440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 smtClean="0"/>
                        <a:t>Jumlah</a:t>
                      </a:r>
                      <a:r>
                        <a:rPr lang="en-US" sz="2100" b="1" dirty="0" smtClean="0"/>
                        <a:t> 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42</a:t>
                      </a:r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376555"/>
              </p:ext>
            </p:extLst>
          </p:nvPr>
        </p:nvGraphicFramePr>
        <p:xfrm>
          <a:off x="3491880" y="1916832"/>
          <a:ext cx="565212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9632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299</Words>
  <Application>Microsoft Office PowerPoint</Application>
  <PresentationFormat>On-screen Show (4:3)</PresentationFormat>
  <Paragraphs>197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Agency FB</vt:lpstr>
      <vt:lpstr>Arial</vt:lpstr>
      <vt:lpstr>Bodoni MT Black</vt:lpstr>
      <vt:lpstr>Britannic Bold</vt:lpstr>
      <vt:lpstr>Calibri</vt:lpstr>
      <vt:lpstr>Cambria Math</vt:lpstr>
      <vt:lpstr>Century Schoolbook</vt:lpstr>
      <vt:lpstr>Times New Roman</vt:lpstr>
      <vt:lpstr>Wingdings</vt:lpstr>
      <vt:lpstr>Office Theme</vt:lpstr>
      <vt:lpstr>STATISTIKA</vt:lpstr>
      <vt:lpstr>Langkah-Langkah Membuat Tabel Distribusi Frekuensi</vt:lpstr>
      <vt:lpstr>Diketahui Data Berat Badan (dalam kg) 42 Siswa</vt:lpstr>
      <vt:lpstr>PowerPoint Presentation</vt:lpstr>
      <vt:lpstr>Tabel Distribusi Frekuensi</vt:lpstr>
      <vt:lpstr>GRAFIK</vt:lpstr>
      <vt:lpstr>PowerPoint Presentation</vt:lpstr>
      <vt:lpstr>GRAFIK</vt:lpstr>
      <vt:lpstr>GRAFIK</vt:lpstr>
      <vt:lpstr>GRAFIK</vt:lpstr>
      <vt:lpstr>Cara Membuat Grafik Dengan Menggunakan Excel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68</cp:revision>
  <dcterms:created xsi:type="dcterms:W3CDTF">2019-10-01T08:18:17Z</dcterms:created>
  <dcterms:modified xsi:type="dcterms:W3CDTF">2020-10-01T08:28:29Z</dcterms:modified>
</cp:coreProperties>
</file>