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4.xml" ContentType="application/vnd.openxmlformats-officedocument.presentationml.notesSlide+xml"/>
  <Override PartName="/ppt/charts/chart4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5.xml" ContentType="application/vnd.openxmlformats-officedocument.presentationml.notesSlide+xml"/>
  <Override PartName="/ppt/charts/chart5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77" r:id="rId3"/>
    <p:sldId id="264" r:id="rId4"/>
    <p:sldId id="265" r:id="rId5"/>
    <p:sldId id="266" r:id="rId6"/>
    <p:sldId id="273" r:id="rId7"/>
    <p:sldId id="274" r:id="rId8"/>
    <p:sldId id="278" r:id="rId9"/>
    <p:sldId id="279" r:id="rId10"/>
    <p:sldId id="280" r:id="rId11"/>
    <p:sldId id="272" r:id="rId12"/>
    <p:sldId id="275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CE2F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68" autoAdjust="0"/>
    <p:restoredTop sz="94660"/>
  </p:normalViewPr>
  <p:slideViewPr>
    <p:cSldViewPr>
      <p:cViewPr varScale="1">
        <p:scale>
          <a:sx n="75" d="100"/>
          <a:sy n="75" d="100"/>
        </p:scale>
        <p:origin x="124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en-GB" dirty="0" smtClean="0"/>
              <a:t>Diagram</a:t>
            </a:r>
            <a:r>
              <a:rPr lang="en-GB" baseline="0" dirty="0" smtClean="0"/>
              <a:t> </a:t>
            </a:r>
            <a:r>
              <a:rPr lang="en-GB" baseline="0" dirty="0" err="1" smtClean="0"/>
              <a:t>Batang</a:t>
            </a:r>
            <a:endParaRPr lang="en-GB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cat>
            <c:strRef>
              <c:f>Sheet1!$A$2:$A$7</c:f>
              <c:strCache>
                <c:ptCount val="6"/>
                <c:pt idx="0">
                  <c:v>40 – 47</c:v>
                </c:pt>
                <c:pt idx="1">
                  <c:v>48 – 55</c:v>
                </c:pt>
                <c:pt idx="2">
                  <c:v>56 – 63</c:v>
                </c:pt>
                <c:pt idx="3">
                  <c:v>64 – 71</c:v>
                </c:pt>
                <c:pt idx="4">
                  <c:v>72 – 79</c:v>
                </c:pt>
                <c:pt idx="5">
                  <c:v>80 – 87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15</c:v>
                </c:pt>
                <c:pt idx="1">
                  <c:v>16</c:v>
                </c:pt>
                <c:pt idx="2">
                  <c:v>4</c:v>
                </c:pt>
                <c:pt idx="3">
                  <c:v>2</c:v>
                </c:pt>
                <c:pt idx="4">
                  <c:v>1</c:v>
                </c:pt>
                <c:pt idx="5">
                  <c:v>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554660512"/>
        <c:axId val="554654528"/>
      </c:barChart>
      <c:catAx>
        <c:axId val="5546605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54654528"/>
        <c:crosses val="autoZero"/>
        <c:auto val="1"/>
        <c:lblAlgn val="ctr"/>
        <c:lblOffset val="100"/>
        <c:noMultiLvlLbl val="0"/>
      </c:catAx>
      <c:valAx>
        <c:axId val="5546545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546605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cked"/>
        <c:varyColors val="0"/>
        <c:ser>
          <c:idx val="0"/>
          <c:order val="0"/>
          <c:spPr>
            <a:ln w="22225" cap="rnd">
              <a:solidFill>
                <a:schemeClr val="accent2"/>
              </a:solidFill>
            </a:ln>
            <a:effectLst>
              <a:glow rad="139700">
                <a:schemeClr val="accent2">
                  <a:satMod val="175000"/>
                  <a:alpha val="14000"/>
                </a:schemeClr>
              </a:glow>
            </a:effectLst>
          </c:spPr>
          <c:marker>
            <c:symbol val="none"/>
          </c:marker>
          <c:cat>
            <c:strRef>
              <c:f>Sheet1!$A$1:$A$6</c:f>
              <c:strCache>
                <c:ptCount val="6"/>
                <c:pt idx="0">
                  <c:v>43,5 </c:v>
                </c:pt>
                <c:pt idx="1">
                  <c:v>51,5</c:v>
                </c:pt>
                <c:pt idx="2">
                  <c:v>59,5</c:v>
                </c:pt>
                <c:pt idx="3">
                  <c:v>67,5</c:v>
                </c:pt>
                <c:pt idx="4">
                  <c:v>75,5</c:v>
                </c:pt>
                <c:pt idx="5">
                  <c:v>83,5</c:v>
                </c:pt>
              </c:strCache>
            </c:strRef>
          </c:cat>
          <c:val>
            <c:numRef>
              <c:f>Sheet1!$B$1:$B$6</c:f>
              <c:numCache>
                <c:formatCode>General</c:formatCode>
                <c:ptCount val="6"/>
                <c:pt idx="0">
                  <c:v>15</c:v>
                </c:pt>
                <c:pt idx="1">
                  <c:v>16</c:v>
                </c:pt>
                <c:pt idx="2">
                  <c:v>4</c:v>
                </c:pt>
                <c:pt idx="3">
                  <c:v>2</c:v>
                </c:pt>
                <c:pt idx="4">
                  <c:v>1</c:v>
                </c:pt>
                <c:pt idx="5">
                  <c:v>4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1725-422E-877E-139C4762C45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51052896"/>
        <c:axId val="551059424"/>
      </c:lineChart>
      <c:catAx>
        <c:axId val="551052896"/>
        <c:scaling>
          <c:orientation val="minMax"/>
        </c:scaling>
        <c:delete val="0"/>
        <c:axPos val="b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75000"/>
                      <a:lumOff val="25000"/>
                    </a:schemeClr>
                  </a:gs>
                  <a:gs pos="0">
                    <a:schemeClr val="dk1">
                      <a:lumMod val="65000"/>
                      <a:lumOff val="35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l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51059424"/>
        <c:crosses val="autoZero"/>
        <c:auto val="1"/>
        <c:lblAlgn val="ctr"/>
        <c:lblOffset val="100"/>
        <c:noMultiLvlLbl val="0"/>
      </c:catAx>
      <c:valAx>
        <c:axId val="551059424"/>
        <c:scaling>
          <c:orientation val="minMax"/>
        </c:scaling>
        <c:delete val="0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75000"/>
                      <a:lumOff val="25000"/>
                    </a:schemeClr>
                  </a:gs>
                  <a:gs pos="0">
                    <a:schemeClr val="dk1">
                      <a:lumMod val="65000"/>
                      <a:lumOff val="35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l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510528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zero"/>
    <c:showDLblsOverMax val="0"/>
  </c:chart>
  <c:spPr>
    <a:solidFill>
      <a:schemeClr val="dk1">
        <a:lumMod val="75000"/>
        <a:lumOff val="25000"/>
      </a:schemeClr>
    </a:soli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/>
              <a:t>Diagram</a:t>
            </a:r>
            <a:r>
              <a:rPr lang="en-GB" baseline="0"/>
              <a:t> Lingkaran</a:t>
            </a:r>
            <a:endParaRPr lang="en-GB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Lbls>
            <c:dLbl>
              <c:idx val="2"/>
              <c:layout>
                <c:manualLayout>
                  <c:x val="7.5374015748031473E-2"/>
                  <c:y val="6.2638524351122771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6.2403324584426947E-2"/>
                  <c:y val="7.1790974044911013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9.543372703412073E-2"/>
                  <c:y val="0.16211213181685621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6.1918853893263341E-2"/>
                  <c:y val="0.10492454068241465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Sheet1!$A$2:$A$7</c:f>
              <c:strCache>
                <c:ptCount val="6"/>
                <c:pt idx="0">
                  <c:v>40 – 47</c:v>
                </c:pt>
                <c:pt idx="1">
                  <c:v>48 – 55</c:v>
                </c:pt>
                <c:pt idx="2">
                  <c:v>56 – 63</c:v>
                </c:pt>
                <c:pt idx="3">
                  <c:v>64 – 71</c:v>
                </c:pt>
                <c:pt idx="4">
                  <c:v>72 – 79</c:v>
                </c:pt>
                <c:pt idx="5">
                  <c:v>80 – 87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15</c:v>
                </c:pt>
                <c:pt idx="1">
                  <c:v>16</c:v>
                </c:pt>
                <c:pt idx="2">
                  <c:v>4</c:v>
                </c:pt>
                <c:pt idx="3">
                  <c:v>2</c:v>
                </c:pt>
                <c:pt idx="4">
                  <c:v>1</c:v>
                </c:pt>
                <c:pt idx="5">
                  <c:v>4</c:v>
                </c:pt>
              </c:numCache>
            </c:numRef>
          </c:val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cap="none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/>
              <a:t>Ogive</a:t>
            </a:r>
            <a:r>
              <a:rPr lang="en-GB" baseline="0"/>
              <a:t> Positif</a:t>
            </a:r>
            <a:endParaRPr lang="en-GB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cap="none" baseline="0">
              <a:solidFill>
                <a:schemeClr val="lt1">
                  <a:lumMod val="8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spPr>
            <a:ln w="22225" cap="rnd">
              <a:solidFill>
                <a:schemeClr val="accent1"/>
              </a:solidFill>
            </a:ln>
            <a:effectLst>
              <a:glow rad="139700">
                <a:schemeClr val="accent1">
                  <a:satMod val="175000"/>
                  <a:alpha val="14000"/>
                </a:schemeClr>
              </a:glow>
            </a:effectLst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lt1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lt1">
                          <a:lumMod val="50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Sheet1!$A$22:$A$27</c:f>
              <c:strCache>
                <c:ptCount val="6"/>
                <c:pt idx="0">
                  <c:v>40 – 47</c:v>
                </c:pt>
                <c:pt idx="1">
                  <c:v>48 – 55</c:v>
                </c:pt>
                <c:pt idx="2">
                  <c:v>56 – 63</c:v>
                </c:pt>
                <c:pt idx="3">
                  <c:v>64 – 71</c:v>
                </c:pt>
                <c:pt idx="4">
                  <c:v>72 – 79</c:v>
                </c:pt>
                <c:pt idx="5">
                  <c:v>80 – 87</c:v>
                </c:pt>
              </c:strCache>
            </c:strRef>
          </c:cat>
          <c:val>
            <c:numRef>
              <c:f>Sheet1!$B$22:$B$27</c:f>
              <c:numCache>
                <c:formatCode>General</c:formatCode>
                <c:ptCount val="6"/>
                <c:pt idx="0">
                  <c:v>15</c:v>
                </c:pt>
                <c:pt idx="1">
                  <c:v>31</c:v>
                </c:pt>
                <c:pt idx="2">
                  <c:v>35</c:v>
                </c:pt>
                <c:pt idx="3">
                  <c:v>37</c:v>
                </c:pt>
                <c:pt idx="4">
                  <c:v>38</c:v>
                </c:pt>
                <c:pt idx="5">
                  <c:v>42</c:v>
                </c:pt>
              </c:numCache>
            </c:numRef>
          </c:val>
          <c:smooth val="0"/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551047456"/>
        <c:axId val="554055696"/>
      </c:lineChart>
      <c:catAx>
        <c:axId val="551047456"/>
        <c:scaling>
          <c:orientation val="minMax"/>
        </c:scaling>
        <c:delete val="0"/>
        <c:axPos val="b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75000"/>
                      <a:lumOff val="25000"/>
                    </a:schemeClr>
                  </a:gs>
                  <a:gs pos="0">
                    <a:schemeClr val="dk1">
                      <a:lumMod val="65000"/>
                      <a:lumOff val="35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l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54055696"/>
        <c:crosses val="autoZero"/>
        <c:auto val="1"/>
        <c:lblAlgn val="ctr"/>
        <c:lblOffset val="100"/>
        <c:noMultiLvlLbl val="0"/>
      </c:catAx>
      <c:valAx>
        <c:axId val="554055696"/>
        <c:scaling>
          <c:orientation val="minMax"/>
        </c:scaling>
        <c:delete val="0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75000"/>
                      <a:lumOff val="25000"/>
                    </a:schemeClr>
                  </a:gs>
                  <a:gs pos="0">
                    <a:schemeClr val="dk1">
                      <a:lumMod val="65000"/>
                      <a:lumOff val="35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l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5104745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dk1">
        <a:lumMod val="75000"/>
        <a:lumOff val="25000"/>
      </a:schemeClr>
    </a:soli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cap="none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/>
              <a:t>Ogive</a:t>
            </a:r>
            <a:r>
              <a:rPr lang="en-GB" baseline="0"/>
              <a:t> Negatif</a:t>
            </a:r>
            <a:endParaRPr lang="en-GB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cap="none" baseline="0">
              <a:solidFill>
                <a:schemeClr val="lt1">
                  <a:lumMod val="8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spPr>
            <a:ln w="22225" cap="rnd">
              <a:solidFill>
                <a:schemeClr val="accent1"/>
              </a:solidFill>
            </a:ln>
            <a:effectLst>
              <a:glow rad="139700">
                <a:schemeClr val="accent1">
                  <a:satMod val="175000"/>
                  <a:alpha val="14000"/>
                </a:schemeClr>
              </a:glow>
            </a:effectLst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lt1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lt1">
                          <a:lumMod val="50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Sheet1!$A$39:$A$44</c:f>
              <c:strCache>
                <c:ptCount val="6"/>
                <c:pt idx="0">
                  <c:v>40 – 47</c:v>
                </c:pt>
                <c:pt idx="1">
                  <c:v>48 – 55</c:v>
                </c:pt>
                <c:pt idx="2">
                  <c:v>56 – 63</c:v>
                </c:pt>
                <c:pt idx="3">
                  <c:v>64 – 71</c:v>
                </c:pt>
                <c:pt idx="4">
                  <c:v>72 – 79</c:v>
                </c:pt>
                <c:pt idx="5">
                  <c:v>80 – 87</c:v>
                </c:pt>
              </c:strCache>
            </c:strRef>
          </c:cat>
          <c:val>
            <c:numRef>
              <c:f>Sheet1!$B$39:$B$44</c:f>
              <c:numCache>
                <c:formatCode>General</c:formatCode>
                <c:ptCount val="6"/>
                <c:pt idx="0">
                  <c:v>42</c:v>
                </c:pt>
                <c:pt idx="1">
                  <c:v>27</c:v>
                </c:pt>
                <c:pt idx="2">
                  <c:v>11</c:v>
                </c:pt>
                <c:pt idx="3">
                  <c:v>7</c:v>
                </c:pt>
                <c:pt idx="4">
                  <c:v>5</c:v>
                </c:pt>
                <c:pt idx="5">
                  <c:v>4</c:v>
                </c:pt>
              </c:numCache>
            </c:numRef>
          </c:val>
          <c:smooth val="0"/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554666496"/>
        <c:axId val="554667040"/>
      </c:lineChart>
      <c:catAx>
        <c:axId val="554666496"/>
        <c:scaling>
          <c:orientation val="minMax"/>
        </c:scaling>
        <c:delete val="0"/>
        <c:axPos val="b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75000"/>
                      <a:lumOff val="25000"/>
                    </a:schemeClr>
                  </a:gs>
                  <a:gs pos="0">
                    <a:schemeClr val="dk1">
                      <a:lumMod val="65000"/>
                      <a:lumOff val="35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l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54667040"/>
        <c:crosses val="autoZero"/>
        <c:auto val="1"/>
        <c:lblAlgn val="ctr"/>
        <c:lblOffset val="100"/>
        <c:noMultiLvlLbl val="0"/>
      </c:catAx>
      <c:valAx>
        <c:axId val="554667040"/>
        <c:scaling>
          <c:orientation val="minMax"/>
        </c:scaling>
        <c:delete val="0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75000"/>
                      <a:lumOff val="25000"/>
                    </a:schemeClr>
                  </a:gs>
                  <a:gs pos="0">
                    <a:schemeClr val="dk1">
                      <a:lumMod val="65000"/>
                      <a:lumOff val="35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l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546664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dk1">
        <a:lumMod val="75000"/>
        <a:lumOff val="25000"/>
      </a:schemeClr>
    </a:soli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04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36">
  <cs:axisTitle>
    <cs:lnRef idx="0"/>
    <cs:fillRef idx="0"/>
    <cs:effectRef idx="0"/>
    <cs:fontRef idx="minor">
      <a:schemeClr val="lt1">
        <a:lumMod val="75000"/>
      </a:schemeClr>
    </cs:fontRef>
    <cs:defRPr sz="900" b="1" kern="1200"/>
  </cs:axisTitle>
  <cs:categoryAxis>
    <cs:lnRef idx="0"/>
    <cs:fillRef idx="0"/>
    <cs:effectRef idx="0"/>
    <cs:fontRef idx="minor">
      <a:schemeClr val="lt1">
        <a:lumMod val="75000"/>
      </a:schemeClr>
    </cs:fontRef>
    <cs:defRPr sz="900" kern="1200"/>
  </cs:categoryAxis>
  <cs:chartArea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>
        <a:lumMod val="75000"/>
      </a:schemeClr>
    </cs:fontRef>
    <cs:defRPr sz="900" kern="1200"/>
  </cs:dataLabel>
  <cs:dataLabelCallout>
    <cs:lnRef idx="0"/>
    <cs:fillRef idx="0"/>
    <cs:effectRef idx="0"/>
    <cs:fontRef idx="minor">
      <a:schemeClr val="lt1">
        <a:lumMod val="15000"/>
        <a:lumOff val="85000"/>
      </a:schemeClr>
    </cs:fontRef>
    <cs:spPr>
      <a:solidFill>
        <a:schemeClr val="dk1">
          <a:lumMod val="65000"/>
          <a:lumOff val="35000"/>
        </a:schemeClr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/>
    <cs:effectRef idx="0">
      <cs:styleClr val="auto"/>
    </cs:effectRef>
    <cs:fontRef idx="minor">
      <a:schemeClr val="dk1"/>
    </cs:fontRef>
    <cs:spPr>
      <a:ln w="9525" cap="flat" cmpd="sng" algn="ctr">
        <a:solidFill>
          <a:schemeClr val="phClr"/>
        </a:solidFill>
        <a:miter lim="800000"/>
      </a:ln>
      <a:effectLst>
        <a:glow rad="63500">
          <a:schemeClr val="phClr">
            <a:satMod val="175000"/>
            <a:alpha val="25000"/>
          </a:schemeClr>
        </a:glow>
      </a:effectLst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ln w="9525" cap="flat" cmpd="sng" algn="ctr">
        <a:solidFill>
          <a:schemeClr val="phClr"/>
        </a:solidFill>
        <a:miter lim="800000"/>
      </a:ln>
      <a:effectLst>
        <a:glow rad="63500">
          <a:schemeClr val="phClr">
            <a:satMod val="175000"/>
            <a:alpha val="25000"/>
          </a:schemeClr>
        </a:glow>
      </a:effectLst>
    </cs:spPr>
  </cs:dataPoint3D>
  <cs:dataPointLine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ln w="22225" cap="rnd">
        <a:solidFill>
          <a:schemeClr val="phClr"/>
        </a:solidFill>
      </a:ln>
      <a:effectLst>
        <a:glow rad="139700">
          <a:schemeClr val="phClr">
            <a:satMod val="175000"/>
            <a:alpha val="14000"/>
          </a:schemeClr>
        </a:glow>
      </a:effectLst>
    </cs:spPr>
  </cs:dataPointLine>
  <cs:dataPointMarker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lumMod val="60000"/>
          <a:lumOff val="40000"/>
        </a:schemeClr>
      </a:solidFill>
      <a:effectLst>
        <a:glow rad="63500">
          <a:schemeClr val="phClr">
            <a:satMod val="175000"/>
            <a:alpha val="25000"/>
          </a:schemeClr>
        </a:glow>
      </a:effectLst>
    </cs:spPr>
  </cs:dataPointMarker>
  <cs:dataPointMarkerLayout symbol="circle" size="4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75000"/>
      </a:schemeClr>
    </cs:fontRef>
    <cs:spPr>
      <a:ln w="9525">
        <a:solidFill>
          <a:schemeClr val="dk1">
            <a:lumMod val="50000"/>
            <a:lumOff val="50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lt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75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75000"/>
                <a:lumOff val="25000"/>
              </a:schemeClr>
            </a:gs>
            <a:gs pos="0">
              <a:schemeClr val="dk1">
                <a:lumMod val="65000"/>
                <a:lumOff val="35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75000"/>
                <a:lumOff val="25000"/>
                <a:alpha val="25000"/>
              </a:schemeClr>
            </a:gs>
            <a:gs pos="0">
              <a:schemeClr val="dk1">
                <a:lumMod val="65000"/>
                <a:lumOff val="35000"/>
                <a:alpha val="25000"/>
              </a:schemeClr>
            </a:gs>
          </a:gsLst>
          <a:lin ang="5400000" scaled="0"/>
        </a:gra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leaderLine>
  <cs:legend>
    <cs:lnRef idx="0"/>
    <cs:fillRef idx="0"/>
    <cs:effectRef idx="0"/>
    <cs:fontRef idx="minor">
      <a:schemeClr val="lt1">
        <a:lumMod val="75000"/>
      </a:schemeClr>
    </cs:fontRef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lt1">
        <a:lumMod val="7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85000"/>
      </a:schemeClr>
    </cs:fontRef>
    <cs:defRPr sz="1400" b="1" kern="1200" cap="none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25400" cap="rnd">
        <a:solidFill>
          <a:schemeClr val="phClr">
            <a:alpha val="50000"/>
          </a:schemeClr>
        </a:solidFill>
      </a:ln>
    </cs:spPr>
  </cs:trendline>
  <cs:trendlineLabel>
    <cs:lnRef idx="0"/>
    <cs:fillRef idx="0"/>
    <cs:effectRef idx="0"/>
    <cs:fontRef idx="minor">
      <a:schemeClr val="lt1">
        <a:lumMod val="7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85000"/>
        </a:schemeClr>
      </a:solidFill>
      <a:ln w="9525">
        <a:solidFill>
          <a:schemeClr val="dk1">
            <a:lumMod val="50000"/>
          </a:schemeClr>
        </a:solidFill>
        <a:round/>
      </a:ln>
    </cs:spPr>
  </cs:upBar>
  <cs:valueAxis>
    <cs:lnRef idx="0"/>
    <cs:fillRef idx="0"/>
    <cs:effectRef idx="0"/>
    <cs:fontRef idx="minor">
      <a:schemeClr val="lt1">
        <a:lumMod val="7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36">
  <cs:axisTitle>
    <cs:lnRef idx="0"/>
    <cs:fillRef idx="0"/>
    <cs:effectRef idx="0"/>
    <cs:fontRef idx="minor">
      <a:schemeClr val="lt1">
        <a:lumMod val="75000"/>
      </a:schemeClr>
    </cs:fontRef>
    <cs:defRPr sz="900" b="1" kern="1200"/>
  </cs:axisTitle>
  <cs:categoryAxis>
    <cs:lnRef idx="0"/>
    <cs:fillRef idx="0"/>
    <cs:effectRef idx="0"/>
    <cs:fontRef idx="minor">
      <a:schemeClr val="lt1">
        <a:lumMod val="75000"/>
      </a:schemeClr>
    </cs:fontRef>
    <cs:defRPr sz="900" kern="1200"/>
  </cs:categoryAxis>
  <cs:chartArea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>
        <a:lumMod val="75000"/>
      </a:schemeClr>
    </cs:fontRef>
    <cs:defRPr sz="900" kern="1200"/>
  </cs:dataLabel>
  <cs:dataLabelCallout>
    <cs:lnRef idx="0"/>
    <cs:fillRef idx="0"/>
    <cs:effectRef idx="0"/>
    <cs:fontRef idx="minor">
      <a:schemeClr val="lt1">
        <a:lumMod val="15000"/>
        <a:lumOff val="85000"/>
      </a:schemeClr>
    </cs:fontRef>
    <cs:spPr>
      <a:solidFill>
        <a:schemeClr val="dk1">
          <a:lumMod val="65000"/>
          <a:lumOff val="35000"/>
        </a:schemeClr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/>
    <cs:effectRef idx="0">
      <cs:styleClr val="auto"/>
    </cs:effectRef>
    <cs:fontRef idx="minor">
      <a:schemeClr val="dk1"/>
    </cs:fontRef>
    <cs:spPr>
      <a:ln w="9525" cap="flat" cmpd="sng" algn="ctr">
        <a:solidFill>
          <a:schemeClr val="phClr"/>
        </a:solidFill>
        <a:miter lim="800000"/>
      </a:ln>
      <a:effectLst>
        <a:glow rad="63500">
          <a:schemeClr val="phClr">
            <a:satMod val="175000"/>
            <a:alpha val="25000"/>
          </a:schemeClr>
        </a:glow>
      </a:effectLst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ln w="9525" cap="flat" cmpd="sng" algn="ctr">
        <a:solidFill>
          <a:schemeClr val="phClr"/>
        </a:solidFill>
        <a:miter lim="800000"/>
      </a:ln>
      <a:effectLst>
        <a:glow rad="63500">
          <a:schemeClr val="phClr">
            <a:satMod val="175000"/>
            <a:alpha val="25000"/>
          </a:schemeClr>
        </a:glow>
      </a:effectLst>
    </cs:spPr>
  </cs:dataPoint3D>
  <cs:dataPointLine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ln w="22225" cap="rnd">
        <a:solidFill>
          <a:schemeClr val="phClr"/>
        </a:solidFill>
      </a:ln>
      <a:effectLst>
        <a:glow rad="139700">
          <a:schemeClr val="phClr">
            <a:satMod val="175000"/>
            <a:alpha val="14000"/>
          </a:schemeClr>
        </a:glow>
      </a:effectLst>
    </cs:spPr>
  </cs:dataPointLine>
  <cs:dataPointMarker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dk1"/>
    </cs:fontRef>
    <cs:spPr>
      <a:solidFill>
        <a:schemeClr val="phClr">
          <a:lumMod val="60000"/>
          <a:lumOff val="40000"/>
        </a:schemeClr>
      </a:solidFill>
      <a:effectLst>
        <a:glow rad="63500">
          <a:schemeClr val="phClr">
            <a:satMod val="175000"/>
            <a:alpha val="25000"/>
          </a:schemeClr>
        </a:glow>
      </a:effectLst>
    </cs:spPr>
  </cs:dataPointMarker>
  <cs:dataPointMarkerLayout symbol="circle" size="4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75000"/>
      </a:schemeClr>
    </cs:fontRef>
    <cs:spPr>
      <a:ln w="9525">
        <a:solidFill>
          <a:schemeClr val="dk1">
            <a:lumMod val="50000"/>
            <a:lumOff val="50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lt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75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75000"/>
                <a:lumOff val="25000"/>
              </a:schemeClr>
            </a:gs>
            <a:gs pos="0">
              <a:schemeClr val="dk1">
                <a:lumMod val="65000"/>
                <a:lumOff val="35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75000"/>
                <a:lumOff val="25000"/>
                <a:alpha val="25000"/>
              </a:schemeClr>
            </a:gs>
            <a:gs pos="0">
              <a:schemeClr val="dk1">
                <a:lumMod val="65000"/>
                <a:lumOff val="35000"/>
                <a:alpha val="25000"/>
              </a:schemeClr>
            </a:gs>
          </a:gsLst>
          <a:lin ang="5400000" scaled="0"/>
        </a:gra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leaderLine>
  <cs:legend>
    <cs:lnRef idx="0"/>
    <cs:fillRef idx="0"/>
    <cs:effectRef idx="0"/>
    <cs:fontRef idx="minor">
      <a:schemeClr val="lt1">
        <a:lumMod val="75000"/>
      </a:schemeClr>
    </cs:fontRef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lt1">
        <a:lumMod val="7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85000"/>
      </a:schemeClr>
    </cs:fontRef>
    <cs:defRPr sz="1400" b="1" kern="1200" cap="none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25400" cap="rnd">
        <a:solidFill>
          <a:schemeClr val="phClr">
            <a:alpha val="50000"/>
          </a:schemeClr>
        </a:solidFill>
      </a:ln>
    </cs:spPr>
  </cs:trendline>
  <cs:trendlineLabel>
    <cs:lnRef idx="0"/>
    <cs:fillRef idx="0"/>
    <cs:effectRef idx="0"/>
    <cs:fontRef idx="minor">
      <a:schemeClr val="lt1">
        <a:lumMod val="7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85000"/>
        </a:schemeClr>
      </a:solidFill>
      <a:ln w="9525">
        <a:solidFill>
          <a:schemeClr val="dk1">
            <a:lumMod val="50000"/>
          </a:schemeClr>
        </a:solidFill>
        <a:round/>
      </a:ln>
    </cs:spPr>
  </cs:upBar>
  <cs:valueAxis>
    <cs:lnRef idx="0"/>
    <cs:fillRef idx="0"/>
    <cs:effectRef idx="0"/>
    <cs:fontRef idx="minor">
      <a:schemeClr val="lt1">
        <a:lumMod val="7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8303F1-D132-4C13-9A17-E0F415979403}" type="datetimeFigureOut">
              <a:rPr lang="en-US" smtClean="0"/>
              <a:pPr/>
              <a:t>10/1/2020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FF8E55-09FE-4EA3-9D56-B231D1818E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95485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FF8E55-09FE-4EA3-9D56-B231D1818EAD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88644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FF8E55-09FE-4EA3-9D56-B231D1818EAD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14830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FF8E55-09FE-4EA3-9D56-B231D1818EAD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93001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FF8E55-09FE-4EA3-9D56-B231D1818EAD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6575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FF8E55-09FE-4EA3-9D56-B231D1818EAD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8168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3DE79-CF32-4C91-876C-F4DD2F3FC38F}" type="datetimeFigureOut">
              <a:rPr lang="en-US" smtClean="0"/>
              <a:pPr/>
              <a:t>10/1/2020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03A5A-E888-49B2-8F8F-C191D2D50D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3DE79-CF32-4C91-876C-F4DD2F3FC38F}" type="datetimeFigureOut">
              <a:rPr lang="en-US" smtClean="0"/>
              <a:pPr/>
              <a:t>10/1/2020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03A5A-E888-49B2-8F8F-C191D2D50D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3DE79-CF32-4C91-876C-F4DD2F3FC38F}" type="datetimeFigureOut">
              <a:rPr lang="en-US" smtClean="0"/>
              <a:pPr/>
              <a:t>10/1/2020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03A5A-E888-49B2-8F8F-C191D2D50D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3DE79-CF32-4C91-876C-F4DD2F3FC38F}" type="datetimeFigureOut">
              <a:rPr lang="en-US" smtClean="0"/>
              <a:pPr/>
              <a:t>10/1/2020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03A5A-E888-49B2-8F8F-C191D2D50D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3DE79-CF32-4C91-876C-F4DD2F3FC38F}" type="datetimeFigureOut">
              <a:rPr lang="en-US" smtClean="0"/>
              <a:pPr/>
              <a:t>10/1/2020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03A5A-E888-49B2-8F8F-C191D2D50D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3DE79-CF32-4C91-876C-F4DD2F3FC38F}" type="datetimeFigureOut">
              <a:rPr lang="en-US" smtClean="0"/>
              <a:pPr/>
              <a:t>10/1/2020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03A5A-E888-49B2-8F8F-C191D2D50D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3DE79-CF32-4C91-876C-F4DD2F3FC38F}" type="datetimeFigureOut">
              <a:rPr lang="en-US" smtClean="0"/>
              <a:pPr/>
              <a:t>10/1/2020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03A5A-E888-49B2-8F8F-C191D2D50D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3DE79-CF32-4C91-876C-F4DD2F3FC38F}" type="datetimeFigureOut">
              <a:rPr lang="en-US" smtClean="0"/>
              <a:pPr/>
              <a:t>10/1/2020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03A5A-E888-49B2-8F8F-C191D2D50D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3DE79-CF32-4C91-876C-F4DD2F3FC38F}" type="datetimeFigureOut">
              <a:rPr lang="en-US" smtClean="0"/>
              <a:pPr/>
              <a:t>10/1/2020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03A5A-E888-49B2-8F8F-C191D2D50D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3DE79-CF32-4C91-876C-F4DD2F3FC38F}" type="datetimeFigureOut">
              <a:rPr lang="en-US" smtClean="0"/>
              <a:pPr/>
              <a:t>10/1/2020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03A5A-E888-49B2-8F8F-C191D2D50D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3DE79-CF32-4C91-876C-F4DD2F3FC38F}" type="datetimeFigureOut">
              <a:rPr lang="en-US" smtClean="0"/>
              <a:pPr/>
              <a:t>10/1/2020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03A5A-E888-49B2-8F8F-C191D2D50D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t="-7000" b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C3DE79-CF32-4C91-876C-F4DD2F3FC38F}" type="datetimeFigureOut">
              <a:rPr lang="en-US" smtClean="0"/>
              <a:pPr/>
              <a:t>10/1/2020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303A5A-E888-49B2-8F8F-C191D2D50D2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0tyCTzjTdJg" TargetMode="External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gif"/><Relationship Id="rId5" Type="http://schemas.openxmlformats.org/officeDocument/2006/relationships/hyperlink" Target="https://www.youtube.com/watch?v=y1GYZnJ_ZKw" TargetMode="External"/><Relationship Id="rId4" Type="http://schemas.openxmlformats.org/officeDocument/2006/relationships/hyperlink" Target="https://www.youtube.com/watch?v=dOUIDHLnyi8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t="-30000" b="-3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ln w="28575"/>
        </p:spPr>
        <p:style>
          <a:lnRef idx="2">
            <a:schemeClr val="dk1"/>
          </a:lnRef>
          <a:fillRef idx="1002">
            <a:schemeClr val="dk2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>
                <a:latin typeface="Bodoni MT Black" pitchFamily="18" charset="0"/>
              </a:rPr>
              <a:t>STATISTIKA</a:t>
            </a:r>
            <a:endParaRPr lang="en-US" dirty="0">
              <a:latin typeface="Bodoni MT Black" pitchFamily="18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idx="1"/>
          </p:nvPr>
        </p:nvSpPr>
        <p:spPr>
          <a:xfrm>
            <a:off x="1928794" y="2057400"/>
            <a:ext cx="5143536" cy="3962400"/>
          </a:xfr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>
              <a:buNone/>
            </a:pPr>
            <a:r>
              <a:rPr lang="en-US" dirty="0" err="1" smtClean="0">
                <a:latin typeface="Britannic Bold" pitchFamily="34" charset="0"/>
              </a:rPr>
              <a:t>Topik</a:t>
            </a:r>
            <a:r>
              <a:rPr lang="en-US" dirty="0" smtClean="0">
                <a:latin typeface="Britannic Bold" pitchFamily="34" charset="0"/>
              </a:rPr>
              <a:t>:</a:t>
            </a:r>
          </a:p>
          <a:p>
            <a:pPr algn="ctr">
              <a:buNone/>
            </a:pPr>
            <a:endParaRPr lang="en-US" sz="800" dirty="0" smtClean="0">
              <a:latin typeface="Britannic Bold" pitchFamily="34" charset="0"/>
            </a:endParaRPr>
          </a:p>
          <a:p>
            <a:pPr algn="ctr">
              <a:buNone/>
            </a:pPr>
            <a:r>
              <a:rPr lang="en-US" dirty="0" err="1" smtClean="0">
                <a:latin typeface="Britannic Bold" pitchFamily="34" charset="0"/>
              </a:rPr>
              <a:t>Membuat</a:t>
            </a:r>
            <a:r>
              <a:rPr lang="en-US" dirty="0" smtClean="0">
                <a:latin typeface="Britannic Bold" pitchFamily="34" charset="0"/>
              </a:rPr>
              <a:t> </a:t>
            </a:r>
            <a:r>
              <a:rPr lang="en-US" dirty="0" err="1" smtClean="0">
                <a:latin typeface="Britannic Bold" pitchFamily="34" charset="0"/>
              </a:rPr>
              <a:t>Tabel</a:t>
            </a:r>
            <a:r>
              <a:rPr lang="en-US" dirty="0" smtClean="0">
                <a:latin typeface="Britannic Bold" pitchFamily="34" charset="0"/>
              </a:rPr>
              <a:t> </a:t>
            </a:r>
            <a:r>
              <a:rPr lang="en-US" dirty="0" err="1" smtClean="0">
                <a:latin typeface="Britannic Bold" pitchFamily="34" charset="0"/>
              </a:rPr>
              <a:t>Distribusi</a:t>
            </a:r>
            <a:r>
              <a:rPr lang="en-US" dirty="0" smtClean="0">
                <a:latin typeface="Britannic Bold" pitchFamily="34" charset="0"/>
              </a:rPr>
              <a:t> </a:t>
            </a:r>
            <a:r>
              <a:rPr lang="en-US" dirty="0" err="1" smtClean="0">
                <a:latin typeface="Britannic Bold" pitchFamily="34" charset="0"/>
              </a:rPr>
              <a:t>Frekuensi</a:t>
            </a:r>
            <a:endParaRPr lang="en-US" dirty="0" smtClean="0">
              <a:latin typeface="Britannic Bold" pitchFamily="34" charset="0"/>
            </a:endParaRPr>
          </a:p>
          <a:p>
            <a:pPr algn="ctr">
              <a:buNone/>
            </a:pPr>
            <a:endParaRPr lang="en-US" sz="1800" dirty="0">
              <a:latin typeface="Britannic Bold" pitchFamily="34" charset="0"/>
            </a:endParaRPr>
          </a:p>
          <a:p>
            <a:pPr algn="ctr">
              <a:buNone/>
            </a:pPr>
            <a:r>
              <a:rPr lang="en-US" dirty="0" err="1" smtClean="0">
                <a:latin typeface="Britannic Bold" pitchFamily="34" charset="0"/>
              </a:rPr>
              <a:t>Membuat</a:t>
            </a:r>
            <a:r>
              <a:rPr lang="en-US" dirty="0" smtClean="0">
                <a:latin typeface="Britannic Bold" pitchFamily="34" charset="0"/>
              </a:rPr>
              <a:t> Histogram </a:t>
            </a:r>
            <a:r>
              <a:rPr lang="en-US" dirty="0" err="1" smtClean="0">
                <a:latin typeface="Britannic Bold" pitchFamily="34" charset="0"/>
              </a:rPr>
              <a:t>dan</a:t>
            </a:r>
            <a:r>
              <a:rPr lang="en-US" dirty="0" smtClean="0">
                <a:latin typeface="Britannic Bold" pitchFamily="34" charset="0"/>
              </a:rPr>
              <a:t> </a:t>
            </a:r>
            <a:r>
              <a:rPr lang="en-US" dirty="0" err="1" smtClean="0">
                <a:latin typeface="Britannic Bold" pitchFamily="34" charset="0"/>
              </a:rPr>
              <a:t>Poligon</a:t>
            </a:r>
            <a:r>
              <a:rPr lang="en-US" dirty="0" smtClean="0">
                <a:latin typeface="Britannic Bold" pitchFamily="34" charset="0"/>
              </a:rPr>
              <a:t> </a:t>
            </a:r>
            <a:endParaRPr lang="en-US" dirty="0">
              <a:latin typeface="Britannic Bold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uiExpand="1" build="p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/>
          <a:lstStyle/>
          <a:p>
            <a:r>
              <a:rPr lang="en-US" sz="2800" b="1" i="1" dirty="0" smtClean="0">
                <a:solidFill>
                  <a:schemeClr val="bg2">
                    <a:lumMod val="25000"/>
                  </a:schemeClr>
                </a:solidFill>
                <a:latin typeface="Agency FB" pitchFamily="34" charset="0"/>
              </a:rPr>
              <a:t>OGIVE NEGATIF</a:t>
            </a:r>
            <a:endParaRPr lang="en-US" sz="2800" b="1" i="1" dirty="0">
              <a:solidFill>
                <a:schemeClr val="bg2">
                  <a:lumMod val="25000"/>
                </a:schemeClr>
              </a:solidFill>
              <a:latin typeface="Agency FB" pitchFamily="34" charset="0"/>
            </a:endParaRPr>
          </a:p>
          <a:p>
            <a:pPr marL="0" indent="0">
              <a:buNone/>
            </a:pPr>
            <a:endParaRPr lang="en-US" sz="2800" b="1" i="1" dirty="0">
              <a:solidFill>
                <a:schemeClr val="bg2">
                  <a:lumMod val="25000"/>
                </a:schemeClr>
              </a:solidFill>
              <a:latin typeface="Agency FB" pitchFamily="34" charset="0"/>
            </a:endParaRPr>
          </a:p>
          <a:p>
            <a:pPr marL="0" indent="0">
              <a:buNone/>
            </a:pPr>
            <a:endParaRPr lang="en-US" b="1" i="1" dirty="0">
              <a:solidFill>
                <a:schemeClr val="bg2">
                  <a:lumMod val="25000"/>
                </a:schemeClr>
              </a:solidFill>
              <a:latin typeface="Agency FB" pitchFamily="34" charset="0"/>
            </a:endParaRPr>
          </a:p>
          <a:p>
            <a:pPr marL="0" indent="0">
              <a:buNone/>
            </a:pPr>
            <a:endParaRPr lang="en-US" b="1" i="1" dirty="0">
              <a:solidFill>
                <a:schemeClr val="bg2">
                  <a:lumMod val="25000"/>
                </a:schemeClr>
              </a:solidFill>
              <a:latin typeface="Agency FB" pitchFamily="34" charset="0"/>
            </a:endParaRPr>
          </a:p>
        </p:txBody>
      </p:sp>
      <p:sp>
        <p:nvSpPr>
          <p:cNvPr id="4" name="Title 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  <a:prstGeom prst="rect">
            <a:avLst/>
          </a:prstGeom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 smtClean="0">
                <a:latin typeface="Century Schoolbook" pitchFamily="18" charset="0"/>
              </a:rPr>
              <a:t>GRAFIK</a:t>
            </a:r>
            <a:endParaRPr lang="en-US" b="1" dirty="0">
              <a:latin typeface="Century Schoolbook" pitchFamily="18" charset="0"/>
            </a:endParaRPr>
          </a:p>
        </p:txBody>
      </p:sp>
      <p:graphicFrame>
        <p:nvGraphicFramePr>
          <p:cNvPr id="6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91300244"/>
              </p:ext>
            </p:extLst>
          </p:nvPr>
        </p:nvGraphicFramePr>
        <p:xfrm>
          <a:off x="107504" y="1988837"/>
          <a:ext cx="3312368" cy="4148345"/>
        </p:xfrm>
        <a:graphic>
          <a:graphicData uri="http://schemas.openxmlformats.org/drawingml/2006/table">
            <a:tbl>
              <a:tblPr firstRow="1" bandRow="1">
                <a:effectLst>
                  <a:outerShdw blurRad="152400" dist="317500" dir="5400000" sx="90000" sy="-19000" rotWithShape="0">
                    <a:prstClr val="black">
                      <a:alpha val="15000"/>
                    </a:prstClr>
                  </a:outerShdw>
                </a:effectLst>
                <a:tableStyleId>{7DF18680-E054-41AD-8BC1-D1AEF772440D}</a:tableStyleId>
              </a:tblPr>
              <a:tblGrid>
                <a:gridCol w="115212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864096"/>
              </a:tblGrid>
              <a:tr h="492569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Berat</a:t>
                      </a:r>
                      <a:r>
                        <a:rPr lang="en-US" sz="20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Badan</a:t>
                      </a:r>
                      <a:endParaRPr lang="en-US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Frekuensi</a:t>
                      </a:r>
                      <a:endParaRPr lang="en-US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F -</a:t>
                      </a:r>
                      <a:endParaRPr lang="en-US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92570">
                <a:tc>
                  <a:txBody>
                    <a:bodyPr/>
                    <a:lstStyle/>
                    <a:p>
                      <a:pPr algn="ctr"/>
                      <a:r>
                        <a:rPr lang="en-US" sz="21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40 – 47</a:t>
                      </a:r>
                      <a:endParaRPr lang="en-US" sz="21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b="1" dirty="0"/>
                        <a:t>15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b="1" dirty="0" smtClean="0"/>
                        <a:t>42</a:t>
                      </a:r>
                      <a:endParaRPr lang="en-US" sz="21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92570">
                <a:tc>
                  <a:txBody>
                    <a:bodyPr/>
                    <a:lstStyle/>
                    <a:p>
                      <a:pPr algn="ctr"/>
                      <a:r>
                        <a:rPr lang="en-US" sz="21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48 – 55</a:t>
                      </a:r>
                      <a:endParaRPr lang="en-US" sz="21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b="1" dirty="0"/>
                        <a:t>16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b="1" dirty="0" smtClean="0"/>
                        <a:t>27</a:t>
                      </a:r>
                      <a:endParaRPr lang="en-US" sz="21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92570">
                <a:tc>
                  <a:txBody>
                    <a:bodyPr/>
                    <a:lstStyle/>
                    <a:p>
                      <a:pPr algn="ctr"/>
                      <a:r>
                        <a:rPr lang="en-US" sz="21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56 – 63</a:t>
                      </a:r>
                      <a:endParaRPr lang="en-US" sz="21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b="1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b="1" dirty="0" smtClean="0"/>
                        <a:t>11</a:t>
                      </a:r>
                      <a:endParaRPr lang="en-US" sz="21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92570">
                <a:tc>
                  <a:txBody>
                    <a:bodyPr/>
                    <a:lstStyle/>
                    <a:p>
                      <a:pPr algn="ctr"/>
                      <a:r>
                        <a:rPr lang="en-US" sz="21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64 – 71</a:t>
                      </a:r>
                      <a:endParaRPr lang="en-US" sz="21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b="1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b="1" dirty="0" smtClean="0"/>
                        <a:t>7</a:t>
                      </a:r>
                      <a:endParaRPr lang="en-US" sz="21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92570">
                <a:tc>
                  <a:txBody>
                    <a:bodyPr/>
                    <a:lstStyle/>
                    <a:p>
                      <a:pPr algn="ctr"/>
                      <a:r>
                        <a:rPr lang="en-US" sz="21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72 – 79</a:t>
                      </a:r>
                      <a:endParaRPr lang="en-US" sz="21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b="1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b="1" dirty="0" smtClean="0"/>
                        <a:t>5</a:t>
                      </a:r>
                      <a:endParaRPr lang="en-US" sz="21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71015">
                <a:tc>
                  <a:txBody>
                    <a:bodyPr/>
                    <a:lstStyle/>
                    <a:p>
                      <a:pPr algn="ctr"/>
                      <a:r>
                        <a:rPr lang="en-US" sz="21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80 – 87</a:t>
                      </a:r>
                      <a:endParaRPr lang="en-US" sz="21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b="1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b="1" dirty="0" smtClean="0"/>
                        <a:t>4</a:t>
                      </a:r>
                      <a:endParaRPr lang="en-US" sz="21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513440">
                <a:tc>
                  <a:txBody>
                    <a:bodyPr/>
                    <a:lstStyle/>
                    <a:p>
                      <a:pPr algn="ctr"/>
                      <a:r>
                        <a:rPr lang="en-US" sz="2100" b="1" dirty="0" err="1" smtClean="0"/>
                        <a:t>Jumlah</a:t>
                      </a:r>
                      <a:r>
                        <a:rPr lang="en-US" sz="2100" b="1" dirty="0" smtClean="0"/>
                        <a:t> </a:t>
                      </a:r>
                      <a:endParaRPr lang="en-US" sz="21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b="1" dirty="0" smtClean="0"/>
                        <a:t>42</a:t>
                      </a:r>
                      <a:endParaRPr lang="en-US" sz="21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1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28747692"/>
              </p:ext>
            </p:extLst>
          </p:nvPr>
        </p:nvGraphicFramePr>
        <p:xfrm>
          <a:off x="3563888" y="1988840"/>
          <a:ext cx="5472608" cy="38884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9694683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4116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Blip>
                <a:blip r:embed="rId2"/>
              </a:buBlip>
            </a:pPr>
            <a:r>
              <a:rPr lang="id-ID" b="1" dirty="0">
                <a:latin typeface="Agency FB" pitchFamily="34" charset="0"/>
                <a:hlinkClick r:id="rId3"/>
              </a:rPr>
              <a:t>https://</a:t>
            </a:r>
            <a:r>
              <a:rPr lang="id-ID" b="1" dirty="0" smtClean="0">
                <a:latin typeface="Agency FB" pitchFamily="34" charset="0"/>
                <a:hlinkClick r:id="rId3"/>
              </a:rPr>
              <a:t>www.youtube.com/watch?v=0tyCTzjTdJg</a:t>
            </a:r>
            <a:endParaRPr lang="en-GB" b="1" dirty="0" smtClean="0">
              <a:latin typeface="Agency FB" pitchFamily="34" charset="0"/>
            </a:endParaRPr>
          </a:p>
          <a:p>
            <a:pPr>
              <a:buBlip>
                <a:blip r:embed="rId2"/>
              </a:buBlip>
            </a:pPr>
            <a:r>
              <a:rPr lang="id-ID" b="1" dirty="0">
                <a:latin typeface="Agency FB" pitchFamily="34" charset="0"/>
                <a:hlinkClick r:id="rId4"/>
              </a:rPr>
              <a:t>https://</a:t>
            </a:r>
            <a:r>
              <a:rPr lang="id-ID" b="1" dirty="0" smtClean="0">
                <a:latin typeface="Agency FB" pitchFamily="34" charset="0"/>
                <a:hlinkClick r:id="rId4"/>
              </a:rPr>
              <a:t>www.youtube.com/watch?v=dOUIDHLnyi8</a:t>
            </a:r>
            <a:endParaRPr lang="en-GB" b="1" dirty="0" smtClean="0">
              <a:latin typeface="Agency FB" pitchFamily="34" charset="0"/>
            </a:endParaRPr>
          </a:p>
          <a:p>
            <a:pPr>
              <a:buBlip>
                <a:blip r:embed="rId2"/>
              </a:buBlip>
            </a:pPr>
            <a:r>
              <a:rPr lang="id-ID" b="1" dirty="0">
                <a:latin typeface="Agency FB" pitchFamily="34" charset="0"/>
                <a:hlinkClick r:id="rId5"/>
              </a:rPr>
              <a:t>https://</a:t>
            </a:r>
            <a:r>
              <a:rPr lang="id-ID" b="1" dirty="0" smtClean="0">
                <a:latin typeface="Agency FB" pitchFamily="34" charset="0"/>
                <a:hlinkClick r:id="rId5"/>
              </a:rPr>
              <a:t>www.youtube.com/watch?v=y1GYZnJ_ZKw</a:t>
            </a:r>
            <a:endParaRPr lang="en-GB" b="1" dirty="0" smtClean="0">
              <a:latin typeface="Agency FB" pitchFamily="34" charset="0"/>
            </a:endParaRPr>
          </a:p>
          <a:p>
            <a:pPr marL="0" indent="0">
              <a:buNone/>
            </a:pPr>
            <a:endParaRPr lang="id-ID" b="1" dirty="0">
              <a:latin typeface="Agency FB" pitchFamily="34" charset="0"/>
            </a:endParaRPr>
          </a:p>
        </p:txBody>
      </p:sp>
      <p:sp>
        <p:nvSpPr>
          <p:cNvPr id="4" name="Titl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9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 smtClean="0">
                <a:latin typeface="Century Schoolbook" pitchFamily="18" charset="0"/>
              </a:rPr>
              <a:t>Cara </a:t>
            </a:r>
            <a:r>
              <a:rPr lang="en-US" b="1" dirty="0" err="1" smtClean="0">
                <a:latin typeface="Century Schoolbook" pitchFamily="18" charset="0"/>
              </a:rPr>
              <a:t>Membuat</a:t>
            </a:r>
            <a:r>
              <a:rPr lang="en-US" b="1" dirty="0" smtClean="0">
                <a:latin typeface="Century Schoolbook" pitchFamily="18" charset="0"/>
              </a:rPr>
              <a:t> </a:t>
            </a:r>
            <a:r>
              <a:rPr lang="en-US" b="1" dirty="0" err="1" smtClean="0">
                <a:latin typeface="Century Schoolbook" pitchFamily="18" charset="0"/>
              </a:rPr>
              <a:t>Grafik</a:t>
            </a:r>
            <a:r>
              <a:rPr lang="en-US" b="1" dirty="0" smtClean="0">
                <a:latin typeface="Century Schoolbook" pitchFamily="18" charset="0"/>
              </a:rPr>
              <a:t> </a:t>
            </a:r>
            <a:r>
              <a:rPr lang="en-US" b="1" dirty="0" err="1" smtClean="0">
                <a:latin typeface="Century Schoolbook" pitchFamily="18" charset="0"/>
              </a:rPr>
              <a:t>Dengan</a:t>
            </a:r>
            <a:r>
              <a:rPr lang="en-US" b="1" dirty="0" smtClean="0">
                <a:latin typeface="Century Schoolbook" pitchFamily="18" charset="0"/>
              </a:rPr>
              <a:t> </a:t>
            </a:r>
            <a:r>
              <a:rPr lang="en-US" b="1" dirty="0" err="1" smtClean="0">
                <a:latin typeface="Century Schoolbook" pitchFamily="18" charset="0"/>
              </a:rPr>
              <a:t>Menggunakan</a:t>
            </a:r>
            <a:r>
              <a:rPr lang="en-US" b="1" dirty="0" smtClean="0">
                <a:latin typeface="Century Schoolbook" pitchFamily="18" charset="0"/>
              </a:rPr>
              <a:t> Excel</a:t>
            </a:r>
            <a:endParaRPr lang="en-US" b="1" dirty="0">
              <a:latin typeface="Century Schoolbook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4208" y="4437112"/>
            <a:ext cx="1907034" cy="189165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1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1700808"/>
            <a:ext cx="7077752" cy="3024336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0272" y="4581128"/>
            <a:ext cx="2012826" cy="2012826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24160"/>
            <a:ext cx="8229600" cy="994122"/>
          </a:xfrm>
        </p:spPr>
        <p:txBody>
          <a:bodyPr>
            <a:normAutofit fontScale="90000"/>
          </a:bodyPr>
          <a:lstStyle/>
          <a:p>
            <a:r>
              <a:rPr lang="en-US" b="1" dirty="0" err="1" smtClean="0">
                <a:latin typeface="Century Schoolbook" pitchFamily="18" charset="0"/>
              </a:rPr>
              <a:t>Langkah-Langkah</a:t>
            </a:r>
            <a:r>
              <a:rPr lang="en-US" b="1" dirty="0" smtClean="0">
                <a:latin typeface="Century Schoolbook" pitchFamily="18" charset="0"/>
              </a:rPr>
              <a:t> </a:t>
            </a:r>
            <a:r>
              <a:rPr lang="en-US" b="1" dirty="0" err="1" smtClean="0">
                <a:latin typeface="Century Schoolbook" pitchFamily="18" charset="0"/>
              </a:rPr>
              <a:t>Membuat</a:t>
            </a:r>
            <a:r>
              <a:rPr lang="en-US" b="1" dirty="0" smtClean="0">
                <a:latin typeface="Century Schoolbook" pitchFamily="18" charset="0"/>
              </a:rPr>
              <a:t> </a:t>
            </a:r>
            <a:r>
              <a:rPr lang="en-US" b="1" dirty="0" err="1" smtClean="0">
                <a:latin typeface="Century Schoolbook" pitchFamily="18" charset="0"/>
              </a:rPr>
              <a:t>Tabel</a:t>
            </a:r>
            <a:r>
              <a:rPr lang="en-US" b="1" dirty="0" smtClean="0">
                <a:latin typeface="Century Schoolbook" pitchFamily="18" charset="0"/>
              </a:rPr>
              <a:t> </a:t>
            </a:r>
            <a:r>
              <a:rPr lang="en-US" b="1" dirty="0" err="1" smtClean="0">
                <a:latin typeface="Century Schoolbook" pitchFamily="18" charset="0"/>
              </a:rPr>
              <a:t>Distribusi</a:t>
            </a:r>
            <a:r>
              <a:rPr lang="en-US" b="1" dirty="0" smtClean="0">
                <a:latin typeface="Century Schoolbook" pitchFamily="18" charset="0"/>
              </a:rPr>
              <a:t> </a:t>
            </a:r>
            <a:r>
              <a:rPr lang="en-US" b="1" dirty="0" err="1" smtClean="0">
                <a:latin typeface="Century Schoolbook" pitchFamily="18" charset="0"/>
              </a:rPr>
              <a:t>Frekuensi</a:t>
            </a:r>
            <a:endParaRPr lang="en-US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268760"/>
                <a:ext cx="8229600" cy="5400600"/>
              </a:xfrm>
              <a:effectLst>
                <a:innerShdw blurRad="114300">
                  <a:prstClr val="black"/>
                </a:innerShdw>
                <a:reflection blurRad="6350" stA="50000" endA="295" endPos="92000" dist="101600" dir="5400000" sy="-100000" algn="bl" rotWithShape="0"/>
              </a:effectLst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>
                <a:normAutofit fontScale="92500" lnSpcReduction="10000"/>
              </a:bodyPr>
              <a:lstStyle/>
              <a:p>
                <a:pPr algn="just">
                  <a:buNone/>
                </a:pPr>
                <a:r>
                  <a:rPr lang="en-US" dirty="0" smtClean="0">
                    <a:latin typeface="Century Schoolbook" pitchFamily="18" charset="0"/>
                  </a:rPr>
                  <a:t>	1. </a:t>
                </a:r>
                <a:r>
                  <a:rPr lang="en-US" dirty="0" err="1" smtClean="0">
                    <a:latin typeface="Century Schoolbook" pitchFamily="18" charset="0"/>
                  </a:rPr>
                  <a:t>Tentukan</a:t>
                </a:r>
                <a:r>
                  <a:rPr lang="en-US" dirty="0" smtClean="0">
                    <a:latin typeface="Century Schoolbook" pitchFamily="18" charset="0"/>
                  </a:rPr>
                  <a:t> </a:t>
                </a:r>
                <a:r>
                  <a:rPr lang="en-US" dirty="0" err="1" smtClean="0">
                    <a:latin typeface="Century Schoolbook" pitchFamily="18" charset="0"/>
                  </a:rPr>
                  <a:t>Banyak</a:t>
                </a:r>
                <a:r>
                  <a:rPr lang="en-US" dirty="0" smtClean="0">
                    <a:latin typeface="Century Schoolbook" pitchFamily="18" charset="0"/>
                  </a:rPr>
                  <a:t> Data (n)</a:t>
                </a:r>
              </a:p>
              <a:p>
                <a:pPr algn="just">
                  <a:buNone/>
                </a:pPr>
                <a:r>
                  <a:rPr lang="en-US" dirty="0" smtClean="0">
                    <a:latin typeface="Century Schoolbook" pitchFamily="18" charset="0"/>
                  </a:rPr>
                  <a:t>   2. </a:t>
                </a:r>
                <a:r>
                  <a:rPr lang="en-US" dirty="0" err="1" smtClean="0">
                    <a:latin typeface="Century Schoolbook" pitchFamily="18" charset="0"/>
                  </a:rPr>
                  <a:t>Tentukan</a:t>
                </a:r>
                <a:r>
                  <a:rPr lang="en-US" dirty="0" smtClean="0">
                    <a:latin typeface="Century Schoolbook" pitchFamily="18" charset="0"/>
                  </a:rPr>
                  <a:t> </a:t>
                </a:r>
                <a:r>
                  <a:rPr lang="en-US" dirty="0" err="1" smtClean="0">
                    <a:latin typeface="Century Schoolbook" pitchFamily="18" charset="0"/>
                  </a:rPr>
                  <a:t>Jangkauan</a:t>
                </a:r>
                <a:r>
                  <a:rPr lang="en-US" dirty="0" smtClean="0">
                    <a:latin typeface="Century Schoolbook" pitchFamily="18" charset="0"/>
                  </a:rPr>
                  <a:t> (J), </a:t>
                </a:r>
              </a:p>
              <a:p>
                <a:pPr algn="just">
                  <a:buNone/>
                </a:pPr>
                <a:r>
                  <a:rPr lang="en-US" dirty="0">
                    <a:latin typeface="Century Schoolbook" pitchFamily="18" charset="0"/>
                  </a:rPr>
                  <a:t>	 </a:t>
                </a:r>
                <a:r>
                  <a:rPr lang="en-US" dirty="0" smtClean="0">
                    <a:latin typeface="Century Schoolbook" pitchFamily="18" charset="0"/>
                  </a:rPr>
                  <a:t>   </a:t>
                </a:r>
                <a:r>
                  <a:rPr lang="en-US" dirty="0" err="1" smtClean="0">
                    <a:latin typeface="Century Schoolbook" pitchFamily="18" charset="0"/>
                  </a:rPr>
                  <a:t>dengan</a:t>
                </a:r>
                <a:r>
                  <a:rPr lang="en-US" dirty="0" smtClean="0">
                    <a:latin typeface="Century Schoolbook" pitchFamily="18" charset="0"/>
                  </a:rPr>
                  <a:t> </a:t>
                </a:r>
                <a:r>
                  <a:rPr lang="en-US" dirty="0" err="1" smtClean="0">
                    <a:latin typeface="Century Schoolbook" pitchFamily="18" charset="0"/>
                  </a:rPr>
                  <a:t>rumus</a:t>
                </a:r>
                <a:r>
                  <a:rPr lang="en-US" dirty="0" smtClean="0">
                    <a:latin typeface="Century Schoolbook" pitchFamily="18" charset="0"/>
                  </a:rPr>
                  <a:t>:</a:t>
                </a:r>
              </a:p>
              <a:p>
                <a:pPr algn="just">
                  <a:buNone/>
                </a:pPr>
                <a:r>
                  <a:rPr lang="en-US" dirty="0">
                    <a:latin typeface="Century Schoolbook" pitchFamily="18" charset="0"/>
                  </a:rPr>
                  <a:t>	</a:t>
                </a:r>
                <a:r>
                  <a:rPr lang="en-US" dirty="0" smtClean="0">
                    <a:latin typeface="Century Schoolbook" pitchFamily="18" charset="0"/>
                  </a:rPr>
                  <a:t>		</a:t>
                </a:r>
                <a:r>
                  <a:rPr lang="en-US" b="1" dirty="0">
                    <a:latin typeface="Century Schoolbook" pitchFamily="18" charset="0"/>
                  </a:rPr>
                  <a:t> J = </a:t>
                </a:r>
                <a:r>
                  <a:rPr lang="en-US" b="1" dirty="0" err="1">
                    <a:latin typeface="Century Schoolbook" pitchFamily="18" charset="0"/>
                  </a:rPr>
                  <a:t>X</a:t>
                </a:r>
                <a:r>
                  <a:rPr lang="en-US" b="1" baseline="-25000" dirty="0" err="1">
                    <a:latin typeface="Century Schoolbook" pitchFamily="18" charset="0"/>
                  </a:rPr>
                  <a:t>max</a:t>
                </a:r>
                <a:r>
                  <a:rPr lang="en-US" b="1" dirty="0">
                    <a:latin typeface="Century Schoolbook" pitchFamily="18" charset="0"/>
                  </a:rPr>
                  <a:t> – </a:t>
                </a:r>
                <a:r>
                  <a:rPr lang="en-US" b="1" dirty="0" err="1" smtClean="0">
                    <a:latin typeface="Century Schoolbook" pitchFamily="18" charset="0"/>
                  </a:rPr>
                  <a:t>X</a:t>
                </a:r>
                <a:r>
                  <a:rPr lang="en-US" b="1" baseline="-25000" dirty="0" err="1" smtClean="0">
                    <a:latin typeface="Century Schoolbook" pitchFamily="18" charset="0"/>
                  </a:rPr>
                  <a:t>min</a:t>
                </a:r>
                <a:r>
                  <a:rPr lang="en-US" dirty="0">
                    <a:latin typeface="Century Schoolbook" pitchFamily="18" charset="0"/>
                  </a:rPr>
                  <a:t> </a:t>
                </a:r>
                <a:endParaRPr lang="en-US" dirty="0" smtClean="0">
                  <a:latin typeface="Century Schoolbook" pitchFamily="18" charset="0"/>
                </a:endParaRPr>
              </a:p>
              <a:p>
                <a:pPr algn="just">
                  <a:buNone/>
                </a:pPr>
                <a:r>
                  <a:rPr lang="en-US" b="1" dirty="0" smtClean="0">
                    <a:latin typeface="Century Schoolbook" pitchFamily="18" charset="0"/>
                  </a:rPr>
                  <a:t>   </a:t>
                </a:r>
                <a:r>
                  <a:rPr lang="en-US" dirty="0" smtClean="0">
                    <a:latin typeface="Century Schoolbook" pitchFamily="18" charset="0"/>
                  </a:rPr>
                  <a:t>3. </a:t>
                </a:r>
                <a:r>
                  <a:rPr lang="en-US" dirty="0" err="1" smtClean="0">
                    <a:latin typeface="Century Schoolbook" pitchFamily="18" charset="0"/>
                  </a:rPr>
                  <a:t>Tentukan</a:t>
                </a:r>
                <a:r>
                  <a:rPr lang="en-US" dirty="0" smtClean="0">
                    <a:latin typeface="Century Schoolbook" pitchFamily="18" charset="0"/>
                  </a:rPr>
                  <a:t> </a:t>
                </a:r>
                <a:r>
                  <a:rPr lang="en-US" dirty="0" err="1" smtClean="0">
                    <a:latin typeface="Century Schoolbook" pitchFamily="18" charset="0"/>
                  </a:rPr>
                  <a:t>Banyak</a:t>
                </a:r>
                <a:r>
                  <a:rPr lang="en-US" dirty="0" smtClean="0">
                    <a:latin typeface="Century Schoolbook" pitchFamily="18" charset="0"/>
                  </a:rPr>
                  <a:t> </a:t>
                </a:r>
                <a:r>
                  <a:rPr lang="en-US" dirty="0" err="1" smtClean="0">
                    <a:latin typeface="Century Schoolbook" pitchFamily="18" charset="0"/>
                  </a:rPr>
                  <a:t>Kelas</a:t>
                </a:r>
                <a:r>
                  <a:rPr lang="en-US" dirty="0" smtClean="0">
                    <a:latin typeface="Century Schoolbook" pitchFamily="18" charset="0"/>
                  </a:rPr>
                  <a:t> (k), </a:t>
                </a:r>
              </a:p>
              <a:p>
                <a:pPr algn="just">
                  <a:buNone/>
                </a:pPr>
                <a:r>
                  <a:rPr lang="en-US" baseline="-25000" dirty="0">
                    <a:latin typeface="Century Schoolbook" pitchFamily="18" charset="0"/>
                  </a:rPr>
                  <a:t> </a:t>
                </a:r>
                <a:r>
                  <a:rPr lang="en-US" baseline="-25000" dirty="0" smtClean="0">
                    <a:latin typeface="Century Schoolbook" pitchFamily="18" charset="0"/>
                  </a:rPr>
                  <a:t>       </a:t>
                </a:r>
                <a:r>
                  <a:rPr lang="en-US" dirty="0">
                    <a:latin typeface="Century Schoolbook" pitchFamily="18" charset="0"/>
                  </a:rPr>
                  <a:t> </a:t>
                </a:r>
                <a:r>
                  <a:rPr lang="en-US" dirty="0" smtClean="0">
                    <a:latin typeface="Century Schoolbook" pitchFamily="18" charset="0"/>
                  </a:rPr>
                  <a:t> </a:t>
                </a:r>
                <a:r>
                  <a:rPr lang="en-US" dirty="0" err="1" smtClean="0">
                    <a:latin typeface="Century Schoolbook" pitchFamily="18" charset="0"/>
                  </a:rPr>
                  <a:t>dengan</a:t>
                </a:r>
                <a:r>
                  <a:rPr lang="en-US" dirty="0" smtClean="0">
                    <a:latin typeface="Century Schoolbook" pitchFamily="18" charset="0"/>
                  </a:rPr>
                  <a:t> </a:t>
                </a:r>
                <a:r>
                  <a:rPr lang="en-US" dirty="0" err="1">
                    <a:latin typeface="Century Schoolbook" pitchFamily="18" charset="0"/>
                  </a:rPr>
                  <a:t>rumus</a:t>
                </a:r>
                <a:r>
                  <a:rPr lang="en-US" dirty="0">
                    <a:latin typeface="Century Schoolbook" pitchFamily="18" charset="0"/>
                  </a:rPr>
                  <a:t>:</a:t>
                </a:r>
              </a:p>
              <a:p>
                <a:pPr>
                  <a:buNone/>
                </a:pPr>
                <a:r>
                  <a:rPr lang="en-US" dirty="0">
                    <a:latin typeface="Century Schoolbook" pitchFamily="18" charset="0"/>
                  </a:rPr>
                  <a:t>			</a:t>
                </a:r>
                <a:r>
                  <a:rPr lang="en-US" b="1" dirty="0">
                    <a:latin typeface="Century Schoolbook" pitchFamily="18" charset="0"/>
                  </a:rPr>
                  <a:t> k = 1 + 3,3 log </a:t>
                </a:r>
                <a:r>
                  <a:rPr lang="en-US" b="1" dirty="0" smtClean="0">
                    <a:latin typeface="Century Schoolbook" pitchFamily="18" charset="0"/>
                  </a:rPr>
                  <a:t>n</a:t>
                </a:r>
              </a:p>
              <a:p>
                <a:pPr lvl="0">
                  <a:buNone/>
                </a:pPr>
                <a:r>
                  <a:rPr lang="en-US" dirty="0" smtClean="0">
                    <a:latin typeface="Century Schoolbook" pitchFamily="18" charset="0"/>
                  </a:rPr>
                  <a:t>   4. </a:t>
                </a:r>
                <a:r>
                  <a:rPr lang="en-US" dirty="0" err="1" smtClean="0">
                    <a:latin typeface="Century Schoolbook" pitchFamily="18" charset="0"/>
                  </a:rPr>
                  <a:t>Tentukan</a:t>
                </a:r>
                <a:r>
                  <a:rPr lang="en-US" dirty="0" smtClean="0">
                    <a:latin typeface="Century Schoolbook" pitchFamily="18" charset="0"/>
                  </a:rPr>
                  <a:t> </a:t>
                </a:r>
                <a:r>
                  <a:rPr lang="en-US" dirty="0" err="1">
                    <a:latin typeface="Century Schoolbook" pitchFamily="18" charset="0"/>
                  </a:rPr>
                  <a:t>Lebar</a:t>
                </a:r>
                <a:r>
                  <a:rPr lang="en-US" dirty="0">
                    <a:latin typeface="Century Schoolbook" pitchFamily="18" charset="0"/>
                  </a:rPr>
                  <a:t>/Interval </a:t>
                </a:r>
                <a:r>
                  <a:rPr lang="en-US" dirty="0" err="1">
                    <a:latin typeface="Century Schoolbook" pitchFamily="18" charset="0"/>
                  </a:rPr>
                  <a:t>Kelas</a:t>
                </a:r>
                <a:r>
                  <a:rPr lang="en-US" dirty="0">
                    <a:latin typeface="Century Schoolbook" pitchFamily="18" charset="0"/>
                  </a:rPr>
                  <a:t> </a:t>
                </a:r>
                <a:r>
                  <a:rPr lang="en-US" dirty="0" smtClean="0">
                    <a:latin typeface="Century Schoolbook" pitchFamily="18" charset="0"/>
                  </a:rPr>
                  <a:t>(c),</a:t>
                </a:r>
                <a:endParaRPr lang="en-US" dirty="0">
                  <a:latin typeface="Century Schoolbook" pitchFamily="18" charset="0"/>
                </a:endParaRPr>
              </a:p>
              <a:p>
                <a:pPr algn="just">
                  <a:buNone/>
                </a:pPr>
                <a:r>
                  <a:rPr lang="en-US" dirty="0" smtClean="0">
                    <a:latin typeface="Century Schoolbook" pitchFamily="18" charset="0"/>
                  </a:rPr>
                  <a:t> 	    </a:t>
                </a:r>
                <a:r>
                  <a:rPr lang="en-US" dirty="0" err="1" smtClean="0">
                    <a:latin typeface="Century Schoolbook" pitchFamily="18" charset="0"/>
                  </a:rPr>
                  <a:t>dengan</a:t>
                </a:r>
                <a:r>
                  <a:rPr lang="en-US" dirty="0" smtClean="0">
                    <a:latin typeface="Century Schoolbook" pitchFamily="18" charset="0"/>
                  </a:rPr>
                  <a:t> </a:t>
                </a:r>
                <a:r>
                  <a:rPr lang="en-US" dirty="0" err="1">
                    <a:latin typeface="Century Schoolbook" pitchFamily="18" charset="0"/>
                  </a:rPr>
                  <a:t>rumus</a:t>
                </a:r>
                <a:r>
                  <a:rPr lang="en-US" dirty="0">
                    <a:latin typeface="Century Schoolbook" pitchFamily="18" charset="0"/>
                  </a:rPr>
                  <a:t>:</a:t>
                </a:r>
              </a:p>
              <a:p>
                <a:pPr>
                  <a:buNone/>
                </a:pPr>
                <a:r>
                  <a:rPr lang="en-US" dirty="0">
                    <a:latin typeface="Century Schoolbook" pitchFamily="18" charset="0"/>
                  </a:rPr>
                  <a:t>			</a:t>
                </a:r>
                <a:r>
                  <a:rPr lang="en-US" dirty="0" smtClean="0">
                    <a:latin typeface="Century Schoolbook" pitchFamily="18" charset="0"/>
                  </a:rPr>
                  <a:t> c</a:t>
                </a:r>
                <a:r>
                  <a:rPr lang="en-US" b="1" dirty="0" smtClean="0">
                    <a:solidFill>
                      <a:schemeClr val="tx1"/>
                    </a:solidFill>
                    <a:latin typeface="Century Schoolbook" pitchFamily="18" charset="0"/>
                  </a:rPr>
                  <a:t> </a:t>
                </a:r>
                <a:r>
                  <a:rPr lang="en-US" b="1" dirty="0">
                    <a:solidFill>
                      <a:schemeClr val="tx1"/>
                    </a:solidFill>
                    <a:latin typeface="Century Schoolbook" pitchFamily="18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 </m:t>
                        </m:r>
                        <m:r>
                          <a:rPr lang="en-GB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𝑱</m:t>
                        </m:r>
                      </m:num>
                      <m:den>
                        <m:r>
                          <a:rPr lang="en-US" b="1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𝒌</m:t>
                        </m:r>
                      </m:den>
                    </m:f>
                  </m:oMath>
                </a14:m>
                <a:endParaRPr lang="en-US" b="1" dirty="0">
                  <a:latin typeface="Century Schoolbook" pitchFamily="18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268760"/>
                <a:ext cx="8229600" cy="5400600"/>
              </a:xfrm>
              <a:blipFill rotWithShape="0">
                <a:blip r:embed="rId2"/>
                <a:stretch>
                  <a:fillRect t="-1048"/>
                </a:stretch>
              </a:blipFill>
              <a:effectLst>
                <a:innerShdw blurRad="114300">
                  <a:prstClr val="black"/>
                </a:innerShdw>
                <a:reflection blurRad="6350" stA="50000" endA="295" endPos="92000" dist="101600" dir="5400000" sy="-100000" algn="bl" rotWithShape="0"/>
              </a:effec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608322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 smtClean="0">
                <a:latin typeface="Century Schoolbook" pitchFamily="18" charset="0"/>
              </a:rPr>
              <a:t>Diketahui</a:t>
            </a:r>
            <a:r>
              <a:rPr lang="en-US" b="1" dirty="0" smtClean="0">
                <a:latin typeface="Century Schoolbook" pitchFamily="18" charset="0"/>
              </a:rPr>
              <a:t> Data </a:t>
            </a:r>
            <a:r>
              <a:rPr lang="en-US" b="1" dirty="0" err="1">
                <a:latin typeface="Century Schoolbook" pitchFamily="18" charset="0"/>
              </a:rPr>
              <a:t>B</a:t>
            </a:r>
            <a:r>
              <a:rPr lang="en-US" b="1" dirty="0" err="1" smtClean="0">
                <a:latin typeface="Century Schoolbook" pitchFamily="18" charset="0"/>
              </a:rPr>
              <a:t>erat</a:t>
            </a:r>
            <a:r>
              <a:rPr lang="en-US" b="1" dirty="0" smtClean="0">
                <a:latin typeface="Century Schoolbook" pitchFamily="18" charset="0"/>
              </a:rPr>
              <a:t> </a:t>
            </a:r>
            <a:r>
              <a:rPr lang="en-US" b="1" dirty="0" err="1">
                <a:latin typeface="Century Schoolbook" pitchFamily="18" charset="0"/>
              </a:rPr>
              <a:t>B</a:t>
            </a:r>
            <a:r>
              <a:rPr lang="en-US" b="1" dirty="0" err="1" smtClean="0">
                <a:latin typeface="Century Schoolbook" pitchFamily="18" charset="0"/>
              </a:rPr>
              <a:t>adan</a:t>
            </a:r>
            <a:r>
              <a:rPr lang="en-US" b="1" dirty="0" smtClean="0">
                <a:latin typeface="Century Schoolbook" pitchFamily="18" charset="0"/>
              </a:rPr>
              <a:t> (</a:t>
            </a:r>
            <a:r>
              <a:rPr lang="en-US" b="1" dirty="0" err="1" smtClean="0">
                <a:latin typeface="Century Schoolbook" pitchFamily="18" charset="0"/>
              </a:rPr>
              <a:t>dalam</a:t>
            </a:r>
            <a:r>
              <a:rPr lang="en-US" b="1" dirty="0" smtClean="0">
                <a:latin typeface="Century Schoolbook" pitchFamily="18" charset="0"/>
              </a:rPr>
              <a:t> kg) 42 </a:t>
            </a:r>
            <a:r>
              <a:rPr lang="en-US" b="1" dirty="0" err="1">
                <a:latin typeface="Century Schoolbook" pitchFamily="18" charset="0"/>
              </a:rPr>
              <a:t>S</a:t>
            </a:r>
            <a:r>
              <a:rPr lang="en-US" b="1" dirty="0" err="1" smtClean="0">
                <a:latin typeface="Century Schoolbook" pitchFamily="18" charset="0"/>
              </a:rPr>
              <a:t>iswa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525963"/>
          </a:xfrm>
          <a:effectLst>
            <a:innerShdw blurRad="114300">
              <a:prstClr val="black"/>
            </a:innerShdw>
            <a:reflection blurRad="6350" stA="50000" endA="295" endPos="92000" dist="101600" dir="5400000" sy="-100000" algn="bl" rotWithShape="0"/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endParaRPr lang="en-US" dirty="0">
              <a:latin typeface="Century Schoolbook" pitchFamily="18" charset="0"/>
            </a:endParaRPr>
          </a:p>
          <a:p>
            <a:pPr algn="ctr">
              <a:buNone/>
            </a:pPr>
            <a:r>
              <a:rPr lang="en-US" dirty="0">
                <a:latin typeface="Century Schoolbook" pitchFamily="18" charset="0"/>
              </a:rPr>
              <a:t>	48 	  46  	 67	45   43   43   65</a:t>
            </a:r>
          </a:p>
          <a:p>
            <a:pPr algn="ctr">
              <a:buNone/>
            </a:pPr>
            <a:r>
              <a:rPr lang="en-US" dirty="0">
                <a:latin typeface="Century Schoolbook" pitchFamily="18" charset="0"/>
              </a:rPr>
              <a:t>	50	  54	 43	75   44   49   59</a:t>
            </a:r>
          </a:p>
          <a:p>
            <a:pPr algn="ctr">
              <a:buNone/>
            </a:pPr>
            <a:r>
              <a:rPr lang="en-US" dirty="0">
                <a:latin typeface="Century Schoolbook" pitchFamily="18" charset="0"/>
              </a:rPr>
              <a:t>	58	  48	 52	52   45   80   47</a:t>
            </a:r>
          </a:p>
          <a:p>
            <a:pPr algn="ctr">
              <a:buNone/>
            </a:pPr>
            <a:r>
              <a:rPr lang="en-US" dirty="0">
                <a:latin typeface="Century Schoolbook" pitchFamily="18" charset="0"/>
              </a:rPr>
              <a:t>	42	  60	 55	42   45   84   55</a:t>
            </a:r>
          </a:p>
          <a:p>
            <a:pPr algn="ctr">
              <a:buNone/>
            </a:pPr>
            <a:r>
              <a:rPr lang="en-US" dirty="0">
                <a:latin typeface="Century Schoolbook" pitchFamily="18" charset="0"/>
              </a:rPr>
              <a:t>	80	  53	 49	62   48   43   48</a:t>
            </a:r>
          </a:p>
          <a:p>
            <a:pPr algn="ctr">
              <a:buNone/>
            </a:pPr>
            <a:r>
              <a:rPr lang="en-US" dirty="0">
                <a:latin typeface="Century Schoolbook" pitchFamily="18" charset="0"/>
              </a:rPr>
              <a:t>	43	  44	 49	85   40   50   50</a:t>
            </a:r>
          </a:p>
          <a:p>
            <a:pPr algn="ctr"/>
            <a:endParaRPr lang="en-US" dirty="0">
              <a:latin typeface="Century Schoolbook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381000" y="548680"/>
            <a:ext cx="8511480" cy="5976664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lvl="0">
              <a:buFont typeface="Wingdings" pitchFamily="2" charset="2"/>
              <a:buChar char="q"/>
            </a:pPr>
            <a:r>
              <a:rPr lang="en-US" b="1" dirty="0">
                <a:latin typeface="Century Schoolbook" pitchFamily="18" charset="0"/>
              </a:rPr>
              <a:t> </a:t>
            </a:r>
            <a:r>
              <a:rPr lang="en-US" b="1" dirty="0" err="1">
                <a:latin typeface="Century Schoolbook" pitchFamily="18" charset="0"/>
              </a:rPr>
              <a:t>Banyak</a:t>
            </a:r>
            <a:r>
              <a:rPr lang="en-US" b="1" dirty="0">
                <a:latin typeface="Century Schoolbook" pitchFamily="18" charset="0"/>
              </a:rPr>
              <a:t> data (n)</a:t>
            </a:r>
          </a:p>
          <a:p>
            <a:pPr>
              <a:buNone/>
            </a:pPr>
            <a:r>
              <a:rPr lang="en-US" b="1" dirty="0">
                <a:latin typeface="Century Schoolbook" pitchFamily="18" charset="0"/>
              </a:rPr>
              <a:t>       n = 42</a:t>
            </a:r>
          </a:p>
          <a:p>
            <a:pPr>
              <a:buNone/>
            </a:pPr>
            <a:endParaRPr lang="en-US" b="1" dirty="0">
              <a:latin typeface="Century Schoolbook" pitchFamily="18" charset="0"/>
            </a:endParaRPr>
          </a:p>
          <a:p>
            <a:pPr>
              <a:buNone/>
            </a:pPr>
            <a:endParaRPr lang="en-US" b="1" dirty="0">
              <a:latin typeface="Century Schoolbook" pitchFamily="18" charset="0"/>
            </a:endParaRPr>
          </a:p>
          <a:p>
            <a:pPr>
              <a:buNone/>
            </a:pPr>
            <a:endParaRPr lang="en-US" b="1" dirty="0">
              <a:latin typeface="Century Schoolbook" pitchFamily="18" charset="0"/>
            </a:endParaRPr>
          </a:p>
          <a:p>
            <a:pPr lvl="0">
              <a:buFont typeface="Wingdings" pitchFamily="2" charset="2"/>
              <a:buChar char="q"/>
            </a:pPr>
            <a:r>
              <a:rPr lang="en-US" b="1" dirty="0" err="1">
                <a:latin typeface="Century Schoolbook" pitchFamily="18" charset="0"/>
              </a:rPr>
              <a:t>Banyak</a:t>
            </a:r>
            <a:r>
              <a:rPr lang="en-US" b="1" dirty="0">
                <a:latin typeface="Century Schoolbook" pitchFamily="18" charset="0"/>
              </a:rPr>
              <a:t> </a:t>
            </a:r>
            <a:r>
              <a:rPr lang="en-US" b="1" dirty="0" err="1">
                <a:latin typeface="Century Schoolbook" pitchFamily="18" charset="0"/>
              </a:rPr>
              <a:t>kelas</a:t>
            </a:r>
            <a:r>
              <a:rPr lang="en-US" b="1" dirty="0">
                <a:latin typeface="Century Schoolbook" pitchFamily="18" charset="0"/>
              </a:rPr>
              <a:t> (k)</a:t>
            </a:r>
          </a:p>
          <a:p>
            <a:pPr>
              <a:buNone/>
            </a:pPr>
            <a:r>
              <a:rPr lang="en-US" b="1" dirty="0">
                <a:latin typeface="Century Schoolbook" pitchFamily="18" charset="0"/>
              </a:rPr>
              <a:t>        k = 1 + 3,3 log n</a:t>
            </a:r>
          </a:p>
          <a:p>
            <a:pPr>
              <a:buNone/>
            </a:pPr>
            <a:r>
              <a:rPr lang="en-US" b="1" dirty="0">
                <a:latin typeface="Century Schoolbook" pitchFamily="18" charset="0"/>
              </a:rPr>
              <a:t>		= 1 + 3,3 log 42</a:t>
            </a:r>
          </a:p>
          <a:p>
            <a:pPr>
              <a:buNone/>
            </a:pPr>
            <a:r>
              <a:rPr lang="en-US" b="1" dirty="0">
                <a:latin typeface="Century Schoolbook" pitchFamily="18" charset="0"/>
              </a:rPr>
              <a:t>		= 1 + 3,3 (1,623)</a:t>
            </a:r>
          </a:p>
          <a:p>
            <a:pPr>
              <a:buNone/>
            </a:pPr>
            <a:r>
              <a:rPr lang="en-US" b="1" dirty="0">
                <a:latin typeface="Century Schoolbook" pitchFamily="18" charset="0"/>
              </a:rPr>
              <a:t>		= 1 + 5,3559</a:t>
            </a:r>
          </a:p>
          <a:p>
            <a:pPr>
              <a:buNone/>
            </a:pPr>
            <a:r>
              <a:rPr lang="en-US" b="1" dirty="0">
                <a:latin typeface="Century Schoolbook" pitchFamily="18" charset="0"/>
              </a:rPr>
              <a:t>		= 1 + 5,356</a:t>
            </a:r>
          </a:p>
          <a:p>
            <a:pPr>
              <a:buNone/>
            </a:pPr>
            <a:r>
              <a:rPr lang="en-US" b="1" dirty="0">
                <a:latin typeface="Century Schoolbook" pitchFamily="18" charset="0"/>
              </a:rPr>
              <a:t>		= 6,356 ≈ 6</a:t>
            </a:r>
          </a:p>
          <a:p>
            <a:pPr>
              <a:buFont typeface="Wingdings" pitchFamily="2" charset="2"/>
              <a:buChar char="v"/>
            </a:pPr>
            <a:endParaRPr lang="en-US" b="1" dirty="0">
              <a:latin typeface="Century Schoolbook" pitchFamily="18" charset="0"/>
            </a:endParaRPr>
          </a:p>
          <a:p>
            <a:endParaRPr lang="en-US" b="1" dirty="0">
              <a:latin typeface="Century Schoolbook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Content Placeholder 7"/>
              <p:cNvSpPr>
                <a:spLocks noGrp="1"/>
              </p:cNvSpPr>
              <p:nvPr>
                <p:ph sz="quarter" idx="4"/>
              </p:nvPr>
            </p:nvSpPr>
            <p:spPr>
              <a:xfrm>
                <a:off x="4419600" y="548680"/>
                <a:ext cx="5029200" cy="5928320"/>
              </a:xfrm>
            </p:spPr>
            <p:txBody>
              <a:bodyPr>
                <a:normAutofit/>
              </a:bodyPr>
              <a:lstStyle/>
              <a:p>
                <a:pPr lvl="0">
                  <a:buFont typeface="Wingdings" pitchFamily="2" charset="2"/>
                  <a:buChar char="q"/>
                </a:pPr>
                <a:r>
                  <a:rPr lang="en-US" b="1" dirty="0">
                    <a:latin typeface="Century Schoolbook" pitchFamily="18" charset="0"/>
                  </a:rPr>
                  <a:t>Jangkauan (J)</a:t>
                </a:r>
              </a:p>
              <a:p>
                <a:pPr>
                  <a:buNone/>
                </a:pPr>
                <a:r>
                  <a:rPr lang="en-US" b="1" dirty="0">
                    <a:latin typeface="Century Schoolbook" pitchFamily="18" charset="0"/>
                  </a:rPr>
                  <a:t>	J = </a:t>
                </a:r>
                <a:r>
                  <a:rPr lang="en-US" b="1" dirty="0" err="1">
                    <a:latin typeface="Century Schoolbook" pitchFamily="18" charset="0"/>
                  </a:rPr>
                  <a:t>X</a:t>
                </a:r>
                <a:r>
                  <a:rPr lang="en-US" b="1" baseline="-25000" dirty="0" err="1">
                    <a:latin typeface="Century Schoolbook" pitchFamily="18" charset="0"/>
                  </a:rPr>
                  <a:t>max</a:t>
                </a:r>
                <a:r>
                  <a:rPr lang="en-US" b="1" dirty="0">
                    <a:latin typeface="Century Schoolbook" pitchFamily="18" charset="0"/>
                  </a:rPr>
                  <a:t> – </a:t>
                </a:r>
                <a:r>
                  <a:rPr lang="en-US" b="1" dirty="0" err="1">
                    <a:latin typeface="Century Schoolbook" pitchFamily="18" charset="0"/>
                  </a:rPr>
                  <a:t>X</a:t>
                </a:r>
                <a:r>
                  <a:rPr lang="en-US" b="1" baseline="-25000" dirty="0" err="1">
                    <a:latin typeface="Century Schoolbook" pitchFamily="18" charset="0"/>
                  </a:rPr>
                  <a:t>min</a:t>
                </a:r>
                <a:endParaRPr lang="en-US" b="1" dirty="0">
                  <a:latin typeface="Century Schoolbook" pitchFamily="18" charset="0"/>
                </a:endParaRPr>
              </a:p>
              <a:p>
                <a:pPr>
                  <a:buNone/>
                </a:pPr>
                <a:r>
                  <a:rPr lang="en-US" b="1" dirty="0">
                    <a:latin typeface="Century Schoolbook" pitchFamily="18" charset="0"/>
                  </a:rPr>
                  <a:t>	  = 85 – 40 </a:t>
                </a:r>
              </a:p>
              <a:p>
                <a:pPr>
                  <a:buNone/>
                </a:pPr>
                <a:r>
                  <a:rPr lang="en-US" b="1" dirty="0">
                    <a:latin typeface="Century Schoolbook" pitchFamily="18" charset="0"/>
                  </a:rPr>
                  <a:t>	  = 45</a:t>
                </a:r>
              </a:p>
              <a:p>
                <a:pPr>
                  <a:buNone/>
                </a:pPr>
                <a:endParaRPr lang="en-US" b="1" dirty="0">
                  <a:latin typeface="Century Schoolbook" pitchFamily="18" charset="0"/>
                </a:endParaRPr>
              </a:p>
              <a:p>
                <a:pPr lvl="0">
                  <a:buFont typeface="Wingdings" pitchFamily="2" charset="2"/>
                  <a:buChar char="q"/>
                </a:pPr>
                <a:r>
                  <a:rPr lang="en-US" b="1" dirty="0" err="1">
                    <a:latin typeface="Century Schoolbook" pitchFamily="18" charset="0"/>
                  </a:rPr>
                  <a:t>Lebar</a:t>
                </a:r>
                <a:r>
                  <a:rPr lang="en-US" b="1" dirty="0">
                    <a:latin typeface="Century Schoolbook" pitchFamily="18" charset="0"/>
                  </a:rPr>
                  <a:t>/Interval </a:t>
                </a:r>
                <a:r>
                  <a:rPr lang="en-US" b="1" dirty="0" err="1">
                    <a:latin typeface="Century Schoolbook" pitchFamily="18" charset="0"/>
                  </a:rPr>
                  <a:t>Kelas</a:t>
                </a:r>
                <a:r>
                  <a:rPr lang="en-US" b="1" dirty="0">
                    <a:latin typeface="Century Schoolbook" pitchFamily="18" charset="0"/>
                  </a:rPr>
                  <a:t> (C)</a:t>
                </a:r>
              </a:p>
              <a:p>
                <a:pPr>
                  <a:buNone/>
                </a:pPr>
                <a:r>
                  <a:rPr lang="en-US" b="1" dirty="0">
                    <a:latin typeface="Century Schoolbook" pitchFamily="18" charset="0"/>
                  </a:rPr>
                  <a:t>    	C</a:t>
                </a:r>
                <a:r>
                  <a:rPr lang="en-US" b="1" dirty="0">
                    <a:solidFill>
                      <a:schemeClr val="tx1"/>
                    </a:solidFill>
                    <a:latin typeface="Century Schoolbook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 </m:t>
                        </m:r>
                        <m:r>
                          <a:rPr lang="en-US" sz="32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𝑱</m:t>
                        </m:r>
                      </m:num>
                      <m:den>
                        <m:r>
                          <a:rPr lang="en-US" sz="32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𝒌</m:t>
                        </m:r>
                      </m:den>
                    </m:f>
                  </m:oMath>
                </a14:m>
                <a:endParaRPr lang="en-US" sz="3200" b="1" dirty="0">
                  <a:solidFill>
                    <a:schemeClr val="tx1"/>
                  </a:solidFill>
                  <a:latin typeface="Century Schoolbook" pitchFamily="18" charset="0"/>
                </a:endParaRPr>
              </a:p>
              <a:p>
                <a:pPr>
                  <a:buNone/>
                </a:pPr>
                <a:r>
                  <a:rPr lang="en-US" b="1" dirty="0">
                    <a:solidFill>
                      <a:schemeClr val="tx1"/>
                    </a:solidFill>
                    <a:latin typeface="Century Schoolbook" pitchFamily="18" charset="0"/>
                  </a:rPr>
                  <a:t>		  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𝟒𝟓</m:t>
                        </m:r>
                      </m:num>
                      <m:den>
                        <m:r>
                          <a:rPr lang="en-US" sz="32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𝟔</m:t>
                        </m:r>
                      </m:den>
                    </m:f>
                  </m:oMath>
                </a14:m>
                <a:endParaRPr lang="en-US" sz="3200" b="1" dirty="0">
                  <a:solidFill>
                    <a:schemeClr val="tx1"/>
                  </a:solidFill>
                  <a:latin typeface="Century Schoolbook" pitchFamily="18" charset="0"/>
                </a:endParaRPr>
              </a:p>
              <a:p>
                <a:pPr>
                  <a:buNone/>
                </a:pPr>
                <a:r>
                  <a:rPr lang="en-US" b="1" dirty="0">
                    <a:solidFill>
                      <a:schemeClr val="tx1"/>
                    </a:solidFill>
                    <a:latin typeface="Century Schoolbook" pitchFamily="18" charset="0"/>
                  </a:rPr>
                  <a:t>		   = 7,5 ≈ 8</a:t>
                </a:r>
              </a:p>
              <a:p>
                <a:pPr>
                  <a:buNone/>
                </a:pPr>
                <a:r>
                  <a:rPr lang="en-US" b="1" dirty="0">
                    <a:latin typeface="Century Schoolbook" pitchFamily="18" charset="0"/>
                  </a:rPr>
                  <a:t>		   </a:t>
                </a:r>
              </a:p>
            </p:txBody>
          </p:sp>
        </mc:Choice>
        <mc:Fallback xmlns="">
          <p:sp>
            <p:nvSpPr>
              <p:cNvPr id="8" name="Content Placeholder 7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4"/>
              </p:nvPr>
            </p:nvSpPr>
            <p:spPr>
              <a:xfrm>
                <a:off x="4419600" y="548680"/>
                <a:ext cx="5029200" cy="5928320"/>
              </a:xfrm>
              <a:blipFill rotWithShape="1">
                <a:blip r:embed="rId2"/>
                <a:stretch>
                  <a:fillRect l="-1576" t="-8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7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03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19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3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69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8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8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0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1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7" fill="hold">
                      <p:stCondLst>
                        <p:cond delay="indefinite"/>
                      </p:stCondLst>
                      <p:childTnLst>
                        <p:par>
                          <p:cTn id="218" fill="hold">
                            <p:stCondLst>
                              <p:cond delay="0"/>
                            </p:stCondLst>
                            <p:childTnLst>
                              <p:par>
                                <p:cTn id="21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3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3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5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6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7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83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9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9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9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9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63272" cy="1096962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lvl="0"/>
            <a:r>
              <a:rPr lang="en-US" b="1" dirty="0" err="1" smtClean="0">
                <a:latin typeface="Century Schoolbook" pitchFamily="18" charset="0"/>
              </a:rPr>
              <a:t>Tabel</a:t>
            </a:r>
            <a:r>
              <a:rPr lang="en-US" b="1" dirty="0" smtClean="0">
                <a:latin typeface="Century Schoolbook" pitchFamily="18" charset="0"/>
              </a:rPr>
              <a:t> </a:t>
            </a:r>
            <a:r>
              <a:rPr lang="en-US" b="1" dirty="0" err="1" smtClean="0">
                <a:latin typeface="Century Schoolbook" pitchFamily="18" charset="0"/>
              </a:rPr>
              <a:t>Distribusi</a:t>
            </a:r>
            <a:r>
              <a:rPr lang="en-US" b="1" dirty="0" smtClean="0">
                <a:latin typeface="Century Schoolbook" pitchFamily="18" charset="0"/>
              </a:rPr>
              <a:t> </a:t>
            </a:r>
            <a:r>
              <a:rPr lang="en-US" b="1" dirty="0" err="1" smtClean="0">
                <a:latin typeface="Century Schoolbook" pitchFamily="18" charset="0"/>
              </a:rPr>
              <a:t>Frekuensi</a:t>
            </a:r>
            <a:endParaRPr lang="en-US" b="1" dirty="0">
              <a:latin typeface="Century Schoolbook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48072876"/>
              </p:ext>
            </p:extLst>
          </p:nvPr>
        </p:nvGraphicFramePr>
        <p:xfrm>
          <a:off x="3995936" y="1772816"/>
          <a:ext cx="4464496" cy="3867863"/>
        </p:xfrm>
        <a:graphic>
          <a:graphicData uri="http://schemas.openxmlformats.org/drawingml/2006/table">
            <a:tbl>
              <a:tblPr firstRow="1" bandRow="1">
                <a:effectLst>
                  <a:outerShdw blurRad="152400" dist="317500" dir="5400000" sx="90000" sy="-19000" rotWithShape="0">
                    <a:prstClr val="black">
                      <a:alpha val="15000"/>
                    </a:prstClr>
                  </a:outerShdw>
                </a:effectLst>
                <a:tableStyleId>{7DF18680-E054-41AD-8BC1-D1AEF772440D}</a:tableStyleId>
              </a:tblPr>
              <a:tblGrid>
                <a:gridCol w="222387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24061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483566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Berat</a:t>
                      </a:r>
                      <a:r>
                        <a:rPr lang="en-US" sz="20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Badan</a:t>
                      </a:r>
                      <a:r>
                        <a:rPr lang="en-US" sz="20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(Kg)</a:t>
                      </a:r>
                      <a:endParaRPr lang="en-US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Frekuensi</a:t>
                      </a:r>
                      <a:endParaRPr lang="en-US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83567">
                <a:tc>
                  <a:txBody>
                    <a:bodyPr/>
                    <a:lstStyle/>
                    <a:p>
                      <a:pPr algn="ctr"/>
                      <a:r>
                        <a:rPr lang="en-US" sz="2100" b="1" dirty="0" smtClean="0"/>
                        <a:t>40 – 47 </a:t>
                      </a:r>
                      <a:endParaRPr lang="en-US" sz="21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b="1" dirty="0" smtClean="0"/>
                        <a:t>15</a:t>
                      </a:r>
                      <a:endParaRPr lang="en-US" sz="21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83567">
                <a:tc>
                  <a:txBody>
                    <a:bodyPr/>
                    <a:lstStyle/>
                    <a:p>
                      <a:pPr algn="ctr"/>
                      <a:r>
                        <a:rPr lang="en-US" sz="2100" b="1" dirty="0" smtClean="0"/>
                        <a:t>48 – 55 </a:t>
                      </a:r>
                      <a:endParaRPr lang="en-US" sz="21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b="1" dirty="0" smtClean="0"/>
                        <a:t>16</a:t>
                      </a:r>
                      <a:endParaRPr lang="en-US" sz="21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83567">
                <a:tc>
                  <a:txBody>
                    <a:bodyPr/>
                    <a:lstStyle/>
                    <a:p>
                      <a:pPr algn="ctr"/>
                      <a:r>
                        <a:rPr lang="en-US" sz="2100" b="1" dirty="0" smtClean="0"/>
                        <a:t>56 – 63 </a:t>
                      </a:r>
                      <a:endParaRPr lang="en-US" sz="21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b="1" dirty="0" smtClean="0"/>
                        <a:t>4</a:t>
                      </a:r>
                      <a:endParaRPr lang="en-US" sz="21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83567">
                <a:tc>
                  <a:txBody>
                    <a:bodyPr/>
                    <a:lstStyle/>
                    <a:p>
                      <a:pPr algn="ctr"/>
                      <a:r>
                        <a:rPr lang="en-US" sz="2100" b="1" dirty="0" smtClean="0"/>
                        <a:t>64 – 71</a:t>
                      </a:r>
                      <a:endParaRPr lang="en-US" sz="21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b="1" dirty="0" smtClean="0"/>
                        <a:t>2</a:t>
                      </a:r>
                      <a:endParaRPr lang="en-US" sz="21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83567">
                <a:tc>
                  <a:txBody>
                    <a:bodyPr/>
                    <a:lstStyle/>
                    <a:p>
                      <a:pPr algn="ctr"/>
                      <a:r>
                        <a:rPr lang="en-US" sz="2100" b="1" dirty="0" smtClean="0"/>
                        <a:t>72 – 79 </a:t>
                      </a:r>
                      <a:endParaRPr lang="en-US" sz="21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b="1" dirty="0" smtClean="0"/>
                        <a:t>1</a:t>
                      </a:r>
                      <a:endParaRPr lang="en-US" sz="21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62406">
                <a:tc>
                  <a:txBody>
                    <a:bodyPr/>
                    <a:lstStyle/>
                    <a:p>
                      <a:pPr algn="ctr"/>
                      <a:r>
                        <a:rPr lang="en-US" sz="2100" b="1" dirty="0" smtClean="0"/>
                        <a:t>80 – 87 </a:t>
                      </a:r>
                      <a:endParaRPr lang="en-US" sz="21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b="1" dirty="0" smtClean="0"/>
                        <a:t>4</a:t>
                      </a:r>
                      <a:endParaRPr lang="en-US" sz="21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algn="ctr"/>
                      <a:r>
                        <a:rPr lang="en-US" sz="2100" b="1" dirty="0" err="1" smtClean="0"/>
                        <a:t>Jumlah</a:t>
                      </a:r>
                      <a:endParaRPr lang="en-US" sz="21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b="1" dirty="0" smtClean="0"/>
                        <a:t>42</a:t>
                      </a:r>
                      <a:endParaRPr lang="en-US" sz="21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Rectangle 8"/>
          <p:cNvSpPr/>
          <p:nvPr/>
        </p:nvSpPr>
        <p:spPr>
          <a:xfrm>
            <a:off x="469280" y="2204864"/>
            <a:ext cx="30226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Wingdings" panose="05000000000000000000" pitchFamily="2" charset="2"/>
              <a:buChar char="§"/>
            </a:pPr>
            <a:r>
              <a:rPr lang="en-US" sz="2800" b="1" dirty="0" err="1">
                <a:latin typeface="Century Schoolbook" pitchFamily="18" charset="0"/>
              </a:rPr>
              <a:t>Banyak</a:t>
            </a:r>
            <a:r>
              <a:rPr lang="en-US" sz="2800" b="1" dirty="0">
                <a:latin typeface="Century Schoolbook" pitchFamily="18" charset="0"/>
              </a:rPr>
              <a:t> </a:t>
            </a:r>
            <a:r>
              <a:rPr lang="en-US" sz="2800" b="1" dirty="0" err="1">
                <a:latin typeface="Century Schoolbook" pitchFamily="18" charset="0"/>
              </a:rPr>
              <a:t>kelas</a:t>
            </a:r>
            <a:r>
              <a:rPr lang="en-US" sz="2800" b="1" dirty="0">
                <a:latin typeface="Century Schoolbook" pitchFamily="18" charset="0"/>
              </a:rPr>
              <a:t> </a:t>
            </a:r>
          </a:p>
          <a:p>
            <a:pPr lvl="0"/>
            <a:r>
              <a:rPr lang="en-US" sz="2800" b="1" dirty="0" smtClean="0">
                <a:latin typeface="Century Schoolbook" pitchFamily="18" charset="0"/>
              </a:rPr>
              <a:t>	k = 6</a:t>
            </a:r>
          </a:p>
          <a:p>
            <a:pPr marL="285750" lvl="0" indent="-285750">
              <a:buFont typeface="Wingdings" panose="05000000000000000000" pitchFamily="2" charset="2"/>
              <a:buChar char="§"/>
            </a:pPr>
            <a:endParaRPr lang="en-US" sz="2800" b="1" dirty="0">
              <a:latin typeface="Century Schoolbook" pitchFamily="18" charset="0"/>
            </a:endParaRPr>
          </a:p>
          <a:p>
            <a:pPr marL="285750" lvl="0" indent="-285750">
              <a:buFont typeface="Wingdings" panose="05000000000000000000" pitchFamily="2" charset="2"/>
              <a:buChar char="§"/>
            </a:pPr>
            <a:r>
              <a:rPr lang="en-US" sz="2800" b="1" dirty="0" smtClean="0">
                <a:latin typeface="Century Schoolbook" pitchFamily="18" charset="0"/>
              </a:rPr>
              <a:t>Interval </a:t>
            </a:r>
            <a:r>
              <a:rPr lang="en-US" sz="2800" b="1" dirty="0" err="1" smtClean="0">
                <a:latin typeface="Century Schoolbook" pitchFamily="18" charset="0"/>
              </a:rPr>
              <a:t>Kelas</a:t>
            </a:r>
            <a:endParaRPr lang="en-US" sz="2800" b="1" dirty="0" smtClean="0">
              <a:latin typeface="Century Schoolbook" pitchFamily="18" charset="0"/>
            </a:endParaRPr>
          </a:p>
          <a:p>
            <a:pPr lvl="0"/>
            <a:r>
              <a:rPr lang="en-US" sz="2800" b="1" dirty="0" smtClean="0">
                <a:latin typeface="Century Schoolbook" pitchFamily="18" charset="0"/>
              </a:rPr>
              <a:t>	c = 8</a:t>
            </a:r>
            <a:endParaRPr lang="en-US" sz="2800" b="1" dirty="0">
              <a:latin typeface="Century Schoolbook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/>
          <a:lstStyle/>
          <a:p>
            <a:r>
              <a:rPr lang="en-US" sz="2800" b="1" i="1" dirty="0">
                <a:solidFill>
                  <a:schemeClr val="bg2">
                    <a:lumMod val="25000"/>
                  </a:schemeClr>
                </a:solidFill>
                <a:latin typeface="Agency FB" pitchFamily="34" charset="0"/>
              </a:rPr>
              <a:t>HISTOGRAM</a:t>
            </a:r>
          </a:p>
          <a:p>
            <a:pPr marL="0" indent="0">
              <a:buNone/>
            </a:pPr>
            <a:endParaRPr lang="en-US" sz="2800" b="1" i="1" dirty="0">
              <a:solidFill>
                <a:schemeClr val="bg2">
                  <a:lumMod val="25000"/>
                </a:schemeClr>
              </a:solidFill>
              <a:latin typeface="Agency FB" pitchFamily="34" charset="0"/>
            </a:endParaRPr>
          </a:p>
          <a:p>
            <a:pPr marL="0" indent="0">
              <a:buNone/>
            </a:pPr>
            <a:endParaRPr lang="en-US" b="1" i="1" dirty="0">
              <a:solidFill>
                <a:schemeClr val="bg2">
                  <a:lumMod val="25000"/>
                </a:schemeClr>
              </a:solidFill>
              <a:latin typeface="Agency FB" pitchFamily="34" charset="0"/>
            </a:endParaRPr>
          </a:p>
          <a:p>
            <a:pPr marL="0" indent="0">
              <a:buNone/>
            </a:pPr>
            <a:endParaRPr lang="en-US" b="1" i="1" dirty="0">
              <a:solidFill>
                <a:schemeClr val="bg2">
                  <a:lumMod val="25000"/>
                </a:schemeClr>
              </a:solidFill>
              <a:latin typeface="Agency FB" pitchFamily="34" charset="0"/>
            </a:endParaRPr>
          </a:p>
        </p:txBody>
      </p:sp>
      <p:sp>
        <p:nvSpPr>
          <p:cNvPr id="4" name="Title 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  <a:prstGeom prst="rect">
            <a:avLst/>
          </a:prstGeom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 smtClean="0">
                <a:latin typeface="Century Schoolbook" pitchFamily="18" charset="0"/>
              </a:rPr>
              <a:t>GRAFIK</a:t>
            </a:r>
            <a:endParaRPr lang="en-US" b="1" dirty="0">
              <a:latin typeface="Century Schoolbook" pitchFamily="18" charset="0"/>
            </a:endParaRPr>
          </a:p>
        </p:txBody>
      </p:sp>
      <p:graphicFrame>
        <p:nvGraphicFramePr>
          <p:cNvPr id="6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23946337"/>
              </p:ext>
            </p:extLst>
          </p:nvPr>
        </p:nvGraphicFramePr>
        <p:xfrm>
          <a:off x="107504" y="1988837"/>
          <a:ext cx="2693144" cy="4148345"/>
        </p:xfrm>
        <a:graphic>
          <a:graphicData uri="http://schemas.openxmlformats.org/drawingml/2006/table">
            <a:tbl>
              <a:tblPr firstRow="1" bandRow="1">
                <a:effectLst>
                  <a:outerShdw blurRad="152400" dist="317500" dir="5400000" sx="90000" sy="-19000" rotWithShape="0">
                    <a:prstClr val="black">
                      <a:alpha val="15000"/>
                    </a:prstClr>
                  </a:outerShdw>
                </a:effectLst>
                <a:tableStyleId>{7DF18680-E054-41AD-8BC1-D1AEF772440D}</a:tableStyleId>
              </a:tblPr>
              <a:tblGrid>
                <a:gridCol w="108982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60332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492569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Berat</a:t>
                      </a:r>
                      <a:r>
                        <a:rPr lang="en-US" sz="20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Badan</a:t>
                      </a:r>
                      <a:r>
                        <a:rPr lang="en-US" sz="20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en-US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Frekuensi</a:t>
                      </a:r>
                      <a:endParaRPr lang="en-US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92570">
                <a:tc>
                  <a:txBody>
                    <a:bodyPr/>
                    <a:lstStyle/>
                    <a:p>
                      <a:pPr algn="ctr"/>
                      <a:r>
                        <a:rPr lang="en-US" sz="21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40 – 47</a:t>
                      </a:r>
                      <a:endParaRPr lang="en-US" sz="21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b="1" dirty="0"/>
                        <a:t>15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92570">
                <a:tc>
                  <a:txBody>
                    <a:bodyPr/>
                    <a:lstStyle/>
                    <a:p>
                      <a:pPr algn="ctr"/>
                      <a:r>
                        <a:rPr lang="en-US" sz="21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48 – 55</a:t>
                      </a:r>
                      <a:endParaRPr lang="en-US" sz="21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b="1" dirty="0"/>
                        <a:t>16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92570">
                <a:tc>
                  <a:txBody>
                    <a:bodyPr/>
                    <a:lstStyle/>
                    <a:p>
                      <a:pPr algn="ctr"/>
                      <a:r>
                        <a:rPr lang="en-US" sz="21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56 – 63</a:t>
                      </a:r>
                      <a:endParaRPr lang="en-US" sz="21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b="1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92570">
                <a:tc>
                  <a:txBody>
                    <a:bodyPr/>
                    <a:lstStyle/>
                    <a:p>
                      <a:pPr algn="ctr"/>
                      <a:r>
                        <a:rPr lang="en-US" sz="21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64 – 71</a:t>
                      </a:r>
                      <a:endParaRPr lang="en-US" sz="21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b="1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92570">
                <a:tc>
                  <a:txBody>
                    <a:bodyPr/>
                    <a:lstStyle/>
                    <a:p>
                      <a:pPr algn="ctr"/>
                      <a:r>
                        <a:rPr lang="en-US" sz="21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72 – 79</a:t>
                      </a:r>
                      <a:endParaRPr lang="en-US" sz="21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b="1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71015">
                <a:tc>
                  <a:txBody>
                    <a:bodyPr/>
                    <a:lstStyle/>
                    <a:p>
                      <a:pPr algn="ctr"/>
                      <a:r>
                        <a:rPr lang="en-US" sz="21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80 – 87</a:t>
                      </a:r>
                      <a:endParaRPr lang="en-US" sz="21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b="1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513440">
                <a:tc>
                  <a:txBody>
                    <a:bodyPr/>
                    <a:lstStyle/>
                    <a:p>
                      <a:pPr algn="ctr"/>
                      <a:endParaRPr lang="en-US" sz="21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b="1" dirty="0" smtClean="0"/>
                        <a:t>42</a:t>
                      </a:r>
                      <a:endParaRPr lang="en-US" sz="21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48067778"/>
              </p:ext>
            </p:extLst>
          </p:nvPr>
        </p:nvGraphicFramePr>
        <p:xfrm>
          <a:off x="2987824" y="1988840"/>
          <a:ext cx="6048672" cy="42484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/>
          <a:lstStyle/>
          <a:p>
            <a:r>
              <a:rPr lang="en-US" b="1" i="1" dirty="0">
                <a:solidFill>
                  <a:schemeClr val="bg2">
                    <a:lumMod val="25000"/>
                  </a:schemeClr>
                </a:solidFill>
                <a:latin typeface="Agency FB" pitchFamily="34" charset="0"/>
              </a:rPr>
              <a:t>POLIGON</a:t>
            </a:r>
          </a:p>
          <a:p>
            <a:endParaRPr lang="en-US" b="1" i="1" dirty="0">
              <a:solidFill>
                <a:schemeClr val="bg2">
                  <a:lumMod val="25000"/>
                </a:schemeClr>
              </a:solidFill>
              <a:latin typeface="Agency FB" pitchFamily="34" charset="0"/>
            </a:endParaRPr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1149267027"/>
              </p:ext>
            </p:extLst>
          </p:nvPr>
        </p:nvGraphicFramePr>
        <p:xfrm>
          <a:off x="251520" y="908720"/>
          <a:ext cx="8640960" cy="56886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46245677"/>
              </p:ext>
            </p:extLst>
          </p:nvPr>
        </p:nvGraphicFramePr>
        <p:xfrm>
          <a:off x="5292080" y="188640"/>
          <a:ext cx="3394720" cy="4148345"/>
        </p:xfrm>
        <a:graphic>
          <a:graphicData uri="http://schemas.openxmlformats.org/drawingml/2006/table">
            <a:tbl>
              <a:tblPr firstRow="1" bandRow="1">
                <a:effectLst>
                  <a:outerShdw blurRad="152400" dist="317500" dir="5400000" sx="90000" sy="-19000" rotWithShape="0">
                    <a:prstClr val="black">
                      <a:alpha val="15000"/>
                    </a:prstClr>
                  </a:outerShdw>
                </a:effectLst>
                <a:tableStyleId>{7DF18680-E054-41AD-8BC1-D1AEF772440D}</a:tableStyleId>
              </a:tblPr>
              <a:tblGrid>
                <a:gridCol w="122413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874440"/>
              </a:tblGrid>
              <a:tr h="492569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Berat</a:t>
                      </a:r>
                      <a:r>
                        <a:rPr lang="en-US" sz="20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Badan</a:t>
                      </a:r>
                      <a:r>
                        <a:rPr lang="en-US" sz="20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en-US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Frekuensi</a:t>
                      </a:r>
                      <a:endParaRPr lang="en-US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Xi</a:t>
                      </a:r>
                      <a:endParaRPr lang="en-US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92570">
                <a:tc>
                  <a:txBody>
                    <a:bodyPr/>
                    <a:lstStyle/>
                    <a:p>
                      <a:pPr algn="ctr"/>
                      <a:r>
                        <a:rPr lang="en-US" sz="21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40 – 47</a:t>
                      </a:r>
                      <a:endParaRPr lang="en-US" sz="21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b="1" dirty="0"/>
                        <a:t>15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43,5</a:t>
                      </a:r>
                      <a:endParaRPr lang="en-US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92570">
                <a:tc>
                  <a:txBody>
                    <a:bodyPr/>
                    <a:lstStyle/>
                    <a:p>
                      <a:pPr algn="ctr"/>
                      <a:r>
                        <a:rPr lang="en-US" sz="21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48 – 55</a:t>
                      </a:r>
                      <a:endParaRPr lang="en-US" sz="21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b="1" dirty="0"/>
                        <a:t>16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51,5</a:t>
                      </a:r>
                      <a:endParaRPr lang="en-US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92570">
                <a:tc>
                  <a:txBody>
                    <a:bodyPr/>
                    <a:lstStyle/>
                    <a:p>
                      <a:pPr algn="ctr"/>
                      <a:r>
                        <a:rPr lang="en-US" sz="21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56 – 63</a:t>
                      </a:r>
                      <a:endParaRPr lang="en-US" sz="21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b="1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59,5</a:t>
                      </a:r>
                      <a:endParaRPr lang="en-US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92570">
                <a:tc>
                  <a:txBody>
                    <a:bodyPr/>
                    <a:lstStyle/>
                    <a:p>
                      <a:pPr algn="ctr"/>
                      <a:r>
                        <a:rPr lang="en-US" sz="21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64 – 71</a:t>
                      </a:r>
                      <a:endParaRPr lang="en-US" sz="21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b="1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67,5</a:t>
                      </a:r>
                      <a:endParaRPr lang="en-US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92570">
                <a:tc>
                  <a:txBody>
                    <a:bodyPr/>
                    <a:lstStyle/>
                    <a:p>
                      <a:pPr algn="ctr"/>
                      <a:r>
                        <a:rPr lang="en-US" sz="21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72 – 79</a:t>
                      </a:r>
                      <a:endParaRPr lang="en-US" sz="21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b="1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75,5</a:t>
                      </a:r>
                      <a:endParaRPr lang="en-US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71015">
                <a:tc>
                  <a:txBody>
                    <a:bodyPr/>
                    <a:lstStyle/>
                    <a:p>
                      <a:pPr algn="ctr"/>
                      <a:r>
                        <a:rPr lang="en-US" sz="21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80 – 87</a:t>
                      </a:r>
                      <a:endParaRPr lang="en-US" sz="21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b="1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83,5</a:t>
                      </a:r>
                      <a:endParaRPr lang="en-US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513440">
                <a:tc>
                  <a:txBody>
                    <a:bodyPr/>
                    <a:lstStyle/>
                    <a:p>
                      <a:pPr algn="ctr"/>
                      <a:endParaRPr lang="en-US" sz="21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b="1" dirty="0" smtClean="0"/>
                        <a:t>42</a:t>
                      </a:r>
                      <a:endParaRPr lang="en-US" sz="21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/>
          <a:lstStyle/>
          <a:p>
            <a:r>
              <a:rPr lang="en-US" sz="2800" b="1" i="1" dirty="0" smtClean="0">
                <a:solidFill>
                  <a:schemeClr val="bg2">
                    <a:lumMod val="25000"/>
                  </a:schemeClr>
                </a:solidFill>
                <a:latin typeface="Agency FB" pitchFamily="34" charset="0"/>
              </a:rPr>
              <a:t>DIAGRANM LINGKARAN</a:t>
            </a:r>
            <a:endParaRPr lang="en-US" sz="2800" b="1" i="1" dirty="0">
              <a:solidFill>
                <a:schemeClr val="bg2">
                  <a:lumMod val="25000"/>
                </a:schemeClr>
              </a:solidFill>
              <a:latin typeface="Agency FB" pitchFamily="34" charset="0"/>
            </a:endParaRPr>
          </a:p>
          <a:p>
            <a:pPr marL="0" indent="0">
              <a:buNone/>
            </a:pPr>
            <a:endParaRPr lang="en-US" sz="2800" b="1" i="1" dirty="0">
              <a:solidFill>
                <a:schemeClr val="bg2">
                  <a:lumMod val="25000"/>
                </a:schemeClr>
              </a:solidFill>
              <a:latin typeface="Agency FB" pitchFamily="34" charset="0"/>
            </a:endParaRPr>
          </a:p>
          <a:p>
            <a:pPr marL="0" indent="0">
              <a:buNone/>
            </a:pPr>
            <a:endParaRPr lang="en-US" b="1" i="1" dirty="0">
              <a:solidFill>
                <a:schemeClr val="bg2">
                  <a:lumMod val="25000"/>
                </a:schemeClr>
              </a:solidFill>
              <a:latin typeface="Agency FB" pitchFamily="34" charset="0"/>
            </a:endParaRPr>
          </a:p>
          <a:p>
            <a:pPr marL="0" indent="0">
              <a:buNone/>
            </a:pPr>
            <a:endParaRPr lang="en-US" b="1" i="1" dirty="0">
              <a:solidFill>
                <a:schemeClr val="bg2">
                  <a:lumMod val="25000"/>
                </a:schemeClr>
              </a:solidFill>
              <a:latin typeface="Agency FB" pitchFamily="34" charset="0"/>
            </a:endParaRPr>
          </a:p>
        </p:txBody>
      </p:sp>
      <p:sp>
        <p:nvSpPr>
          <p:cNvPr id="4" name="Title 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  <a:prstGeom prst="rect">
            <a:avLst/>
          </a:prstGeom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 smtClean="0">
                <a:latin typeface="Century Schoolbook" pitchFamily="18" charset="0"/>
              </a:rPr>
              <a:t>GRAFIK</a:t>
            </a:r>
            <a:endParaRPr lang="en-US" b="1" dirty="0">
              <a:latin typeface="Century Schoolbook" pitchFamily="18" charset="0"/>
            </a:endParaRPr>
          </a:p>
        </p:txBody>
      </p:sp>
      <p:graphicFrame>
        <p:nvGraphicFramePr>
          <p:cNvPr id="6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09885860"/>
              </p:ext>
            </p:extLst>
          </p:nvPr>
        </p:nvGraphicFramePr>
        <p:xfrm>
          <a:off x="107504" y="1988837"/>
          <a:ext cx="2693144" cy="4148345"/>
        </p:xfrm>
        <a:graphic>
          <a:graphicData uri="http://schemas.openxmlformats.org/drawingml/2006/table">
            <a:tbl>
              <a:tblPr firstRow="1" bandRow="1">
                <a:effectLst>
                  <a:outerShdw blurRad="152400" dist="317500" dir="5400000" sx="90000" sy="-19000" rotWithShape="0">
                    <a:prstClr val="black">
                      <a:alpha val="15000"/>
                    </a:prstClr>
                  </a:outerShdw>
                </a:effectLst>
                <a:tableStyleId>{7DF18680-E054-41AD-8BC1-D1AEF772440D}</a:tableStyleId>
              </a:tblPr>
              <a:tblGrid>
                <a:gridCol w="108982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60332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492569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Berat</a:t>
                      </a:r>
                      <a:r>
                        <a:rPr lang="en-US" sz="20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Badan</a:t>
                      </a:r>
                      <a:endParaRPr lang="en-US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Frekuensi</a:t>
                      </a:r>
                      <a:endParaRPr lang="en-US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92570">
                <a:tc>
                  <a:txBody>
                    <a:bodyPr/>
                    <a:lstStyle/>
                    <a:p>
                      <a:pPr algn="ctr"/>
                      <a:r>
                        <a:rPr lang="en-US" sz="21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40 – 47</a:t>
                      </a:r>
                      <a:endParaRPr lang="en-US" sz="21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b="1" dirty="0"/>
                        <a:t>15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92570">
                <a:tc>
                  <a:txBody>
                    <a:bodyPr/>
                    <a:lstStyle/>
                    <a:p>
                      <a:pPr algn="ctr"/>
                      <a:r>
                        <a:rPr lang="en-US" sz="21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48 – 55</a:t>
                      </a:r>
                      <a:endParaRPr lang="en-US" sz="21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b="1" dirty="0"/>
                        <a:t>16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92570">
                <a:tc>
                  <a:txBody>
                    <a:bodyPr/>
                    <a:lstStyle/>
                    <a:p>
                      <a:pPr algn="ctr"/>
                      <a:r>
                        <a:rPr lang="en-US" sz="21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56 – 63</a:t>
                      </a:r>
                      <a:endParaRPr lang="en-US" sz="21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b="1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92570">
                <a:tc>
                  <a:txBody>
                    <a:bodyPr/>
                    <a:lstStyle/>
                    <a:p>
                      <a:pPr algn="ctr"/>
                      <a:r>
                        <a:rPr lang="en-US" sz="21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64 – 71</a:t>
                      </a:r>
                      <a:endParaRPr lang="en-US" sz="21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b="1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92570">
                <a:tc>
                  <a:txBody>
                    <a:bodyPr/>
                    <a:lstStyle/>
                    <a:p>
                      <a:pPr algn="ctr"/>
                      <a:r>
                        <a:rPr lang="en-US" sz="21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72 – 79</a:t>
                      </a:r>
                      <a:endParaRPr lang="en-US" sz="21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b="1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71015">
                <a:tc>
                  <a:txBody>
                    <a:bodyPr/>
                    <a:lstStyle/>
                    <a:p>
                      <a:pPr algn="ctr"/>
                      <a:r>
                        <a:rPr lang="en-US" sz="21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80 – 87</a:t>
                      </a:r>
                      <a:endParaRPr lang="en-US" sz="21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b="1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513440">
                <a:tc>
                  <a:txBody>
                    <a:bodyPr/>
                    <a:lstStyle/>
                    <a:p>
                      <a:pPr algn="ctr"/>
                      <a:endParaRPr lang="en-US" sz="21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b="1" dirty="0" smtClean="0"/>
                        <a:t>42</a:t>
                      </a:r>
                      <a:endParaRPr lang="en-US" sz="21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33076054"/>
              </p:ext>
            </p:extLst>
          </p:nvPr>
        </p:nvGraphicFramePr>
        <p:xfrm>
          <a:off x="2915816" y="1844824"/>
          <a:ext cx="6120680" cy="4536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6658883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/>
          <a:lstStyle/>
          <a:p>
            <a:r>
              <a:rPr lang="en-US" sz="2800" b="1" i="1" dirty="0" smtClean="0">
                <a:solidFill>
                  <a:schemeClr val="bg2">
                    <a:lumMod val="25000"/>
                  </a:schemeClr>
                </a:solidFill>
                <a:latin typeface="Agency FB" pitchFamily="34" charset="0"/>
              </a:rPr>
              <a:t>OGIVE POSITIF</a:t>
            </a:r>
            <a:endParaRPr lang="en-US" sz="2800" b="1" i="1" dirty="0">
              <a:solidFill>
                <a:schemeClr val="bg2">
                  <a:lumMod val="25000"/>
                </a:schemeClr>
              </a:solidFill>
              <a:latin typeface="Agency FB" pitchFamily="34" charset="0"/>
            </a:endParaRPr>
          </a:p>
          <a:p>
            <a:pPr marL="0" indent="0">
              <a:buNone/>
            </a:pPr>
            <a:endParaRPr lang="en-US" sz="2800" b="1" i="1" dirty="0">
              <a:solidFill>
                <a:schemeClr val="bg2">
                  <a:lumMod val="25000"/>
                </a:schemeClr>
              </a:solidFill>
              <a:latin typeface="Agency FB" pitchFamily="34" charset="0"/>
            </a:endParaRPr>
          </a:p>
          <a:p>
            <a:pPr marL="0" indent="0">
              <a:buNone/>
            </a:pPr>
            <a:endParaRPr lang="en-US" b="1" i="1" dirty="0">
              <a:solidFill>
                <a:schemeClr val="bg2">
                  <a:lumMod val="25000"/>
                </a:schemeClr>
              </a:solidFill>
              <a:latin typeface="Agency FB" pitchFamily="34" charset="0"/>
            </a:endParaRPr>
          </a:p>
          <a:p>
            <a:pPr marL="0" indent="0">
              <a:buNone/>
            </a:pPr>
            <a:endParaRPr lang="en-US" b="1" i="1" dirty="0">
              <a:solidFill>
                <a:schemeClr val="bg2">
                  <a:lumMod val="25000"/>
                </a:schemeClr>
              </a:solidFill>
              <a:latin typeface="Agency FB" pitchFamily="34" charset="0"/>
            </a:endParaRPr>
          </a:p>
        </p:txBody>
      </p:sp>
      <p:sp>
        <p:nvSpPr>
          <p:cNvPr id="4" name="Title 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  <a:prstGeom prst="rect">
            <a:avLst/>
          </a:prstGeom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 smtClean="0">
                <a:latin typeface="Century Schoolbook" pitchFamily="18" charset="0"/>
              </a:rPr>
              <a:t>GRAFIK</a:t>
            </a:r>
            <a:endParaRPr lang="en-US" b="1" dirty="0">
              <a:latin typeface="Century Schoolbook" pitchFamily="18" charset="0"/>
            </a:endParaRPr>
          </a:p>
        </p:txBody>
      </p:sp>
      <p:graphicFrame>
        <p:nvGraphicFramePr>
          <p:cNvPr id="6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02438540"/>
              </p:ext>
            </p:extLst>
          </p:nvPr>
        </p:nvGraphicFramePr>
        <p:xfrm>
          <a:off x="107504" y="1988837"/>
          <a:ext cx="3312368" cy="4148345"/>
        </p:xfrm>
        <a:graphic>
          <a:graphicData uri="http://schemas.openxmlformats.org/drawingml/2006/table">
            <a:tbl>
              <a:tblPr firstRow="1" bandRow="1">
                <a:effectLst>
                  <a:outerShdw blurRad="152400" dist="317500" dir="5400000" sx="90000" sy="-19000" rotWithShape="0">
                    <a:prstClr val="black">
                      <a:alpha val="15000"/>
                    </a:prstClr>
                  </a:outerShdw>
                </a:effectLst>
                <a:tableStyleId>{7DF18680-E054-41AD-8BC1-D1AEF772440D}</a:tableStyleId>
              </a:tblPr>
              <a:tblGrid>
                <a:gridCol w="115212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864096"/>
              </a:tblGrid>
              <a:tr h="492569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Berat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Badan</a:t>
                      </a:r>
                      <a:endParaRPr lang="en-US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Frekuensi</a:t>
                      </a:r>
                      <a:endParaRPr lang="en-US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F +</a:t>
                      </a:r>
                      <a:endParaRPr lang="en-US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92570">
                <a:tc>
                  <a:txBody>
                    <a:bodyPr/>
                    <a:lstStyle/>
                    <a:p>
                      <a:pPr algn="ctr"/>
                      <a:r>
                        <a:rPr lang="en-US" sz="21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40 – 47</a:t>
                      </a:r>
                      <a:endParaRPr lang="en-US" sz="21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b="1" dirty="0"/>
                        <a:t>15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b="1" dirty="0" smtClean="0"/>
                        <a:t>15</a:t>
                      </a:r>
                      <a:endParaRPr lang="en-US" sz="21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92570">
                <a:tc>
                  <a:txBody>
                    <a:bodyPr/>
                    <a:lstStyle/>
                    <a:p>
                      <a:pPr algn="ctr"/>
                      <a:r>
                        <a:rPr lang="en-US" sz="21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48 – 55</a:t>
                      </a:r>
                      <a:endParaRPr lang="en-US" sz="21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b="1" dirty="0"/>
                        <a:t>16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b="1" dirty="0" smtClean="0"/>
                        <a:t>31</a:t>
                      </a:r>
                      <a:endParaRPr lang="en-US" sz="21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92570">
                <a:tc>
                  <a:txBody>
                    <a:bodyPr/>
                    <a:lstStyle/>
                    <a:p>
                      <a:pPr algn="ctr"/>
                      <a:r>
                        <a:rPr lang="en-US" sz="21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56 – 63</a:t>
                      </a:r>
                      <a:endParaRPr lang="en-US" sz="21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b="1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b="1" dirty="0" smtClean="0"/>
                        <a:t>35</a:t>
                      </a:r>
                      <a:endParaRPr lang="en-US" sz="21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92570">
                <a:tc>
                  <a:txBody>
                    <a:bodyPr/>
                    <a:lstStyle/>
                    <a:p>
                      <a:pPr algn="ctr"/>
                      <a:r>
                        <a:rPr lang="en-US" sz="21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64 – 71</a:t>
                      </a:r>
                      <a:endParaRPr lang="en-US" sz="21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b="1" dirty="0"/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b="1" dirty="0" smtClean="0"/>
                        <a:t>37</a:t>
                      </a:r>
                      <a:endParaRPr lang="en-US" sz="21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92570">
                <a:tc>
                  <a:txBody>
                    <a:bodyPr/>
                    <a:lstStyle/>
                    <a:p>
                      <a:pPr algn="ctr"/>
                      <a:r>
                        <a:rPr lang="en-US" sz="21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72 – 79</a:t>
                      </a:r>
                      <a:endParaRPr lang="en-US" sz="21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b="1" dirty="0"/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b="1" dirty="0" smtClean="0"/>
                        <a:t>38</a:t>
                      </a:r>
                      <a:endParaRPr lang="en-US" sz="21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71015">
                <a:tc>
                  <a:txBody>
                    <a:bodyPr/>
                    <a:lstStyle/>
                    <a:p>
                      <a:pPr algn="ctr"/>
                      <a:r>
                        <a:rPr lang="en-US" sz="21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80 – 87</a:t>
                      </a:r>
                      <a:endParaRPr lang="en-US" sz="21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b="1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b="1" dirty="0" smtClean="0"/>
                        <a:t>42</a:t>
                      </a:r>
                      <a:endParaRPr lang="en-US" sz="21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513440">
                <a:tc>
                  <a:txBody>
                    <a:bodyPr/>
                    <a:lstStyle/>
                    <a:p>
                      <a:pPr algn="ctr"/>
                      <a:r>
                        <a:rPr lang="en-US" sz="2100" b="1" dirty="0" err="1" smtClean="0"/>
                        <a:t>Jumlah</a:t>
                      </a:r>
                      <a:r>
                        <a:rPr lang="en-US" sz="2100" b="1" dirty="0" smtClean="0"/>
                        <a:t> </a:t>
                      </a:r>
                      <a:endParaRPr lang="en-US" sz="21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b="1" dirty="0" smtClean="0"/>
                        <a:t>42</a:t>
                      </a:r>
                      <a:endParaRPr lang="en-US" sz="21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1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0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71376555"/>
              </p:ext>
            </p:extLst>
          </p:nvPr>
        </p:nvGraphicFramePr>
        <p:xfrm>
          <a:off x="3491880" y="1916832"/>
          <a:ext cx="5652120" cy="40324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896327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569</TotalTime>
  <Words>299</Words>
  <Application>Microsoft Office PowerPoint</Application>
  <PresentationFormat>On-screen Show (4:3)</PresentationFormat>
  <Paragraphs>197</Paragraphs>
  <Slides>12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2" baseType="lpstr">
      <vt:lpstr>Agency FB</vt:lpstr>
      <vt:lpstr>Arial</vt:lpstr>
      <vt:lpstr>Bodoni MT Black</vt:lpstr>
      <vt:lpstr>Britannic Bold</vt:lpstr>
      <vt:lpstr>Calibri</vt:lpstr>
      <vt:lpstr>Cambria Math</vt:lpstr>
      <vt:lpstr>Century Schoolbook</vt:lpstr>
      <vt:lpstr>Times New Roman</vt:lpstr>
      <vt:lpstr>Wingdings</vt:lpstr>
      <vt:lpstr>Office Theme</vt:lpstr>
      <vt:lpstr>STATISTIKA</vt:lpstr>
      <vt:lpstr>Langkah-Langkah Membuat Tabel Distribusi Frekuensi</vt:lpstr>
      <vt:lpstr>Diketahui Data Berat Badan (dalam kg) 42 Siswa</vt:lpstr>
      <vt:lpstr>PowerPoint Presentation</vt:lpstr>
      <vt:lpstr>Tabel Distribusi Frekuensi</vt:lpstr>
      <vt:lpstr>GRAFIK</vt:lpstr>
      <vt:lpstr>PowerPoint Presentation</vt:lpstr>
      <vt:lpstr>GRAFIK</vt:lpstr>
      <vt:lpstr>GRAFIK</vt:lpstr>
      <vt:lpstr>GRAFIK</vt:lpstr>
      <vt:lpstr>Cara Membuat Grafik Dengan Menggunakan Excel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lenovo</cp:lastModifiedBy>
  <cp:revision>68</cp:revision>
  <dcterms:created xsi:type="dcterms:W3CDTF">2019-10-01T08:18:17Z</dcterms:created>
  <dcterms:modified xsi:type="dcterms:W3CDTF">2020-10-01T08:28:29Z</dcterms:modified>
</cp:coreProperties>
</file>