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61" r:id="rId4"/>
    <p:sldId id="269" r:id="rId5"/>
    <p:sldId id="316" r:id="rId6"/>
    <p:sldId id="303" r:id="rId7"/>
    <p:sldId id="304" r:id="rId8"/>
    <p:sldId id="305" r:id="rId9"/>
    <p:sldId id="306" r:id="rId10"/>
    <p:sldId id="317" r:id="rId11"/>
    <p:sldId id="307" r:id="rId12"/>
    <p:sldId id="278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</p:sldIdLst>
  <p:sldSz cx="9144000" cy="5715000" type="screen16x10"/>
  <p:notesSz cx="6858000" cy="9144000"/>
  <p:defaultTextStyle>
    <a:defPPr>
      <a:defRPr lang="en-US"/>
    </a:defPPr>
    <a:lvl1pPr marL="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2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9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3474" autoAdjust="0"/>
  </p:normalViewPr>
  <p:slideViewPr>
    <p:cSldViewPr>
      <p:cViewPr varScale="1">
        <p:scale>
          <a:sx n="89" d="100"/>
          <a:sy n="89" d="100"/>
        </p:scale>
        <p:origin x="106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1177-480B-4339-98D5-7D35108AC40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2C15-A89B-4E21-B310-B2D4CAB66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2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9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2C15-A89B-4E21-B310-B2D4CAB663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1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IL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9048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ounded Rectangle 7">
            <a:hlinkClick r:id="" action="ppaction://hlinkshowjump?jump=nextslide"/>
          </p:cNvPr>
          <p:cNvSpPr/>
          <p:nvPr userDrawn="1"/>
        </p:nvSpPr>
        <p:spPr>
          <a:xfrm>
            <a:off x="3500430" y="4357699"/>
            <a:ext cx="1571636" cy="535765"/>
          </a:xfrm>
          <a:prstGeom prst="roundRect">
            <a:avLst>
              <a:gd name="adj" fmla="val 50000"/>
            </a:avLst>
          </a:prstGeom>
          <a:solidFill>
            <a:srgbClr val="00CC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Masuk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K KD INDIKATOR TU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 SOAL HALAMAN AW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entagon 6">
            <a:hlinkClick r:id="" action="ppaction://hlinkshowjump?jump=nextslide"/>
          </p:cNvPr>
          <p:cNvSpPr/>
          <p:nvPr userDrawn="1"/>
        </p:nvSpPr>
        <p:spPr>
          <a:xfrm>
            <a:off x="7286644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Maju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 SOAL HALAMAN LANJU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entagon 6">
            <a:hlinkClick r:id="" action="ppaction://hlinkshowjump?jump=nextslide"/>
          </p:cNvPr>
          <p:cNvSpPr/>
          <p:nvPr userDrawn="1"/>
        </p:nvSpPr>
        <p:spPr>
          <a:xfrm>
            <a:off x="7286644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Maju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entagon 4">
            <a:hlinkClick r:id="" action="ppaction://hlinkshowjump?jump=previousslide"/>
          </p:cNvPr>
          <p:cNvSpPr/>
          <p:nvPr userDrawn="1"/>
        </p:nvSpPr>
        <p:spPr>
          <a:xfrm flipH="1">
            <a:off x="6572296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1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Mundur</a:t>
            </a:r>
            <a:endParaRPr lang="en-US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MATERI SOAL HALAMAN LANJU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entagon 6">
            <a:hlinkClick r:id="" action="ppaction://hlinkshowjump?jump=nextslide"/>
          </p:cNvPr>
          <p:cNvSpPr/>
          <p:nvPr userDrawn="1"/>
        </p:nvSpPr>
        <p:spPr>
          <a:xfrm>
            <a:off x="7215206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Maju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entagon 4">
            <a:hlinkClick r:id="" action="ppaction://hlinkshowjump?jump=previousslide"/>
          </p:cNvPr>
          <p:cNvSpPr/>
          <p:nvPr userDrawn="1"/>
        </p:nvSpPr>
        <p:spPr>
          <a:xfrm flipH="1">
            <a:off x="6429420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1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Mundur</a:t>
            </a:r>
            <a:endParaRPr lang="en-US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ATERI SOAL HALAMAN LANJU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entagon 6">
            <a:hlinkClick r:id="" action="ppaction://hlinkshowjump?jump=nextslide"/>
          </p:cNvPr>
          <p:cNvSpPr/>
          <p:nvPr userDrawn="1"/>
        </p:nvSpPr>
        <p:spPr>
          <a:xfrm>
            <a:off x="7286644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Maju</a:t>
            </a:r>
            <a:endParaRPr lang="en-US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Pentagon 4">
            <a:hlinkClick r:id="" action="ppaction://hlinkshowjump?jump=previousslide"/>
          </p:cNvPr>
          <p:cNvSpPr/>
          <p:nvPr userDrawn="1"/>
        </p:nvSpPr>
        <p:spPr>
          <a:xfrm flipH="1">
            <a:off x="6500858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1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Mundur</a:t>
            </a:r>
            <a:endParaRPr lang="en-US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 SOAL HALAMAN AKH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entagon 4">
            <a:hlinkClick r:id="" action="ppaction://hlinkshowjump?jump=previousslide"/>
          </p:cNvPr>
          <p:cNvSpPr/>
          <p:nvPr userDrawn="1"/>
        </p:nvSpPr>
        <p:spPr>
          <a:xfrm flipH="1">
            <a:off x="6643702" y="5357830"/>
            <a:ext cx="714380" cy="357170"/>
          </a:xfrm>
          <a:prstGeom prst="homePlate">
            <a:avLst>
              <a:gd name="adj" fmla="val 372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1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Mundur</a:t>
            </a:r>
            <a:endParaRPr lang="en-US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6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480" y="228866"/>
            <a:ext cx="7215238" cy="783153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480" y="1190614"/>
            <a:ext cx="7215238" cy="4187167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entagon 6">
            <a:hlinkClick r:id="rId12" action="ppaction://hlinksldjump"/>
          </p:cNvPr>
          <p:cNvSpPr/>
          <p:nvPr userDrawn="1"/>
        </p:nvSpPr>
        <p:spPr>
          <a:xfrm>
            <a:off x="0" y="1142989"/>
            <a:ext cx="1571604" cy="535785"/>
          </a:xfrm>
          <a:prstGeom prst="homePlate">
            <a:avLst>
              <a:gd name="adj" fmla="val 1815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STANDAR KOMPETENSI</a:t>
            </a:r>
            <a:endParaRPr lang="en-US" b="1" dirty="0"/>
          </a:p>
        </p:txBody>
      </p:sp>
      <p:sp>
        <p:nvSpPr>
          <p:cNvPr id="8" name="Pentagon 7">
            <a:hlinkClick r:id="rId13" action="ppaction://hlinksldjump"/>
          </p:cNvPr>
          <p:cNvSpPr/>
          <p:nvPr userDrawn="1"/>
        </p:nvSpPr>
        <p:spPr>
          <a:xfrm>
            <a:off x="0" y="1835938"/>
            <a:ext cx="1571604" cy="535785"/>
          </a:xfrm>
          <a:prstGeom prst="homePlate">
            <a:avLst>
              <a:gd name="adj" fmla="val 1815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KOMPETENSI DASAR</a:t>
            </a:r>
            <a:endParaRPr lang="en-US" b="1" dirty="0"/>
          </a:p>
        </p:txBody>
      </p:sp>
      <p:sp>
        <p:nvSpPr>
          <p:cNvPr id="9" name="Pentagon 8">
            <a:hlinkClick r:id="rId14" action="ppaction://hlinksldjump"/>
          </p:cNvPr>
          <p:cNvSpPr/>
          <p:nvPr userDrawn="1"/>
        </p:nvSpPr>
        <p:spPr>
          <a:xfrm>
            <a:off x="0" y="2528887"/>
            <a:ext cx="1571604" cy="535785"/>
          </a:xfrm>
          <a:prstGeom prst="homePlate">
            <a:avLst>
              <a:gd name="adj" fmla="val 1815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INDIKATOR</a:t>
            </a:r>
            <a:endParaRPr lang="en-US" b="1" dirty="0"/>
          </a:p>
        </p:txBody>
      </p:sp>
      <p:sp>
        <p:nvSpPr>
          <p:cNvPr id="10" name="Pentagon 9">
            <a:hlinkClick r:id="rId15" action="ppaction://hlinksldjump"/>
          </p:cNvPr>
          <p:cNvSpPr/>
          <p:nvPr userDrawn="1"/>
        </p:nvSpPr>
        <p:spPr>
          <a:xfrm>
            <a:off x="0" y="3221836"/>
            <a:ext cx="1571604" cy="535785"/>
          </a:xfrm>
          <a:prstGeom prst="homePlate">
            <a:avLst>
              <a:gd name="adj" fmla="val 1815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11" name="Pentagon 10">
            <a:hlinkClick r:id="" action="ppaction://noaction"/>
          </p:cNvPr>
          <p:cNvSpPr/>
          <p:nvPr userDrawn="1"/>
        </p:nvSpPr>
        <p:spPr>
          <a:xfrm>
            <a:off x="0" y="3914785"/>
            <a:ext cx="1571604" cy="535785"/>
          </a:xfrm>
          <a:prstGeom prst="homePlate">
            <a:avLst>
              <a:gd name="adj" fmla="val 1815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LATIHAN SOAL</a:t>
            </a:r>
            <a:endParaRPr lang="en-US" b="1" dirty="0"/>
          </a:p>
        </p:txBody>
      </p:sp>
      <p:sp>
        <p:nvSpPr>
          <p:cNvPr id="12" name="Pentagon 11">
            <a:hlinkClick r:id="" action="ppaction://noaction"/>
          </p:cNvPr>
          <p:cNvSpPr/>
          <p:nvPr userDrawn="1"/>
        </p:nvSpPr>
        <p:spPr>
          <a:xfrm>
            <a:off x="0" y="4607732"/>
            <a:ext cx="1571604" cy="535785"/>
          </a:xfrm>
          <a:prstGeom prst="homePlate">
            <a:avLst>
              <a:gd name="adj" fmla="val 18159"/>
            </a:avLst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TUGAS</a:t>
            </a:r>
            <a:endParaRPr lang="en-US" b="1" dirty="0"/>
          </a:p>
        </p:txBody>
      </p:sp>
      <p:sp>
        <p:nvSpPr>
          <p:cNvPr id="13" name="Oval 12">
            <a:hlinkClick r:id="" action="ppaction://hlinkshowjump?jump=endshow" highlightClick="1">
              <a:snd r:embed="rId16" name="applause.wav"/>
            </a:hlinkClick>
          </p:cNvPr>
          <p:cNvSpPr/>
          <p:nvPr userDrawn="1"/>
        </p:nvSpPr>
        <p:spPr>
          <a:xfrm>
            <a:off x="8072494" y="5286393"/>
            <a:ext cx="1000100" cy="3571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id-ID" sz="1100" dirty="0" smtClean="0"/>
              <a:t>Keluar</a:t>
            </a:r>
            <a:endParaRPr 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60" r:id="rId5"/>
    <p:sldLayoutId id="2147483659" r:id="rId6"/>
    <p:sldLayoutId id="2147483658" r:id="rId7"/>
    <p:sldLayoutId id="2147483654" r:id="rId8"/>
    <p:sldLayoutId id="2147483655" r:id="rId9"/>
  </p:sldLayoutIdLst>
  <p:txStyles>
    <p:titleStyle>
      <a:lvl1pPr algn="ctr" defTabSz="914254" rtl="0" eaLnBrk="1" latinLnBrk="0" hangingPunct="1">
        <a:spcBef>
          <a:spcPct val="0"/>
        </a:spcBef>
        <a:buNone/>
        <a:defRPr sz="4400" b="1" kern="1200" cap="none" spc="50">
          <a:ln w="11430"/>
          <a:solidFill>
            <a:schemeClr val="tx1"/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45" indent="-342845" algn="l" defTabSz="914254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5" algn="l" defTabSz="914254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8" indent="-228563" algn="l" defTabSz="914254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5" indent="-228563" algn="l" defTabSz="914254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6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9" indent="-228563" algn="l" defTabSz="9142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2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9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6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image" Target="../media/image21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ofyla.files.wordpress.com/2009/07/grap2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1357290" y="1071550"/>
            <a:ext cx="5786478" cy="321471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000364" y="2000244"/>
            <a:ext cx="2714644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76" y="1775356"/>
            <a:ext cx="7772400" cy="1225021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Statistika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58" y="3238500"/>
            <a:ext cx="6400800" cy="904884"/>
          </a:xfrm>
        </p:spPr>
        <p:txBody>
          <a:bodyPr/>
          <a:lstStyle/>
          <a:p>
            <a:r>
              <a:rPr lang="id-ID" dirty="0" smtClean="0"/>
              <a:t>B</a:t>
            </a:r>
            <a:r>
              <a:rPr lang="en-US" dirty="0" smtClean="0"/>
              <a:t>AB</a:t>
            </a:r>
            <a:r>
              <a:rPr lang="id-ID" dirty="0" smtClean="0"/>
              <a:t> </a:t>
            </a:r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5397361"/>
            <a:ext cx="3571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1000" i="1" dirty="0" err="1" smtClean="0"/>
              <a:t>Sumber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gambar</a:t>
            </a:r>
            <a:r>
              <a:rPr lang="en-US" sz="1000" i="1" dirty="0" smtClean="0"/>
              <a:t>: soerdja90.blogspot.com</a:t>
            </a:r>
            <a:endParaRPr lang="id-ID" sz="1000" i="1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48064" y="990229"/>
            <a:ext cx="708819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3. Histogram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Poligon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Frekuensi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27210" y="1862874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FF0000"/>
                </a:solidFill>
              </a:rPr>
              <a:t>Gambar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berikut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merupakan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histrogram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poligon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frekuensi</a:t>
            </a:r>
            <a:r>
              <a:rPr lang="en-US" sz="1600" dirty="0" smtClean="0">
                <a:solidFill>
                  <a:srgbClr val="FF0000"/>
                </a:solidFill>
              </a:rPr>
              <a:t> data </a:t>
            </a:r>
            <a:r>
              <a:rPr lang="en-US" sz="1600" dirty="0" err="1" smtClean="0">
                <a:solidFill>
                  <a:srgbClr val="FF0000"/>
                </a:solidFill>
              </a:rPr>
              <a:t>pada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tabel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badan</a:t>
            </a:r>
            <a:r>
              <a:rPr lang="en-US" sz="1600" dirty="0" smtClean="0">
                <a:solidFill>
                  <a:srgbClr val="FF0000"/>
                </a:solidFill>
              </a:rPr>
              <a:t> 100 </a:t>
            </a:r>
            <a:r>
              <a:rPr lang="en-US" sz="1600" dirty="0" err="1" smtClean="0">
                <a:solidFill>
                  <a:srgbClr val="FF0000"/>
                </a:solidFill>
              </a:rPr>
              <a:t>siswa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35696" y="1493542"/>
            <a:ext cx="2263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b. </a:t>
            </a:r>
            <a:r>
              <a:rPr lang="en-US" b="1" dirty="0" err="1" smtClean="0"/>
              <a:t>Poligon</a:t>
            </a:r>
            <a:r>
              <a:rPr lang="en-US" b="1" dirty="0" smtClean="0"/>
              <a:t> </a:t>
            </a:r>
            <a:r>
              <a:rPr lang="en-US" b="1" dirty="0" err="1" smtClean="0"/>
              <a:t>Frekuensi</a:t>
            </a:r>
            <a:endParaRPr lang="id-ID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2552906"/>
            <a:ext cx="309461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25" y="2569468"/>
            <a:ext cx="266938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4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27210" y="928674"/>
            <a:ext cx="708819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4.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Distribusi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Frekuensi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Kumulatif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Ogive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7356" y="1357302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a.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Frekuensi</a:t>
            </a:r>
            <a:r>
              <a:rPr lang="en-US" b="1" dirty="0" smtClean="0"/>
              <a:t> </a:t>
            </a:r>
            <a:r>
              <a:rPr lang="en-US" b="1" dirty="0" err="1" smtClean="0"/>
              <a:t>Kumulatif</a:t>
            </a:r>
            <a:endParaRPr lang="id-ID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7356" y="1714492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FF0000"/>
                </a:solidFill>
              </a:rPr>
              <a:t>Distribusi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kumulatif</a:t>
            </a:r>
            <a:r>
              <a:rPr lang="en-US" sz="1600" dirty="0" smtClean="0">
                <a:solidFill>
                  <a:srgbClr val="FF0000"/>
                </a:solidFill>
              </a:rPr>
              <a:t> data </a:t>
            </a:r>
            <a:r>
              <a:rPr lang="en-US" sz="1600" dirty="0" err="1" smtClean="0">
                <a:solidFill>
                  <a:srgbClr val="FF0000"/>
                </a:solidFill>
              </a:rPr>
              <a:t>pada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tabel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badan</a:t>
            </a:r>
            <a:r>
              <a:rPr lang="en-US" sz="1600" dirty="0" smtClean="0">
                <a:solidFill>
                  <a:srgbClr val="FF0000"/>
                </a:solidFill>
              </a:rPr>
              <a:t> 100 </a:t>
            </a:r>
            <a:r>
              <a:rPr lang="en-US" sz="1600" dirty="0" err="1" smtClean="0">
                <a:solidFill>
                  <a:srgbClr val="FF0000"/>
                </a:solidFill>
              </a:rPr>
              <a:t>siswa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digambarkan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sebagai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berikut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7357" y="2428872"/>
            <a:ext cx="3193305" cy="2553132"/>
            <a:chOff x="1857357" y="2304632"/>
            <a:chExt cx="3193305" cy="25531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57" y="2643187"/>
              <a:ext cx="3193305" cy="22145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28926" y="2304632"/>
              <a:ext cx="1000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 smtClean="0"/>
                <a:t>Tabel</a:t>
              </a:r>
              <a:r>
                <a:rPr lang="en-US" sz="1400" dirty="0" smtClean="0"/>
                <a:t> 1.3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6623" y="2428872"/>
            <a:ext cx="3275905" cy="2500330"/>
            <a:chOff x="5296623" y="2357434"/>
            <a:chExt cx="3275905" cy="250033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6623" y="2643186"/>
              <a:ext cx="3275905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444023" y="2357434"/>
              <a:ext cx="1000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 smtClean="0"/>
                <a:t>Tabel</a:t>
              </a:r>
              <a:r>
                <a:rPr lang="en-US" sz="1400" dirty="0" smtClean="0"/>
                <a:t> 1.4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28794" y="1071550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b. </a:t>
            </a:r>
            <a:r>
              <a:rPr lang="en-US" b="1" dirty="0" err="1" smtClean="0"/>
              <a:t>Ogive</a:t>
            </a:r>
            <a:endParaRPr lang="id-ID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8794" y="1500178"/>
            <a:ext cx="5715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FF0000"/>
                </a:solidFill>
              </a:rPr>
              <a:t>Poligon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frekuensi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kumulatif</a:t>
            </a:r>
            <a:r>
              <a:rPr lang="en-US" sz="1600" dirty="0" smtClean="0">
                <a:solidFill>
                  <a:srgbClr val="FF0000"/>
                </a:solidFill>
              </a:rPr>
              <a:t>  (</a:t>
            </a:r>
            <a:r>
              <a:rPr lang="en-US" sz="1600" dirty="0" err="1" smtClean="0">
                <a:solidFill>
                  <a:srgbClr val="FF0000"/>
                </a:solidFill>
              </a:rPr>
              <a:t>ogive</a:t>
            </a:r>
            <a:r>
              <a:rPr lang="en-US" sz="1600" dirty="0" smtClean="0">
                <a:solidFill>
                  <a:srgbClr val="FF0000"/>
                </a:solidFill>
              </a:rPr>
              <a:t>) data </a:t>
            </a:r>
            <a:r>
              <a:rPr lang="en-US" sz="1600" dirty="0" err="1" smtClean="0">
                <a:solidFill>
                  <a:srgbClr val="FF0000"/>
                </a:solidFill>
              </a:rPr>
              <a:t>pada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tabel</a:t>
            </a:r>
            <a:r>
              <a:rPr lang="en-US" sz="1600" dirty="0" smtClean="0">
                <a:solidFill>
                  <a:srgbClr val="FF0000"/>
                </a:solidFill>
              </a:rPr>
              <a:t> 1.3 </a:t>
            </a:r>
            <a:r>
              <a:rPr lang="en-US" sz="1600" dirty="0" err="1" smtClean="0">
                <a:solidFill>
                  <a:srgbClr val="FF0000"/>
                </a:solidFill>
              </a:rPr>
              <a:t>dan</a:t>
            </a:r>
            <a:r>
              <a:rPr lang="en-US" sz="1600" dirty="0" smtClean="0">
                <a:solidFill>
                  <a:srgbClr val="FF0000"/>
                </a:solidFill>
              </a:rPr>
              <a:t> 1.4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20"/>
            <a:ext cx="25872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897" y="2128851"/>
            <a:ext cx="2669251" cy="237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1 :</a:t>
            </a:r>
            <a:endParaRPr lang="id-ID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23" t="23422" r="30076" b="23423"/>
          <a:stretch/>
        </p:blipFill>
        <p:spPr>
          <a:xfrm>
            <a:off x="1763688" y="985292"/>
            <a:ext cx="5688632" cy="42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3716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2 :</a:t>
            </a:r>
            <a:endParaRPr lang="id-ID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416" t="23422" r="29523" b="24407"/>
          <a:stretch/>
        </p:blipFill>
        <p:spPr>
          <a:xfrm>
            <a:off x="1763688" y="1129308"/>
            <a:ext cx="5688632" cy="39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9686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3 :</a:t>
            </a:r>
            <a:endParaRPr lang="id-ID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16" t="23422" r="30076" b="25391"/>
          <a:stretch/>
        </p:blipFill>
        <p:spPr>
          <a:xfrm>
            <a:off x="1763688" y="1057299"/>
            <a:ext cx="5760640" cy="39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420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4 :</a:t>
            </a:r>
            <a:endParaRPr lang="id-ID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10" t="10625" r="29523" b="32282"/>
          <a:stretch/>
        </p:blipFill>
        <p:spPr>
          <a:xfrm>
            <a:off x="1763688" y="985292"/>
            <a:ext cx="56166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6371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5 :</a:t>
            </a:r>
            <a:endParaRPr lang="id-ID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56" t="11609" r="27863" b="34251"/>
          <a:stretch/>
        </p:blipFill>
        <p:spPr>
          <a:xfrm>
            <a:off x="1601822" y="1057300"/>
            <a:ext cx="6192688" cy="41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578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6 :</a:t>
            </a:r>
            <a:endParaRPr lang="id-ID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862" t="11610" r="27309" b="31297"/>
          <a:stretch/>
        </p:blipFill>
        <p:spPr>
          <a:xfrm>
            <a:off x="1763688" y="1057300"/>
            <a:ext cx="583264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631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7 :</a:t>
            </a:r>
            <a:endParaRPr lang="id-ID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10" t="17516" r="28416" b="29328"/>
          <a:stretch/>
        </p:blipFill>
        <p:spPr>
          <a:xfrm>
            <a:off x="1544130" y="1057300"/>
            <a:ext cx="6048672" cy="40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474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jian-nasional.com/wp-content/uploads/2011/03/statistics-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1785918" y="1071550"/>
            <a:ext cx="7000924" cy="4000528"/>
          </a:xfrm>
          <a:prstGeom prst="rect">
            <a:avLst/>
          </a:prstGeom>
          <a:noFill/>
        </p:spPr>
      </p:pic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928794" y="201023"/>
            <a:ext cx="708819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id-I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A.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Pengertian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Dasar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Statistika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4539" y="1500188"/>
            <a:ext cx="71444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Arial" charset="0"/>
              <a:buChar char="•"/>
            </a:pPr>
            <a:r>
              <a:rPr lang="en-US" sz="2000" b="1" i="1" dirty="0" err="1"/>
              <a:t>Statistika</a:t>
            </a:r>
            <a:r>
              <a:rPr lang="en-US" sz="2000" b="1" i="1" dirty="0"/>
              <a:t> </a:t>
            </a:r>
            <a:r>
              <a:rPr lang="id-ID" sz="2000" dirty="0"/>
              <a:t>adalah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mengumpulkan</a:t>
            </a:r>
            <a:r>
              <a:rPr lang="en-US" sz="2000" dirty="0"/>
              <a:t>, </a:t>
            </a:r>
            <a:r>
              <a:rPr lang="en-US" sz="2000" dirty="0" err="1"/>
              <a:t>mengolah</a:t>
            </a:r>
            <a:r>
              <a:rPr lang="en-US" sz="2000" dirty="0"/>
              <a:t>, </a:t>
            </a:r>
            <a:r>
              <a:rPr lang="en-US" sz="2000" dirty="0" err="1"/>
              <a:t>menyajikan</a:t>
            </a:r>
            <a:r>
              <a:rPr lang="en-US" sz="2000" dirty="0"/>
              <a:t>, </a:t>
            </a:r>
            <a:r>
              <a:rPr lang="en-US" sz="2000" dirty="0" err="1"/>
              <a:t>menganalisis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menyimpulkan</a:t>
            </a:r>
            <a:r>
              <a:rPr lang="en-US" sz="2000" dirty="0"/>
              <a:t> data. </a:t>
            </a:r>
            <a:endParaRPr lang="id-ID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09776" y="2214558"/>
            <a:ext cx="7148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Arial" charset="0"/>
              <a:buChar char="•"/>
            </a:pPr>
            <a:endParaRPr lang="id-ID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74625" indent="-174625" algn="just">
              <a:buFont typeface="Arial" charset="0"/>
              <a:buChar char="•"/>
            </a:pPr>
            <a:r>
              <a:rPr lang="en-US" sz="2000" b="1" i="1" dirty="0" err="1"/>
              <a:t>Statistik</a:t>
            </a:r>
            <a:r>
              <a:rPr lang="id-ID" sz="2000" dirty="0"/>
              <a:t> adalah </a:t>
            </a:r>
            <a:r>
              <a:rPr lang="en-US" sz="2000" dirty="0" err="1"/>
              <a:t>hal-hal</a:t>
            </a:r>
            <a:r>
              <a:rPr lang="en-US" sz="2000" dirty="0"/>
              <a:t> yang </a:t>
            </a:r>
            <a:r>
              <a:rPr lang="en-US" sz="2000" dirty="0" err="1"/>
              <a:t>berkenaan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data.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 mean, median, modus,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sebagainya</a:t>
            </a:r>
            <a:r>
              <a:rPr lang="en-US" sz="2000" dirty="0"/>
              <a:t>.</a:t>
            </a:r>
            <a:endParaRPr lang="id-ID" sz="2000" dirty="0"/>
          </a:p>
        </p:txBody>
      </p:sp>
      <p:sp>
        <p:nvSpPr>
          <p:cNvPr id="9" name="Rectangle 8"/>
          <p:cNvSpPr/>
          <p:nvPr/>
        </p:nvSpPr>
        <p:spPr>
          <a:xfrm>
            <a:off x="1698677" y="1000108"/>
            <a:ext cx="605886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1.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Pengertian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Statitstika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Statistik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8677" y="3315341"/>
            <a:ext cx="6058865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2.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Pengertian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Populasi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Sampel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9776" y="3783013"/>
            <a:ext cx="7148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Arial" charset="0"/>
              <a:buChar char="•"/>
            </a:pPr>
            <a:r>
              <a:rPr lang="en-US" sz="2000" b="1" i="1" dirty="0" err="1"/>
              <a:t>Populasi</a:t>
            </a:r>
            <a:r>
              <a:rPr lang="en-US" sz="2000" b="1" i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data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perhatian</a:t>
            </a:r>
            <a:r>
              <a:rPr lang="en-US" sz="2000" dirty="0"/>
              <a:t> Kita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Kita </a:t>
            </a:r>
            <a:r>
              <a:rPr lang="en-US" sz="2000" dirty="0" err="1"/>
              <a:t>tentukan</a:t>
            </a:r>
            <a:r>
              <a:rPr lang="en-US" sz="2000" dirty="0"/>
              <a:t>.</a:t>
            </a:r>
            <a:endParaRPr lang="id-ID" sz="20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09776" y="4508500"/>
            <a:ext cx="7148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Arial" charset="0"/>
              <a:buChar char="•"/>
            </a:pPr>
            <a:r>
              <a:rPr lang="en-US" sz="2000" b="1" i="1" dirty="0" err="1"/>
              <a:t>Sampel</a:t>
            </a:r>
            <a:r>
              <a:rPr lang="en-US" sz="2000" b="1" i="1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.</a:t>
            </a:r>
            <a:endParaRPr lang="id-ID" sz="2000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8 :</a:t>
            </a:r>
            <a:endParaRPr lang="id-ID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523" t="22438" r="30076" b="29328"/>
          <a:stretch/>
        </p:blipFill>
        <p:spPr>
          <a:xfrm>
            <a:off x="1691680" y="1057300"/>
            <a:ext cx="5832648" cy="3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7429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9 :</a:t>
            </a:r>
            <a:endParaRPr lang="id-ID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20533"/>
            <a:ext cx="2857500" cy="2562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124" y="1201316"/>
            <a:ext cx="6011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err="1" smtClean="0">
                <a:solidFill>
                  <a:srgbClr val="393A68"/>
                </a:solidFill>
                <a:latin typeface="Open Sans"/>
              </a:rPr>
              <a:t>Jika</a:t>
            </a:r>
            <a:r>
              <a:rPr lang="en-GB" b="1" dirty="0" smtClean="0">
                <a:solidFill>
                  <a:srgbClr val="393A68"/>
                </a:solidFill>
                <a:latin typeface="Open Sans"/>
              </a:rPr>
              <a:t> </a:t>
            </a:r>
            <a:r>
              <a:rPr lang="en-GB" b="1" dirty="0" err="1">
                <a:solidFill>
                  <a:srgbClr val="393A68"/>
                </a:solidFill>
                <a:latin typeface="Open Sans"/>
              </a:rPr>
              <a:t>jumlah</a:t>
            </a:r>
            <a:r>
              <a:rPr lang="en-GB" b="1" dirty="0">
                <a:solidFill>
                  <a:srgbClr val="393A68"/>
                </a:solidFill>
                <a:latin typeface="Open Sans"/>
              </a:rPr>
              <a:t> </a:t>
            </a:r>
            <a:r>
              <a:rPr lang="en-GB" b="1" dirty="0" err="1">
                <a:solidFill>
                  <a:srgbClr val="393A68"/>
                </a:solidFill>
                <a:latin typeface="Open Sans"/>
              </a:rPr>
              <a:t>siswa</a:t>
            </a:r>
            <a:r>
              <a:rPr lang="en-GB" b="1" dirty="0">
                <a:solidFill>
                  <a:srgbClr val="393A68"/>
                </a:solidFill>
                <a:latin typeface="Open Sans"/>
              </a:rPr>
              <a:t> </a:t>
            </a:r>
            <a:r>
              <a:rPr lang="en-GB" b="1" dirty="0" err="1">
                <a:solidFill>
                  <a:srgbClr val="393A68"/>
                </a:solidFill>
                <a:latin typeface="Open Sans"/>
              </a:rPr>
              <a:t>ada</a:t>
            </a:r>
            <a:r>
              <a:rPr lang="en-GB" b="1" dirty="0">
                <a:solidFill>
                  <a:srgbClr val="393A68"/>
                </a:solidFill>
                <a:latin typeface="Open Sans"/>
              </a:rPr>
              <a:t> </a:t>
            </a:r>
            <a:r>
              <a:rPr lang="en-GB" b="1" dirty="0" smtClean="0">
                <a:solidFill>
                  <a:srgbClr val="393A68"/>
                </a:solidFill>
                <a:latin typeface="Open Sans"/>
              </a:rPr>
              <a:t>30, </a:t>
            </a:r>
            <a:r>
              <a:rPr lang="en-GB" b="1" dirty="0" err="1">
                <a:solidFill>
                  <a:srgbClr val="393A68"/>
                </a:solidFill>
                <a:latin typeface="Open Sans"/>
              </a:rPr>
              <a:t>maka</a:t>
            </a:r>
            <a:r>
              <a:rPr lang="en-GB" b="1" dirty="0">
                <a:solidFill>
                  <a:srgbClr val="393A68"/>
                </a:solidFill>
                <a:latin typeface="Open Sans"/>
              </a:rPr>
              <a:t> </a:t>
            </a:r>
            <a:r>
              <a:rPr lang="en-GB" b="1" dirty="0" err="1" smtClean="0">
                <a:solidFill>
                  <a:srgbClr val="393A68"/>
                </a:solidFill>
                <a:latin typeface="Open Sans"/>
              </a:rPr>
              <a:t>persentase</a:t>
            </a:r>
            <a:r>
              <a:rPr lang="en-GB" b="1" dirty="0" smtClean="0">
                <a:solidFill>
                  <a:srgbClr val="393A68"/>
                </a:solidFill>
                <a:latin typeface="Open Sans"/>
              </a:rPr>
              <a:t> </a:t>
            </a:r>
            <a:r>
              <a:rPr lang="en-GB" b="1" dirty="0" err="1" smtClean="0">
                <a:solidFill>
                  <a:srgbClr val="393A68"/>
                </a:solidFill>
                <a:latin typeface="Open Sans"/>
              </a:rPr>
              <a:t>siswa</a:t>
            </a:r>
            <a:r>
              <a:rPr lang="en-GB" b="1" dirty="0" smtClean="0">
                <a:solidFill>
                  <a:srgbClr val="393A68"/>
                </a:solidFill>
                <a:latin typeface="Open Sans"/>
              </a:rPr>
              <a:t> yang </a:t>
            </a:r>
            <a:r>
              <a:rPr lang="en-GB" b="1" dirty="0" err="1" smtClean="0">
                <a:solidFill>
                  <a:srgbClr val="393A68"/>
                </a:solidFill>
                <a:latin typeface="Open Sans"/>
              </a:rPr>
              <a:t>hobi</a:t>
            </a:r>
            <a:r>
              <a:rPr lang="en-GB" b="1" dirty="0" smtClean="0">
                <a:solidFill>
                  <a:srgbClr val="393A68"/>
                </a:solidFill>
                <a:latin typeface="Open Sans"/>
              </a:rPr>
              <a:t> Bola </a:t>
            </a:r>
            <a:r>
              <a:rPr lang="en-GB" b="1" dirty="0" err="1" smtClean="0">
                <a:solidFill>
                  <a:srgbClr val="393A68"/>
                </a:solidFill>
                <a:latin typeface="Open Sans"/>
              </a:rPr>
              <a:t>adalah</a:t>
            </a:r>
            <a:r>
              <a:rPr lang="en-GB" b="1" dirty="0" smtClean="0">
                <a:solidFill>
                  <a:srgbClr val="393A68"/>
                </a:solidFill>
                <a:latin typeface="Open Sans"/>
              </a:rPr>
              <a:t> ….</a:t>
            </a:r>
            <a:endParaRPr lang="en-GB" b="1" i="0" dirty="0">
              <a:solidFill>
                <a:srgbClr val="393A68"/>
              </a:solidFill>
              <a:effectLst/>
              <a:latin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48064" y="2305741"/>
                <a:ext cx="2916571" cy="1945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>
                    <a:solidFill>
                      <a:srgbClr val="393A68"/>
                    </a:solidFill>
                    <a:latin typeface="Open Sans"/>
                  </a:rPr>
                  <a:t>Jawab:</a:t>
                </a:r>
              </a:p>
              <a:p>
                <a:pPr>
                  <a:lnSpc>
                    <a:spcPct val="150000"/>
                  </a:lnSpc>
                </a:pPr>
                <a:endParaRPr lang="en-GB" b="1" i="0" dirty="0">
                  <a:solidFill>
                    <a:srgbClr val="393A68"/>
                  </a:solidFill>
                  <a:effectLst/>
                  <a:latin typeface="Open San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b="1" i="0" dirty="0" err="1" smtClean="0">
                    <a:solidFill>
                      <a:srgbClr val="393A68"/>
                    </a:solidFill>
                    <a:effectLst/>
                    <a:latin typeface="Open Sans"/>
                  </a:rPr>
                  <a:t>Hobi</a:t>
                </a:r>
                <a:r>
                  <a:rPr lang="en-GB" b="1" i="0" dirty="0" smtClean="0">
                    <a:solidFill>
                      <a:srgbClr val="393A68"/>
                    </a:solidFill>
                    <a:effectLst/>
                    <a:latin typeface="Open Sans"/>
                  </a:rPr>
                  <a:t> Bola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393A6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393A6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393A6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GB" b="1" i="0" dirty="0" smtClean="0">
                    <a:solidFill>
                      <a:srgbClr val="393A68"/>
                    </a:solidFill>
                    <a:effectLst/>
                    <a:latin typeface="Open Sans"/>
                  </a:rPr>
                  <a:t> x 100%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>
                    <a:solidFill>
                      <a:srgbClr val="393A68"/>
                    </a:solidFill>
                    <a:latin typeface="Open Sans"/>
                  </a:rPr>
                  <a:t> </a:t>
                </a:r>
                <a:r>
                  <a:rPr lang="en-GB" b="1" dirty="0" smtClean="0">
                    <a:solidFill>
                      <a:srgbClr val="393A68"/>
                    </a:solidFill>
                    <a:latin typeface="Open Sans"/>
                  </a:rPr>
                  <a:t>                 = 16,67%</a:t>
                </a:r>
                <a:endParaRPr lang="en-GB" b="1" i="0" dirty="0">
                  <a:solidFill>
                    <a:srgbClr val="393A68"/>
                  </a:solidFill>
                  <a:effectLst/>
                  <a:latin typeface="Open San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05741"/>
                <a:ext cx="2916571" cy="1945148"/>
              </a:xfrm>
              <a:prstGeom prst="rect">
                <a:avLst/>
              </a:prstGeom>
              <a:blipFill rotWithShape="0">
                <a:blip r:embed="rId3"/>
                <a:stretch>
                  <a:fillRect l="-1670" b="-1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14107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7704" y="193204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CONTOH 10 :</a:t>
            </a:r>
            <a:endParaRPr lang="id-ID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729124" y="1201316"/>
            <a:ext cx="6011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Diagram </a:t>
            </a:r>
            <a:r>
              <a:rPr lang="en-GB" b="1" dirty="0" err="1"/>
              <a:t>lingkaran</a:t>
            </a:r>
            <a:r>
              <a:rPr lang="en-GB" b="1" dirty="0"/>
              <a:t> di </a:t>
            </a:r>
            <a:r>
              <a:rPr lang="en-GB" b="1" dirty="0" err="1"/>
              <a:t>atas</a:t>
            </a:r>
            <a:r>
              <a:rPr lang="en-GB" b="1" dirty="0"/>
              <a:t> </a:t>
            </a:r>
            <a:r>
              <a:rPr lang="en-GB" b="1" dirty="0" err="1"/>
              <a:t>menunjukkan</a:t>
            </a:r>
            <a:r>
              <a:rPr lang="en-GB" b="1" dirty="0"/>
              <a:t> </a:t>
            </a:r>
            <a:r>
              <a:rPr lang="en-GB" b="1" dirty="0" err="1"/>
              <a:t>tentang</a:t>
            </a:r>
            <a:r>
              <a:rPr lang="en-GB" b="1" dirty="0"/>
              <a:t> </a:t>
            </a:r>
            <a:r>
              <a:rPr lang="en-GB" b="1" dirty="0" err="1"/>
              <a:t>kegemaran</a:t>
            </a:r>
            <a:r>
              <a:rPr lang="en-GB" b="1" dirty="0"/>
              <a:t> </a:t>
            </a:r>
            <a:r>
              <a:rPr lang="en-GB" b="1" dirty="0" err="1"/>
              <a:t>siswa</a:t>
            </a:r>
            <a:r>
              <a:rPr lang="en-GB" b="1" dirty="0"/>
              <a:t> </a:t>
            </a:r>
            <a:r>
              <a:rPr lang="en-GB" b="1" dirty="0" err="1"/>
              <a:t>terhadap</a:t>
            </a:r>
            <a:r>
              <a:rPr lang="en-GB" b="1" dirty="0"/>
              <a:t> </a:t>
            </a:r>
            <a:r>
              <a:rPr lang="en-GB" b="1" dirty="0" err="1"/>
              <a:t>mata</a:t>
            </a:r>
            <a:r>
              <a:rPr lang="en-GB" b="1" dirty="0"/>
              <a:t> </a:t>
            </a:r>
            <a:r>
              <a:rPr lang="en-GB" b="1" dirty="0" err="1"/>
              <a:t>pelajaran</a:t>
            </a:r>
            <a:r>
              <a:rPr lang="en-GB" b="1" dirty="0"/>
              <a:t>. </a:t>
            </a:r>
            <a:r>
              <a:rPr lang="en-GB" b="1" dirty="0" err="1"/>
              <a:t>Jika</a:t>
            </a:r>
            <a:r>
              <a:rPr lang="en-GB" b="1" dirty="0"/>
              <a:t> </a:t>
            </a:r>
            <a:r>
              <a:rPr lang="en-GB" b="1" dirty="0" err="1"/>
              <a:t>jumlah</a:t>
            </a:r>
            <a:r>
              <a:rPr lang="en-GB" b="1" dirty="0"/>
              <a:t> </a:t>
            </a:r>
            <a:r>
              <a:rPr lang="en-GB" b="1" dirty="0" err="1"/>
              <a:t>siswa</a:t>
            </a:r>
            <a:r>
              <a:rPr lang="en-GB" b="1" dirty="0"/>
              <a:t> </a:t>
            </a:r>
            <a:r>
              <a:rPr lang="en-GB" b="1" dirty="0" err="1"/>
              <a:t>seluruhnya</a:t>
            </a:r>
            <a:r>
              <a:rPr lang="en-GB" b="1" dirty="0"/>
              <a:t> </a:t>
            </a:r>
            <a:r>
              <a:rPr lang="en-GB" b="1" dirty="0" smtClean="0"/>
              <a:t>720 </a:t>
            </a:r>
            <a:r>
              <a:rPr lang="en-GB" b="1" dirty="0"/>
              <a:t>orang, </a:t>
            </a:r>
            <a:r>
              <a:rPr lang="en-GB" b="1" dirty="0" err="1"/>
              <a:t>maka</a:t>
            </a:r>
            <a:r>
              <a:rPr lang="en-GB" b="1" dirty="0"/>
              <a:t> </a:t>
            </a:r>
            <a:r>
              <a:rPr lang="en-GB" b="1" dirty="0" err="1"/>
              <a:t>jumlah</a:t>
            </a:r>
            <a:r>
              <a:rPr lang="en-GB" b="1" dirty="0"/>
              <a:t> </a:t>
            </a:r>
            <a:r>
              <a:rPr lang="en-GB" b="1" dirty="0" err="1"/>
              <a:t>siswa</a:t>
            </a:r>
            <a:r>
              <a:rPr lang="en-GB" b="1" dirty="0"/>
              <a:t> yang </a:t>
            </a:r>
            <a:r>
              <a:rPr lang="en-GB" b="1" dirty="0" err="1"/>
              <a:t>gemar</a:t>
            </a:r>
            <a:r>
              <a:rPr lang="en-GB" b="1" dirty="0"/>
              <a:t> </a:t>
            </a:r>
            <a:r>
              <a:rPr lang="en-GB" b="1" dirty="0" smtClean="0"/>
              <a:t>IPA </a:t>
            </a:r>
            <a:r>
              <a:rPr lang="en-GB" b="1" dirty="0" err="1"/>
              <a:t>adalah</a:t>
            </a:r>
            <a:r>
              <a:rPr lang="en-GB" b="1" dirty="0"/>
              <a:t> ....</a:t>
            </a:r>
            <a:endParaRPr lang="en-GB" b="1" i="0" dirty="0">
              <a:solidFill>
                <a:srgbClr val="393A68"/>
              </a:solidFill>
              <a:effectLst/>
              <a:latin typeface="Open San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504122" y="2486427"/>
                <a:ext cx="29165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>
                    <a:solidFill>
                      <a:srgbClr val="393A68"/>
                    </a:solidFill>
                    <a:latin typeface="Open Sans"/>
                  </a:rPr>
                  <a:t>Jawab:</a:t>
                </a:r>
              </a:p>
              <a:p>
                <a:pPr>
                  <a:lnSpc>
                    <a:spcPct val="150000"/>
                  </a:lnSpc>
                </a:pPr>
                <a:endParaRPr lang="en-GB" b="1" i="0" dirty="0">
                  <a:solidFill>
                    <a:srgbClr val="393A68"/>
                  </a:solidFill>
                  <a:effectLst/>
                  <a:latin typeface="Open San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b="1" dirty="0" err="1" smtClean="0">
                    <a:solidFill>
                      <a:srgbClr val="393A68"/>
                    </a:solidFill>
                    <a:latin typeface="Open Sans"/>
                  </a:rPr>
                  <a:t>Gemar</a:t>
                </a:r>
                <a:r>
                  <a:rPr lang="en-GB" b="1" dirty="0" smtClean="0">
                    <a:solidFill>
                      <a:srgbClr val="393A68"/>
                    </a:solidFill>
                    <a:latin typeface="Open Sans"/>
                  </a:rPr>
                  <a:t> IPA</a:t>
                </a:r>
                <a:r>
                  <a:rPr lang="en-GB" b="1" i="0" dirty="0" smtClean="0">
                    <a:solidFill>
                      <a:srgbClr val="393A68"/>
                    </a:solidFill>
                    <a:effectLst/>
                    <a:latin typeface="Open San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rgbClr val="393A6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393A6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𝟗𝟎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393A6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en-GB" b="1" i="0" dirty="0" smtClean="0">
                    <a:solidFill>
                      <a:srgbClr val="393A68"/>
                    </a:solidFill>
                    <a:effectLst/>
                    <a:latin typeface="Open Sans"/>
                  </a:rPr>
                  <a:t> x </a:t>
                </a:r>
                <a:r>
                  <a:rPr lang="en-GB" b="1" i="0" dirty="0" smtClean="0">
                    <a:solidFill>
                      <a:srgbClr val="393A68"/>
                    </a:solidFill>
                    <a:effectLst/>
                    <a:latin typeface="Open Sans"/>
                  </a:rPr>
                  <a:t>720 </a:t>
                </a:r>
                <a:r>
                  <a:rPr lang="en-GB" b="1" dirty="0" smtClean="0">
                    <a:solidFill>
                      <a:srgbClr val="393A68"/>
                    </a:solidFill>
                    <a:latin typeface="Open Sans"/>
                  </a:rPr>
                  <a:t>                   </a:t>
                </a:r>
                <a:r>
                  <a:rPr lang="en-GB" b="1" dirty="0" smtClean="0">
                    <a:solidFill>
                      <a:srgbClr val="393A68"/>
                    </a:solidFill>
                    <a:latin typeface="Open Sans"/>
                  </a:rPr>
                  <a:t>= 180 orang</a:t>
                </a:r>
                <a:endParaRPr lang="en-GB" b="1" i="0" dirty="0">
                  <a:solidFill>
                    <a:srgbClr val="393A68"/>
                  </a:solidFill>
                  <a:effectLst/>
                  <a:latin typeface="Open Sans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22" y="2486427"/>
                <a:ext cx="2916571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83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24" y="2486427"/>
            <a:ext cx="3810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1439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29124" y="184571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3600" b="1" dirty="0" smtClean="0"/>
              <a:t>KUNCI JAWABAN CONTOH SOAL</a:t>
            </a:r>
            <a:endParaRPr lang="id-ID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729124" y="1201316"/>
            <a:ext cx="60112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i="0" dirty="0" smtClean="0">
                <a:solidFill>
                  <a:srgbClr val="393A68"/>
                </a:solidFill>
                <a:effectLst/>
                <a:latin typeface="Open Sans"/>
              </a:rPr>
              <a:t>     Eddy</a:t>
            </a:r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393A68"/>
                </a:solidFill>
                <a:latin typeface="Open Sans"/>
              </a:rPr>
              <a:t>     10</a:t>
            </a:r>
          </a:p>
          <a:p>
            <a:pPr marL="342900" indent="-342900">
              <a:buAutoNum type="arabicPeriod"/>
            </a:pPr>
            <a:r>
              <a:rPr lang="en-GB" sz="2400" b="1" i="0" dirty="0" smtClean="0">
                <a:solidFill>
                  <a:srgbClr val="393A68"/>
                </a:solidFill>
                <a:effectLst/>
                <a:latin typeface="Open Sans"/>
              </a:rPr>
              <a:t>     6</a:t>
            </a:r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393A68"/>
                </a:solidFill>
                <a:latin typeface="Open Sans"/>
              </a:rPr>
              <a:t>     12%</a:t>
            </a:r>
          </a:p>
          <a:p>
            <a:pPr marL="342900" indent="-342900">
              <a:buAutoNum type="arabicPeriod"/>
            </a:pPr>
            <a:r>
              <a:rPr lang="en-GB" sz="2400" b="1" i="0" dirty="0" smtClean="0">
                <a:solidFill>
                  <a:srgbClr val="393A68"/>
                </a:solidFill>
                <a:effectLst/>
                <a:latin typeface="Open Sans"/>
              </a:rPr>
              <a:t>     35</a:t>
            </a:r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393A68"/>
                </a:solidFill>
                <a:latin typeface="Open Sans"/>
              </a:rPr>
              <a:t>     10</a:t>
            </a:r>
          </a:p>
          <a:p>
            <a:pPr marL="342900" indent="-342900">
              <a:buAutoNum type="arabicPeriod"/>
            </a:pPr>
            <a:r>
              <a:rPr lang="en-GB" sz="2400" b="1" i="0" dirty="0" smtClean="0">
                <a:solidFill>
                  <a:srgbClr val="393A68"/>
                </a:solidFill>
                <a:effectLst/>
                <a:latin typeface="Open Sans"/>
              </a:rPr>
              <a:t>     2005</a:t>
            </a:r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393A68"/>
                </a:solidFill>
                <a:latin typeface="Open Sans"/>
              </a:rPr>
              <a:t>     16%</a:t>
            </a:r>
          </a:p>
          <a:p>
            <a:pPr marL="342900" indent="-342900">
              <a:buAutoNum type="arabicPeriod"/>
            </a:pPr>
            <a:r>
              <a:rPr lang="en-GB" sz="2400" b="1" i="0" dirty="0" smtClean="0">
                <a:solidFill>
                  <a:srgbClr val="393A68"/>
                </a:solidFill>
                <a:effectLst/>
                <a:latin typeface="Open Sans"/>
              </a:rPr>
              <a:t>     16,67%</a:t>
            </a:r>
          </a:p>
          <a:p>
            <a:pPr marL="342900" indent="-342900">
              <a:buAutoNum type="arabicPeriod"/>
            </a:pPr>
            <a:r>
              <a:rPr lang="en-GB" sz="2400" b="1" dirty="0" smtClean="0">
                <a:solidFill>
                  <a:srgbClr val="393A68"/>
                </a:solidFill>
                <a:latin typeface="Open Sans"/>
              </a:rPr>
              <a:t>    180 orang</a:t>
            </a:r>
            <a:endParaRPr lang="en-GB" sz="2400" b="1" i="0" dirty="0">
              <a:solidFill>
                <a:srgbClr val="393A6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955552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770086" y="714360"/>
            <a:ext cx="708819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3.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Pengertian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Data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71670" y="1538967"/>
            <a:ext cx="1357322" cy="681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Data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V="1">
            <a:off x="3428992" y="1594546"/>
            <a:ext cx="928704" cy="285287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357686" y="1142988"/>
            <a:ext cx="1357322" cy="681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Data</a:t>
            </a:r>
          </a:p>
          <a:p>
            <a:pPr algn="ctr">
              <a:defRPr/>
            </a:pPr>
            <a:r>
              <a:rPr lang="en-US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Kualitatif</a:t>
            </a:r>
            <a:endParaRPr lang="en-US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57686" y="2039033"/>
            <a:ext cx="1357322" cy="681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Data</a:t>
            </a:r>
          </a:p>
          <a:p>
            <a:pPr algn="ctr">
              <a:defRPr/>
            </a:pPr>
            <a:r>
              <a:rPr lang="en-US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Kuantitatif</a:t>
            </a:r>
            <a:endParaRPr lang="en-US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cxnSp>
        <p:nvCxnSpPr>
          <p:cNvPr id="11" name="Straight Arrow Connector 10"/>
          <p:cNvCxnSpPr>
            <a:stCxn id="6" idx="3"/>
            <a:endCxn id="10" idx="1"/>
          </p:cNvCxnSpPr>
          <p:nvPr/>
        </p:nvCxnSpPr>
        <p:spPr>
          <a:xfrm>
            <a:off x="3428992" y="1879833"/>
            <a:ext cx="928694" cy="5000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3" idx="1"/>
          </p:cNvCxnSpPr>
          <p:nvPr/>
        </p:nvCxnSpPr>
        <p:spPr>
          <a:xfrm flipV="1">
            <a:off x="5715008" y="1808395"/>
            <a:ext cx="857256" cy="57150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572264" y="1467529"/>
            <a:ext cx="1357322" cy="681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Cacahan</a:t>
            </a:r>
            <a:endParaRPr lang="en-US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diskrit</a:t>
            </a: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72264" y="2396223"/>
            <a:ext cx="1357322" cy="6817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Ukuran</a:t>
            </a:r>
            <a:endParaRPr lang="en-US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kontinu</a:t>
            </a:r>
            <a:r>
              <a:rPr lang="en-US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)</a:t>
            </a:r>
          </a:p>
        </p:txBody>
      </p:sp>
      <p:cxnSp>
        <p:nvCxnSpPr>
          <p:cNvPr id="15" name="Straight Arrow Connector 14"/>
          <p:cNvCxnSpPr>
            <a:stCxn id="10" idx="3"/>
            <a:endCxn id="14" idx="1"/>
          </p:cNvCxnSpPr>
          <p:nvPr/>
        </p:nvCxnSpPr>
        <p:spPr>
          <a:xfrm>
            <a:off x="5715008" y="2379899"/>
            <a:ext cx="857256" cy="35719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28853" y="3429004"/>
            <a:ext cx="678655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Arial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Pengumpulan</a:t>
            </a:r>
            <a:r>
              <a:rPr lang="en-US" dirty="0">
                <a:solidFill>
                  <a:srgbClr val="0070C0"/>
                </a:solidFill>
              </a:rPr>
              <a:t> data </a:t>
            </a:r>
            <a:r>
              <a:rPr lang="en-US" dirty="0" err="1">
                <a:solidFill>
                  <a:srgbClr val="0070C0"/>
                </a:solidFill>
              </a:rPr>
              <a:t>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dilakukan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wawancara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kuesioner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atau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survei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24986" y="4005277"/>
            <a:ext cx="679041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>
              <a:buFont typeface="Arial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Agar data </a:t>
            </a:r>
            <a:r>
              <a:rPr lang="en-US" dirty="0" err="1">
                <a:solidFill>
                  <a:srgbClr val="0070C0"/>
                </a:solidFill>
              </a:rPr>
              <a:t>menjadi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sederhana</a:t>
            </a:r>
            <a:r>
              <a:rPr lang="en-US" dirty="0">
                <a:solidFill>
                  <a:srgbClr val="0070C0"/>
                </a:solidFill>
              </a:rPr>
              <a:t>, data </a:t>
            </a:r>
            <a:r>
              <a:rPr lang="en-US" dirty="0" err="1">
                <a:solidFill>
                  <a:srgbClr val="0070C0"/>
                </a:solidFill>
              </a:rPr>
              <a:t>harus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dibulatkan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sesuai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keperluan</a:t>
            </a:r>
            <a:r>
              <a:rPr lang="en-US" dirty="0">
                <a:solidFill>
                  <a:srgbClr val="0070C0"/>
                </a:solidFill>
              </a:rPr>
              <a:t>. Agar </a:t>
            </a:r>
            <a:r>
              <a:rPr lang="en-US" dirty="0" err="1">
                <a:solidFill>
                  <a:srgbClr val="0070C0"/>
                </a:solidFill>
              </a:rPr>
              <a:t>dalam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pembulatan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kesalahan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terjadi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sekecil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mungkin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maka</a:t>
            </a:r>
            <a:r>
              <a:rPr lang="en-US" dirty="0">
                <a:solidFill>
                  <a:srgbClr val="0070C0"/>
                </a:solidFill>
              </a:rPr>
              <a:t> data </a:t>
            </a:r>
            <a:r>
              <a:rPr lang="en-US" dirty="0" err="1">
                <a:solidFill>
                  <a:srgbClr val="0070C0"/>
                </a:solidFill>
              </a:rPr>
              <a:t>dibulatkan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angka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terdekat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4480" y="3000376"/>
            <a:ext cx="575536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4.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Pengumpulan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Pembulatan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Data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928794" y="142856"/>
            <a:ext cx="708819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</a:t>
            </a:r>
            <a:r>
              <a:rPr lang="id-I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Penyajian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7210" y="928674"/>
            <a:ext cx="708819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1.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Penyajian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Data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dalam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Bentuk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Tabel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055" y="2155262"/>
            <a:ext cx="34766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8795" y="1357302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tabel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distribusi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frekuensi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82119" y="2035200"/>
            <a:ext cx="29312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dirty="0" err="1" smtClean="0">
                <a:solidFill>
                  <a:srgbClr val="FF0000"/>
                </a:solidFill>
              </a:rPr>
              <a:t>Keterangan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Tabel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4625" indent="-174625" algn="just"/>
            <a:endParaRPr lang="en-US" dirty="0" smtClean="0">
              <a:solidFill>
                <a:srgbClr val="FF0000"/>
              </a:solidFill>
            </a:endParaRPr>
          </a:p>
          <a:p>
            <a:pPr marL="174625" indent="-174625" algn="just"/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/>
              <a:t> </a:t>
            </a:r>
            <a:r>
              <a:rPr lang="en-US" b="1" dirty="0" smtClean="0"/>
              <a:t>: 5</a:t>
            </a:r>
          </a:p>
          <a:p>
            <a:pPr marL="174625" indent="-174625" algn="just"/>
            <a:r>
              <a:rPr lang="en-US" b="1" dirty="0" smtClean="0"/>
              <a:t>Interval </a:t>
            </a:r>
            <a:r>
              <a:rPr lang="en-US" b="1" dirty="0" err="1" smtClean="0"/>
              <a:t>kelas</a:t>
            </a:r>
            <a:r>
              <a:rPr lang="en-US" b="1" dirty="0" smtClean="0"/>
              <a:t> : 5</a:t>
            </a:r>
          </a:p>
          <a:p>
            <a:pPr marL="174625" indent="-174625" algn="just"/>
            <a:r>
              <a:rPr lang="en-US" b="1" dirty="0" err="1" smtClean="0"/>
              <a:t>Tepi</a:t>
            </a:r>
            <a:r>
              <a:rPr lang="en-US" b="1" dirty="0" smtClean="0"/>
              <a:t> </a:t>
            </a:r>
            <a:r>
              <a:rPr lang="en-US" b="1" dirty="0" err="1" smtClean="0"/>
              <a:t>bawah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: 45</a:t>
            </a:r>
          </a:p>
          <a:p>
            <a:pPr marL="174625" indent="-174625" algn="just"/>
            <a:r>
              <a:rPr lang="en-US" b="1" dirty="0" err="1" smtClean="0"/>
              <a:t>Tepi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keempat</a:t>
            </a:r>
            <a:r>
              <a:rPr lang="en-US" b="1" dirty="0" smtClean="0"/>
              <a:t> : 59</a:t>
            </a:r>
          </a:p>
          <a:p>
            <a:pPr marL="174625" indent="-174625" algn="just"/>
            <a:r>
              <a:rPr lang="en-US" b="1" dirty="0" err="1" smtClean="0"/>
              <a:t>Frekuensi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ketiga</a:t>
            </a:r>
            <a:r>
              <a:rPr lang="en-US" b="1" dirty="0" smtClean="0"/>
              <a:t> : 42</a:t>
            </a:r>
          </a:p>
          <a:p>
            <a:pPr marL="174625" indent="-174625" algn="just"/>
            <a:r>
              <a:rPr lang="en-US" b="1" dirty="0" err="1" smtClean="0"/>
              <a:t>Banyak</a:t>
            </a:r>
            <a:r>
              <a:rPr lang="en-US" b="1" dirty="0" smtClean="0"/>
              <a:t> data : 100</a:t>
            </a:r>
          </a:p>
          <a:p>
            <a:pPr marL="174625" indent="-174625" algn="just"/>
            <a:r>
              <a:rPr lang="en-US" b="1" dirty="0" smtClean="0"/>
              <a:t>Data </a:t>
            </a:r>
            <a:r>
              <a:rPr lang="en-US" b="1" dirty="0" err="1" smtClean="0"/>
              <a:t>terkecil</a:t>
            </a:r>
            <a:r>
              <a:rPr lang="en-US" b="1" dirty="0" smtClean="0"/>
              <a:t> : 40</a:t>
            </a:r>
          </a:p>
          <a:p>
            <a:pPr marL="174625" indent="-174625" algn="just"/>
            <a:r>
              <a:rPr lang="en-US" b="1" dirty="0" smtClean="0"/>
              <a:t>Data </a:t>
            </a:r>
            <a:r>
              <a:rPr lang="en-US" b="1" dirty="0" err="1" smtClean="0"/>
              <a:t>terbesar</a:t>
            </a:r>
            <a:r>
              <a:rPr lang="en-US" b="1" dirty="0" smtClean="0"/>
              <a:t> : 64</a:t>
            </a:r>
            <a:endParaRPr lang="id-ID" b="1"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286128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1627210" y="928674"/>
            <a:ext cx="708819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id-I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2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.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Penyajian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Data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dalam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Bentuk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id-I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Diagram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28794" y="1345160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id-ID" b="1" dirty="0" smtClean="0"/>
              <a:t>a</a:t>
            </a:r>
            <a:r>
              <a:rPr lang="en-US" b="1" dirty="0" smtClean="0"/>
              <a:t>. Diagram </a:t>
            </a:r>
            <a:r>
              <a:rPr lang="id-ID" b="1" dirty="0" smtClean="0"/>
              <a:t>Lambang</a:t>
            </a:r>
            <a:endParaRPr lang="id-ID" b="1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94129"/>
            <a:ext cx="5286412" cy="263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28794" y="1733128"/>
            <a:ext cx="6143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id-ID" dirty="0" smtClean="0">
                <a:solidFill>
                  <a:schemeClr val="tx2">
                    <a:lumMod val="75000"/>
                  </a:schemeClr>
                </a:solidFill>
              </a:rPr>
              <a:t>Penyajian data statistik dengan menggunakan gambar lambang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286128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28794" y="1071550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b. Diagram </a:t>
            </a:r>
            <a:r>
              <a:rPr lang="en-US" b="1" dirty="0" err="1" smtClean="0"/>
              <a:t>Batang</a:t>
            </a:r>
            <a:endParaRPr lang="id-ID" b="1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43108" y="1357302"/>
            <a:ext cx="6143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Penyajian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data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gambar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berbentuk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batang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263" y="1714493"/>
            <a:ext cx="4153687" cy="3071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28794" y="4835739"/>
            <a:ext cx="6143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1400" b="1" dirty="0" err="1" smtClean="0"/>
              <a:t>Pengidap</a:t>
            </a:r>
            <a:r>
              <a:rPr lang="en-US" sz="1400" b="1" dirty="0" smtClean="0"/>
              <a:t> HIV/AIDS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beberapa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Kabupaten</a:t>
            </a:r>
            <a:r>
              <a:rPr lang="en-US" sz="1400" b="1" dirty="0" smtClean="0"/>
              <a:t>/Kota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Jawa</a:t>
            </a:r>
            <a:r>
              <a:rPr lang="en-US" sz="1400" b="1" dirty="0" smtClean="0"/>
              <a:t> Barat</a:t>
            </a:r>
            <a:endParaRPr lang="id-ID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56" y="1071550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c. Diagram </a:t>
            </a:r>
            <a:r>
              <a:rPr lang="en-US" b="1" dirty="0" err="1" smtClean="0"/>
              <a:t>Garis</a:t>
            </a:r>
            <a:endParaRPr lang="id-ID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435235"/>
            <a:ext cx="3643337" cy="99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71670" y="2500310"/>
            <a:ext cx="6643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1600" dirty="0" err="1" smtClean="0">
                <a:solidFill>
                  <a:srgbClr val="C00000"/>
                </a:solidFill>
              </a:rPr>
              <a:t>Jika</a:t>
            </a:r>
            <a:r>
              <a:rPr lang="en-US" sz="1600" dirty="0" smtClean="0">
                <a:solidFill>
                  <a:srgbClr val="C00000"/>
                </a:solidFill>
              </a:rPr>
              <a:t> data </a:t>
            </a:r>
            <a:r>
              <a:rPr lang="en-US" sz="1600" dirty="0" err="1" smtClean="0">
                <a:solidFill>
                  <a:srgbClr val="C00000"/>
                </a:solidFill>
              </a:rPr>
              <a:t>dalam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tabel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digambarkan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dalam</a:t>
            </a:r>
            <a:r>
              <a:rPr lang="en-US" sz="1600" dirty="0" smtClean="0">
                <a:solidFill>
                  <a:srgbClr val="C00000"/>
                </a:solidFill>
              </a:rPr>
              <a:t> diagram </a:t>
            </a:r>
            <a:r>
              <a:rPr lang="en-US" sz="1600" dirty="0" err="1" smtClean="0">
                <a:solidFill>
                  <a:srgbClr val="C00000"/>
                </a:solidFill>
              </a:rPr>
              <a:t>garis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maka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diperoleh</a:t>
            </a:r>
            <a:r>
              <a:rPr lang="en-US" sz="1600" dirty="0" smtClean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834" y="2857500"/>
            <a:ext cx="329942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56" y="1071550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d. Diagram </a:t>
            </a:r>
            <a:r>
              <a:rPr lang="en-US" b="1" dirty="0" err="1" smtClean="0"/>
              <a:t>Lingkaran</a:t>
            </a:r>
            <a:endParaRPr lang="id-ID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78491"/>
            <a:ext cx="4071966" cy="123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5918" y="2683509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C00000"/>
                </a:solidFill>
              </a:rPr>
              <a:t>Jika</a:t>
            </a:r>
            <a:r>
              <a:rPr lang="en-US" sz="1600" dirty="0" smtClean="0">
                <a:solidFill>
                  <a:srgbClr val="C00000"/>
                </a:solidFill>
              </a:rPr>
              <a:t> data </a:t>
            </a:r>
            <a:r>
              <a:rPr lang="en-US" sz="1600" dirty="0" err="1" smtClean="0">
                <a:solidFill>
                  <a:srgbClr val="C00000"/>
                </a:solidFill>
              </a:rPr>
              <a:t>dalam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tabel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digambarkan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dalam</a:t>
            </a:r>
            <a:r>
              <a:rPr lang="en-US" sz="1600" dirty="0" smtClean="0">
                <a:solidFill>
                  <a:srgbClr val="C00000"/>
                </a:solidFill>
              </a:rPr>
              <a:t> diagram </a:t>
            </a:r>
            <a:r>
              <a:rPr lang="en-US" sz="1600" dirty="0" err="1" smtClean="0">
                <a:solidFill>
                  <a:srgbClr val="C00000"/>
                </a:solidFill>
              </a:rPr>
              <a:t>lingkaran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terlebih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dahulu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menentukan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sudut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juring</a:t>
            </a:r>
            <a:r>
              <a:rPr lang="en-US" sz="1600" dirty="0" smtClean="0">
                <a:solidFill>
                  <a:srgbClr val="C00000"/>
                </a:solidFill>
              </a:rPr>
              <a:t> yang </a:t>
            </a:r>
            <a:r>
              <a:rPr lang="en-US" sz="1600" dirty="0" err="1" smtClean="0">
                <a:solidFill>
                  <a:srgbClr val="C00000"/>
                </a:solidFill>
              </a:rPr>
              <a:t>mewakilinya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379253"/>
            <a:ext cx="142875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33563" y="3311525"/>
          <a:ext cx="180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8" name="Equation" r:id="rId5" imgW="1803240" imgH="228600" progId="Equation.3">
                  <p:embed/>
                </p:oleObj>
              </mc:Choice>
              <mc:Fallback>
                <p:oleObj name="Equation" r:id="rId5" imgW="1803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3311525"/>
                        <a:ext cx="1803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71875" y="3243263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9" name="Equation" r:id="rId7" imgW="1015920" imgH="406080" progId="Equation.3">
                  <p:embed/>
                </p:oleObj>
              </mc:Choice>
              <mc:Fallback>
                <p:oleObj name="Equation" r:id="rId7" imgW="101592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243263"/>
                        <a:ext cx="1016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0" y="3292475"/>
          <a:ext cx="393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0" name="Equation" r:id="rId9" imgW="393480" imgH="241200" progId="Equation.3">
                  <p:embed/>
                </p:oleObj>
              </mc:Choice>
              <mc:Fallback>
                <p:oleObj name="Equation" r:id="rId9" imgW="3934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92475"/>
                        <a:ext cx="3937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38325" y="3749675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1" name="Equation" r:id="rId11" imgW="1854000" imgH="228600" progId="Equation.3">
                  <p:embed/>
                </p:oleObj>
              </mc:Choice>
              <mc:Fallback>
                <p:oleObj name="Equation" r:id="rId11" imgW="18540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3749675"/>
                        <a:ext cx="1854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71875" y="3681413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2" name="Equation" r:id="rId13" imgW="1015920" imgH="406080" progId="Equation.3">
                  <p:embed/>
                </p:oleObj>
              </mc:Choice>
              <mc:Fallback>
                <p:oleObj name="Equation" r:id="rId13" imgW="1015920" imgH="406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3681413"/>
                        <a:ext cx="1016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27550" y="3736438"/>
          <a:ext cx="482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3" name="Equation" r:id="rId15" imgW="482400" imgH="228600" progId="Equation.3">
                  <p:embed/>
                </p:oleObj>
              </mc:Choice>
              <mc:Fallback>
                <p:oleObj name="Equation" r:id="rId15" imgW="482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736438"/>
                        <a:ext cx="482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858963" y="4168775"/>
          <a:ext cx="176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4" name="Equation" r:id="rId17" imgW="1765080" imgH="228600" progId="Equation.3">
                  <p:embed/>
                </p:oleObj>
              </mc:Choice>
              <mc:Fallback>
                <p:oleObj name="Equation" r:id="rId17" imgW="17650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4168775"/>
                        <a:ext cx="1765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571875" y="4100513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5" name="Equation" r:id="rId19" imgW="1015920" imgH="406080" progId="Equation.3">
                  <p:embed/>
                </p:oleObj>
              </mc:Choice>
              <mc:Fallback>
                <p:oleObj name="Equation" r:id="rId19" imgW="1015920" imgH="4060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100513"/>
                        <a:ext cx="1016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65650" y="4149725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6" name="Equation" r:id="rId21" imgW="406080" imgH="241200" progId="Equation.3">
                  <p:embed/>
                </p:oleObj>
              </mc:Choice>
              <mc:Fallback>
                <p:oleObj name="Equation" r:id="rId21" imgW="40608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4149725"/>
                        <a:ext cx="406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863725" y="4606925"/>
          <a:ext cx="180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7" name="Equation" r:id="rId23" imgW="1803240" imgH="228600" progId="Equation.3">
                  <p:embed/>
                </p:oleObj>
              </mc:Choice>
              <mc:Fallback>
                <p:oleObj name="Equation" r:id="rId23" imgW="180324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4606925"/>
                        <a:ext cx="1803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571875" y="4538663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Equation" r:id="rId25" imgW="1015920" imgH="406080" progId="Equation.3">
                  <p:embed/>
                </p:oleObj>
              </mc:Choice>
              <mc:Fallback>
                <p:oleObj name="Equation" r:id="rId25" imgW="1015920" imgH="4060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538663"/>
                        <a:ext cx="1016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72000" y="4593699"/>
          <a:ext cx="393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9" name="Equation" r:id="rId27" imgW="393480" imgH="228600" progId="Equation.3">
                  <p:embed/>
                </p:oleObj>
              </mc:Choice>
              <mc:Fallback>
                <p:oleObj name="Equation" r:id="rId27" imgW="3934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93699"/>
                        <a:ext cx="393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21475 0.079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9896 0.0908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13594 -0.0205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5955 -0.14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3333754"/>
            <a:ext cx="1571604" cy="535785"/>
          </a:xfrm>
          <a:prstGeom prst="homePlate">
            <a:avLst>
              <a:gd name="adj" fmla="val 181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l"/>
            <a:r>
              <a:rPr lang="en-US" b="1" dirty="0" smtClean="0"/>
              <a:t>MATERI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627210" y="928674"/>
            <a:ext cx="708819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3. Histogram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dan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Poligon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Frekuensi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28794" y="1357302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b="1" dirty="0" smtClean="0"/>
              <a:t>a. Histogram</a:t>
            </a:r>
            <a:endParaRPr lang="id-ID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57356" y="1714492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FF0000"/>
                </a:solidFill>
              </a:rPr>
              <a:t>Gambar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berikut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merupakan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histrogram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poligon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frekuensi</a:t>
            </a:r>
            <a:r>
              <a:rPr lang="en-US" sz="1600" dirty="0" smtClean="0">
                <a:solidFill>
                  <a:srgbClr val="FF0000"/>
                </a:solidFill>
              </a:rPr>
              <a:t> data </a:t>
            </a:r>
            <a:r>
              <a:rPr lang="en-US" sz="1600" dirty="0" err="1" smtClean="0">
                <a:solidFill>
                  <a:srgbClr val="FF0000"/>
                </a:solidFill>
              </a:rPr>
              <a:t>pada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tabel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berat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badan</a:t>
            </a:r>
            <a:r>
              <a:rPr lang="en-US" sz="1600" dirty="0" smtClean="0">
                <a:solidFill>
                  <a:srgbClr val="FF0000"/>
                </a:solidFill>
              </a:rPr>
              <a:t> 100 </a:t>
            </a:r>
            <a:r>
              <a:rPr lang="en-US" sz="1600" dirty="0" err="1" smtClean="0">
                <a:solidFill>
                  <a:srgbClr val="FF0000"/>
                </a:solidFill>
              </a:rPr>
              <a:t>siswa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2500310"/>
            <a:ext cx="266938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82388" y="2170485"/>
            <a:ext cx="3960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algn="just"/>
            <a:r>
              <a:rPr lang="en-US" dirty="0" err="1" smtClean="0">
                <a:solidFill>
                  <a:srgbClr val="FF0000"/>
                </a:solidFill>
              </a:rPr>
              <a:t>Keterangan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Gambar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174625" indent="-174625" algn="just"/>
            <a:endParaRPr lang="en-US" dirty="0" smtClean="0">
              <a:solidFill>
                <a:srgbClr val="FF0000"/>
              </a:solidFill>
            </a:endParaRPr>
          </a:p>
          <a:p>
            <a:pPr marL="174625" indent="-174625" algn="just"/>
            <a:r>
              <a:rPr lang="en-US" b="1" dirty="0" err="1" smtClean="0"/>
              <a:t>Banyak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/>
              <a:t> </a:t>
            </a:r>
            <a:r>
              <a:rPr lang="en-US" b="1" dirty="0" smtClean="0"/>
              <a:t>: 5</a:t>
            </a:r>
          </a:p>
          <a:p>
            <a:pPr marL="174625" indent="-174625" algn="just"/>
            <a:r>
              <a:rPr lang="en-US" b="1" dirty="0" smtClean="0"/>
              <a:t>Interval </a:t>
            </a:r>
            <a:r>
              <a:rPr lang="en-US" b="1" dirty="0" err="1" smtClean="0"/>
              <a:t>kelas</a:t>
            </a:r>
            <a:r>
              <a:rPr lang="en-US" b="1" dirty="0" smtClean="0"/>
              <a:t> : 5</a:t>
            </a:r>
          </a:p>
          <a:p>
            <a:pPr marL="174625" indent="-174625" algn="just"/>
            <a:r>
              <a:rPr lang="en-US" b="1" dirty="0" err="1" smtClean="0"/>
              <a:t>Tepi</a:t>
            </a:r>
            <a:r>
              <a:rPr lang="en-US" b="1" dirty="0" smtClean="0"/>
              <a:t> </a:t>
            </a:r>
            <a:r>
              <a:rPr lang="en-US" b="1" dirty="0" err="1" smtClean="0"/>
              <a:t>bawah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: 45 (45,4 + 0,5)</a:t>
            </a:r>
          </a:p>
          <a:p>
            <a:pPr marL="174625" indent="-174625" algn="just"/>
            <a:r>
              <a:rPr lang="en-US" b="1" dirty="0" err="1" smtClean="0"/>
              <a:t>Tepi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keempat</a:t>
            </a:r>
            <a:r>
              <a:rPr lang="en-US" b="1" dirty="0" smtClean="0"/>
              <a:t> : 59 (59,5 – 0,5)</a:t>
            </a:r>
          </a:p>
          <a:p>
            <a:pPr marL="174625" indent="-174625" algn="just"/>
            <a:r>
              <a:rPr lang="en-US" b="1" dirty="0" err="1" smtClean="0"/>
              <a:t>Frekuensi</a:t>
            </a:r>
            <a:r>
              <a:rPr lang="en-US" b="1" dirty="0" smtClean="0"/>
              <a:t> </a:t>
            </a:r>
            <a:r>
              <a:rPr lang="en-US" b="1" dirty="0" err="1" smtClean="0"/>
              <a:t>kelas</a:t>
            </a:r>
            <a:r>
              <a:rPr lang="en-US" b="1" dirty="0" smtClean="0"/>
              <a:t> </a:t>
            </a:r>
            <a:r>
              <a:rPr lang="en-US" b="1" dirty="0" err="1" smtClean="0"/>
              <a:t>ketiga</a:t>
            </a:r>
            <a:r>
              <a:rPr lang="en-US" b="1" dirty="0" smtClean="0"/>
              <a:t> : 42</a:t>
            </a:r>
          </a:p>
          <a:p>
            <a:pPr marL="174625" indent="-174625" algn="just"/>
            <a:r>
              <a:rPr lang="en-US" b="1" dirty="0" err="1" smtClean="0"/>
              <a:t>Banyak</a:t>
            </a:r>
            <a:r>
              <a:rPr lang="en-US" b="1" dirty="0" smtClean="0"/>
              <a:t> data : 100 (5+18+42+27+8)</a:t>
            </a:r>
          </a:p>
          <a:p>
            <a:pPr marL="174625" indent="-174625" algn="just"/>
            <a:r>
              <a:rPr lang="en-US" b="1" dirty="0" smtClean="0"/>
              <a:t>Data </a:t>
            </a:r>
            <a:r>
              <a:rPr lang="en-US" b="1" dirty="0" err="1" smtClean="0"/>
              <a:t>terkecil</a:t>
            </a:r>
            <a:r>
              <a:rPr lang="en-US" b="1" dirty="0" smtClean="0"/>
              <a:t> : 40 (39,5 + 0,5)</a:t>
            </a:r>
          </a:p>
          <a:p>
            <a:pPr marL="174625" indent="-174625" algn="just"/>
            <a:r>
              <a:rPr lang="en-US" b="1" dirty="0" smtClean="0"/>
              <a:t>Data </a:t>
            </a:r>
            <a:r>
              <a:rPr lang="en-US" b="1" dirty="0" err="1" smtClean="0"/>
              <a:t>terbesar</a:t>
            </a:r>
            <a:r>
              <a:rPr lang="en-US" b="1" dirty="0" smtClean="0"/>
              <a:t> : 64 (64,5 – 0,5)</a:t>
            </a:r>
            <a:endParaRPr lang="id-ID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67744" y="3145532"/>
            <a:ext cx="79208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28010" y="4369668"/>
            <a:ext cx="544336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46228" y="4031144"/>
            <a:ext cx="79208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28010" y="3732354"/>
            <a:ext cx="1390214" cy="215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238768" y="4258389"/>
            <a:ext cx="1673140" cy="36059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22684" y="28214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42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68" y="4073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37151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18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97372" y="34395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27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44068" y="39810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572</Words>
  <Application>Microsoft Office PowerPoint</Application>
  <PresentationFormat>On-screen Show (16:10)</PresentationFormat>
  <Paragraphs>128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Open Sans</vt:lpstr>
      <vt:lpstr>Wingdings</vt:lpstr>
      <vt:lpstr>Office Theme</vt:lpstr>
      <vt:lpstr>Equation</vt:lpstr>
      <vt:lpstr>Statistika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SMANTIKA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GURU</dc:creator>
  <cp:lastModifiedBy>lenovo</cp:lastModifiedBy>
  <cp:revision>55</cp:revision>
  <dcterms:created xsi:type="dcterms:W3CDTF">2011-02-24T01:57:07Z</dcterms:created>
  <dcterms:modified xsi:type="dcterms:W3CDTF">2020-09-29T03:16:11Z</dcterms:modified>
</cp:coreProperties>
</file>