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32"/>
  </p:notesMasterIdLst>
  <p:sldIdLst>
    <p:sldId id="310" r:id="rId2"/>
    <p:sldId id="316" r:id="rId3"/>
    <p:sldId id="315" r:id="rId4"/>
    <p:sldId id="347" r:id="rId5"/>
    <p:sldId id="348" r:id="rId6"/>
    <p:sldId id="349" r:id="rId7"/>
    <p:sldId id="314" r:id="rId8"/>
    <p:sldId id="318" r:id="rId9"/>
    <p:sldId id="322" r:id="rId10"/>
    <p:sldId id="320" r:id="rId11"/>
    <p:sldId id="321" r:id="rId12"/>
    <p:sldId id="323" r:id="rId13"/>
    <p:sldId id="324" r:id="rId14"/>
    <p:sldId id="350" r:id="rId15"/>
    <p:sldId id="325" r:id="rId16"/>
    <p:sldId id="326" r:id="rId17"/>
    <p:sldId id="327" r:id="rId18"/>
    <p:sldId id="328" r:id="rId19"/>
    <p:sldId id="329" r:id="rId20"/>
    <p:sldId id="331" r:id="rId21"/>
    <p:sldId id="332" r:id="rId22"/>
    <p:sldId id="333" r:id="rId23"/>
    <p:sldId id="334" r:id="rId24"/>
    <p:sldId id="335" r:id="rId25"/>
    <p:sldId id="351" r:id="rId26"/>
    <p:sldId id="336" r:id="rId27"/>
    <p:sldId id="337" r:id="rId28"/>
    <p:sldId id="338" r:id="rId29"/>
    <p:sldId id="339" r:id="rId30"/>
    <p:sldId id="342"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556" autoAdjust="0"/>
    <p:restoredTop sz="94660"/>
  </p:normalViewPr>
  <p:slideViewPr>
    <p:cSldViewPr>
      <p:cViewPr>
        <p:scale>
          <a:sx n="56" d="100"/>
          <a:sy n="56" d="100"/>
        </p:scale>
        <p:origin x="1236" y="2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2FE4C6-84A0-4805-88EB-2920CB90BAAC}" type="datetimeFigureOut">
              <a:rPr lang="en-US" smtClean="0"/>
              <a:pPr/>
              <a:t>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90CB94-37DF-4D7D-9445-55F315700FD7}" type="slidenum">
              <a:rPr lang="en-US" smtClean="0"/>
              <a:pPr/>
              <a:t>‹#›</a:t>
            </a:fld>
            <a:endParaRPr lang="en-US"/>
          </a:p>
        </p:txBody>
      </p:sp>
    </p:spTree>
    <p:extLst>
      <p:ext uri="{BB962C8B-B14F-4D97-AF65-F5344CB8AC3E}">
        <p14:creationId xmlns:p14="http://schemas.microsoft.com/office/powerpoint/2010/main" val="14189792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90CB94-37DF-4D7D-9445-55F315700FD7}" type="slidenum">
              <a:rPr lang="en-US" smtClean="0"/>
              <a:pPr/>
              <a:t>2</a:t>
            </a:fld>
            <a:endParaRPr lang="en-US"/>
          </a:p>
        </p:txBody>
      </p:sp>
    </p:spTree>
    <p:extLst>
      <p:ext uri="{BB962C8B-B14F-4D97-AF65-F5344CB8AC3E}">
        <p14:creationId xmlns:p14="http://schemas.microsoft.com/office/powerpoint/2010/main" val="571682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1345405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1743847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951177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163488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97437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17861083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3105627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3052018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698738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29FEB3-F87B-4F1B-966A-62DA4D6456F9}" type="datetimeFigureOut">
              <a:rPr lang="en-US" smtClean="0"/>
              <a:pPr/>
              <a:t>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3660036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B29FEB3-F87B-4F1B-966A-62DA4D6456F9}" type="datetimeFigureOut">
              <a:rPr lang="en-US" smtClean="0"/>
              <a:pPr/>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4023175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B29FEB3-F87B-4F1B-966A-62DA4D6456F9}" type="datetimeFigureOut">
              <a:rPr lang="en-US" smtClean="0"/>
              <a:pPr/>
              <a:t>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4217515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29FEB3-F87B-4F1B-966A-62DA4D6456F9}" type="datetimeFigureOut">
              <a:rPr lang="en-US" smtClean="0"/>
              <a:pPr/>
              <a:t>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2317410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29FEB3-F87B-4F1B-966A-62DA4D6456F9}" type="datetimeFigureOut">
              <a:rPr lang="en-US" smtClean="0"/>
              <a:pPr/>
              <a:t>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279622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B29FEB3-F87B-4F1B-966A-62DA4D6456F9}" type="datetimeFigureOut">
              <a:rPr lang="en-US" smtClean="0"/>
              <a:pPr/>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666974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29FEB3-F87B-4F1B-966A-62DA4D6456F9}" type="datetimeFigureOut">
              <a:rPr lang="en-US" smtClean="0"/>
              <a:pPr/>
              <a:t>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A7EF-83BC-4C27-AA70-C33CD0C02880}" type="slidenum">
              <a:rPr lang="en-US" smtClean="0"/>
              <a:pPr/>
              <a:t>‹#›</a:t>
            </a:fld>
            <a:endParaRPr lang="en-US"/>
          </a:p>
        </p:txBody>
      </p:sp>
    </p:spTree>
    <p:extLst>
      <p:ext uri="{BB962C8B-B14F-4D97-AF65-F5344CB8AC3E}">
        <p14:creationId xmlns:p14="http://schemas.microsoft.com/office/powerpoint/2010/main" val="38870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29FEB3-F87B-4F1B-966A-62DA4D6456F9}" type="datetimeFigureOut">
              <a:rPr lang="en-US" smtClean="0"/>
              <a:pPr/>
              <a:t>2/1/2021</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B92DA7EF-83BC-4C27-AA70-C33CD0C02880}" type="slidenum">
              <a:rPr lang="en-US" smtClean="0"/>
              <a:pPr/>
              <a:t>‹#›</a:t>
            </a:fld>
            <a:endParaRPr lang="en-US"/>
          </a:p>
        </p:txBody>
      </p:sp>
      <p:pic>
        <p:nvPicPr>
          <p:cNvPr id="18" name="Picture 2">
            <a:extLst>
              <a:ext uri="{FF2B5EF4-FFF2-40B4-BE49-F238E27FC236}">
                <a16:creationId xmlns:a16="http://schemas.microsoft.com/office/drawing/2014/main" id="{998970B9-4431-4FFE-8522-497EFA8EEA33}"/>
              </a:ext>
            </a:extLst>
          </p:cNvPr>
          <p:cNvPicPr>
            <a:picLocks noChangeAspect="1" noChangeArrowheads="1"/>
          </p:cNvPicPr>
          <p:nvPr userDrawn="1"/>
        </p:nvPicPr>
        <p:blipFill>
          <a:blip r:embed="rId18" cstate="print"/>
          <a:srcRect/>
          <a:stretch>
            <a:fillRect/>
          </a:stretch>
        </p:blipFill>
        <p:spPr bwMode="auto">
          <a:xfrm>
            <a:off x="8733184" y="0"/>
            <a:ext cx="410816" cy="304799"/>
          </a:xfrm>
          <a:prstGeom prst="rect">
            <a:avLst/>
          </a:prstGeom>
          <a:noFill/>
          <a:ln w="9525">
            <a:noFill/>
            <a:miter lim="800000"/>
            <a:headEnd/>
            <a:tailEnd/>
          </a:ln>
          <a:effectLst/>
        </p:spPr>
      </p:pic>
    </p:spTree>
    <p:extLst>
      <p:ext uri="{BB962C8B-B14F-4D97-AF65-F5344CB8AC3E}">
        <p14:creationId xmlns:p14="http://schemas.microsoft.com/office/powerpoint/2010/main" val="3698161089"/>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 id="2147483726" r:id="rId15"/>
    <p:sldLayoutId id="214748372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id.wikipedia.org/wiki/Evolusi#cite_note-146" TargetMode="External"/><Relationship Id="rId2" Type="http://schemas.openxmlformats.org/officeDocument/2006/relationships/hyperlink" Target="http://id.wikipedia.org/w/index.php?title=Anthoxanthum&amp;action=edit&amp;redlink=1" TargetMode="Externa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hyperlink" Target="http://id.wikipedia.org/w/index.php?title=Peralihan_karakter&amp;action=edit&amp;redlink=1"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63" name="Picture 3"/>
          <p:cNvPicPr>
            <a:picLocks noChangeAspect="1" noChangeArrowheads="1"/>
          </p:cNvPicPr>
          <p:nvPr/>
        </p:nvPicPr>
        <p:blipFill>
          <a:blip r:embed="rId2" cstate="print"/>
          <a:srcRect/>
          <a:stretch>
            <a:fillRect/>
          </a:stretch>
        </p:blipFill>
        <p:spPr bwMode="auto">
          <a:xfrm>
            <a:off x="3505200" y="4962671"/>
            <a:ext cx="4114800" cy="1895329"/>
          </a:xfrm>
          <a:prstGeom prst="rect">
            <a:avLst/>
          </a:prstGeom>
          <a:noFill/>
          <a:ln w="9525">
            <a:noFill/>
            <a:miter lim="800000"/>
            <a:headEnd/>
            <a:tailEnd/>
          </a:ln>
        </p:spPr>
      </p:pic>
      <p:pic>
        <p:nvPicPr>
          <p:cNvPr id="40962" name="Picture 2"/>
          <p:cNvPicPr>
            <a:picLocks noChangeAspect="1" noChangeArrowheads="1"/>
          </p:cNvPicPr>
          <p:nvPr/>
        </p:nvPicPr>
        <p:blipFill>
          <a:blip r:embed="rId3" cstate="print"/>
          <a:srcRect/>
          <a:stretch>
            <a:fillRect/>
          </a:stretch>
        </p:blipFill>
        <p:spPr bwMode="auto">
          <a:xfrm>
            <a:off x="0" y="2201563"/>
            <a:ext cx="3886200" cy="4656438"/>
          </a:xfrm>
          <a:prstGeom prst="rect">
            <a:avLst/>
          </a:prstGeom>
          <a:noFill/>
          <a:ln w="9525">
            <a:noFill/>
            <a:miter lim="800000"/>
            <a:headEnd/>
            <a:tailEnd/>
          </a:ln>
        </p:spPr>
      </p:pic>
      <p:pic>
        <p:nvPicPr>
          <p:cNvPr id="12" name="Picture 2"/>
          <p:cNvPicPr>
            <a:picLocks noChangeAspect="1" noChangeArrowheads="1"/>
          </p:cNvPicPr>
          <p:nvPr/>
        </p:nvPicPr>
        <p:blipFill>
          <a:blip r:embed="rId4" cstate="print"/>
          <a:srcRect/>
          <a:stretch>
            <a:fillRect/>
          </a:stretch>
        </p:blipFill>
        <p:spPr bwMode="auto">
          <a:xfrm>
            <a:off x="7291251" y="4044288"/>
            <a:ext cx="1852749" cy="2166052"/>
          </a:xfrm>
          <a:prstGeom prst="rect">
            <a:avLst/>
          </a:prstGeom>
          <a:noFill/>
          <a:ln w="9525">
            <a:noFill/>
            <a:miter lim="800000"/>
            <a:headEnd/>
            <a:tailEnd/>
          </a:ln>
          <a:effectLst/>
        </p:spPr>
      </p:pic>
      <p:sp>
        <p:nvSpPr>
          <p:cNvPr id="16" name="Freeform 15"/>
          <p:cNvSpPr/>
          <p:nvPr/>
        </p:nvSpPr>
        <p:spPr>
          <a:xfrm rot="16200000" flipH="1" flipV="1">
            <a:off x="5820936" y="2310225"/>
            <a:ext cx="5664820" cy="981307"/>
          </a:xfrm>
          <a:custGeom>
            <a:avLst/>
            <a:gdLst>
              <a:gd name="connsiteX0" fmla="*/ 0 w 5664820"/>
              <a:gd name="connsiteY0" fmla="*/ 0 h 981307"/>
              <a:gd name="connsiteX1" fmla="*/ 5664820 w 5664820"/>
              <a:gd name="connsiteY1" fmla="*/ 0 h 981307"/>
              <a:gd name="connsiteX2" fmla="*/ 22303 w 5664820"/>
              <a:gd name="connsiteY2" fmla="*/ 981307 h 981307"/>
              <a:gd name="connsiteX3" fmla="*/ 0 w 5664820"/>
              <a:gd name="connsiteY3" fmla="*/ 0 h 981307"/>
            </a:gdLst>
            <a:ahLst/>
            <a:cxnLst>
              <a:cxn ang="0">
                <a:pos x="connsiteX0" y="connsiteY0"/>
              </a:cxn>
              <a:cxn ang="0">
                <a:pos x="connsiteX1" y="connsiteY1"/>
              </a:cxn>
              <a:cxn ang="0">
                <a:pos x="connsiteX2" y="connsiteY2"/>
              </a:cxn>
              <a:cxn ang="0">
                <a:pos x="connsiteX3" y="connsiteY3"/>
              </a:cxn>
            </a:cxnLst>
            <a:rect l="l" t="t" r="r" b="b"/>
            <a:pathLst>
              <a:path w="5664820" h="981307">
                <a:moveTo>
                  <a:pt x="0" y="0"/>
                </a:moveTo>
                <a:lnTo>
                  <a:pt x="5664820" y="0"/>
                </a:lnTo>
                <a:lnTo>
                  <a:pt x="22303" y="981307"/>
                </a:lnTo>
                <a:lnTo>
                  <a:pt x="0"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6"/>
          <p:cNvGrpSpPr/>
          <p:nvPr/>
        </p:nvGrpSpPr>
        <p:grpSpPr>
          <a:xfrm>
            <a:off x="-22303" y="-1"/>
            <a:ext cx="9182069" cy="6873767"/>
            <a:chOff x="-22303" y="-1"/>
            <a:chExt cx="9182069" cy="6873767"/>
          </a:xfrm>
        </p:grpSpPr>
        <p:sp>
          <p:nvSpPr>
            <p:cNvPr id="2" name="Freeform 1"/>
            <p:cNvSpPr/>
            <p:nvPr/>
          </p:nvSpPr>
          <p:spPr>
            <a:xfrm>
              <a:off x="-22303" y="-1"/>
              <a:ext cx="5664820" cy="981307"/>
            </a:xfrm>
            <a:custGeom>
              <a:avLst/>
              <a:gdLst>
                <a:gd name="connsiteX0" fmla="*/ 0 w 5664820"/>
                <a:gd name="connsiteY0" fmla="*/ 0 h 981307"/>
                <a:gd name="connsiteX1" fmla="*/ 5664820 w 5664820"/>
                <a:gd name="connsiteY1" fmla="*/ 0 h 981307"/>
                <a:gd name="connsiteX2" fmla="*/ 22303 w 5664820"/>
                <a:gd name="connsiteY2" fmla="*/ 981307 h 981307"/>
                <a:gd name="connsiteX3" fmla="*/ 0 w 5664820"/>
                <a:gd name="connsiteY3" fmla="*/ 0 h 981307"/>
              </a:gdLst>
              <a:ahLst/>
              <a:cxnLst>
                <a:cxn ang="0">
                  <a:pos x="connsiteX0" y="connsiteY0"/>
                </a:cxn>
                <a:cxn ang="0">
                  <a:pos x="connsiteX1" y="connsiteY1"/>
                </a:cxn>
                <a:cxn ang="0">
                  <a:pos x="connsiteX2" y="connsiteY2"/>
                </a:cxn>
                <a:cxn ang="0">
                  <a:pos x="connsiteX3" y="connsiteY3"/>
                </a:cxn>
              </a:cxnLst>
              <a:rect l="l" t="t" r="r" b="b"/>
              <a:pathLst>
                <a:path w="5664820" h="981307">
                  <a:moveTo>
                    <a:pt x="0" y="0"/>
                  </a:moveTo>
                  <a:lnTo>
                    <a:pt x="5664820" y="0"/>
                  </a:lnTo>
                  <a:lnTo>
                    <a:pt x="22303" y="981307"/>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flipH="1" flipV="1">
              <a:off x="3494946" y="5872350"/>
              <a:ext cx="5664820" cy="981307"/>
            </a:xfrm>
            <a:custGeom>
              <a:avLst/>
              <a:gdLst>
                <a:gd name="connsiteX0" fmla="*/ 0 w 5664820"/>
                <a:gd name="connsiteY0" fmla="*/ 0 h 981307"/>
                <a:gd name="connsiteX1" fmla="*/ 5664820 w 5664820"/>
                <a:gd name="connsiteY1" fmla="*/ 0 h 981307"/>
                <a:gd name="connsiteX2" fmla="*/ 22303 w 5664820"/>
                <a:gd name="connsiteY2" fmla="*/ 981307 h 981307"/>
                <a:gd name="connsiteX3" fmla="*/ 0 w 5664820"/>
                <a:gd name="connsiteY3" fmla="*/ 0 h 981307"/>
              </a:gdLst>
              <a:ahLst/>
              <a:cxnLst>
                <a:cxn ang="0">
                  <a:pos x="connsiteX0" y="connsiteY0"/>
                </a:cxn>
                <a:cxn ang="0">
                  <a:pos x="connsiteX1" y="connsiteY1"/>
                </a:cxn>
                <a:cxn ang="0">
                  <a:pos x="connsiteX2" y="connsiteY2"/>
                </a:cxn>
                <a:cxn ang="0">
                  <a:pos x="connsiteX3" y="connsiteY3"/>
                </a:cxn>
              </a:cxnLst>
              <a:rect l="l" t="t" r="r" b="b"/>
              <a:pathLst>
                <a:path w="5664820" h="981307">
                  <a:moveTo>
                    <a:pt x="0" y="0"/>
                  </a:moveTo>
                  <a:lnTo>
                    <a:pt x="5664820" y="0"/>
                  </a:lnTo>
                  <a:lnTo>
                    <a:pt x="22303" y="981307"/>
                  </a:lnTo>
                  <a:lnTo>
                    <a:pt x="0" y="0"/>
                  </a:ln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reeform 5"/>
            <p:cNvSpPr/>
            <p:nvPr/>
          </p:nvSpPr>
          <p:spPr>
            <a:xfrm rot="16200000">
              <a:off x="-2344386" y="3550702"/>
              <a:ext cx="5664820" cy="981307"/>
            </a:xfrm>
            <a:custGeom>
              <a:avLst/>
              <a:gdLst>
                <a:gd name="connsiteX0" fmla="*/ 0 w 5664820"/>
                <a:gd name="connsiteY0" fmla="*/ 0 h 981307"/>
                <a:gd name="connsiteX1" fmla="*/ 5664820 w 5664820"/>
                <a:gd name="connsiteY1" fmla="*/ 0 h 981307"/>
                <a:gd name="connsiteX2" fmla="*/ 22303 w 5664820"/>
                <a:gd name="connsiteY2" fmla="*/ 981307 h 981307"/>
                <a:gd name="connsiteX3" fmla="*/ 0 w 5664820"/>
                <a:gd name="connsiteY3" fmla="*/ 0 h 981307"/>
              </a:gdLst>
              <a:ahLst/>
              <a:cxnLst>
                <a:cxn ang="0">
                  <a:pos x="connsiteX0" y="connsiteY0"/>
                </a:cxn>
                <a:cxn ang="0">
                  <a:pos x="connsiteX1" y="connsiteY1"/>
                </a:cxn>
                <a:cxn ang="0">
                  <a:pos x="connsiteX2" y="connsiteY2"/>
                </a:cxn>
                <a:cxn ang="0">
                  <a:pos x="connsiteX3" y="connsiteY3"/>
                </a:cxn>
              </a:cxnLst>
              <a:rect l="l" t="t" r="r" b="b"/>
              <a:pathLst>
                <a:path w="5664820" h="981307">
                  <a:moveTo>
                    <a:pt x="0" y="0"/>
                  </a:moveTo>
                  <a:lnTo>
                    <a:pt x="5664820" y="0"/>
                  </a:lnTo>
                  <a:lnTo>
                    <a:pt x="22303" y="981307"/>
                  </a:lnTo>
                  <a:lnTo>
                    <a:pt x="0" y="0"/>
                  </a:lnTo>
                  <a:close/>
                </a:path>
              </a:pathLst>
            </a:cu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 name="Rectangle 2"/>
          <p:cNvSpPr txBox="1">
            <a:spLocks noChangeArrowheads="1"/>
          </p:cNvSpPr>
          <p:nvPr/>
        </p:nvSpPr>
        <p:spPr>
          <a:xfrm>
            <a:off x="-304800" y="76200"/>
            <a:ext cx="2514600" cy="868362"/>
          </a:xfrm>
          <a:prstGeom prst="rect">
            <a:avLst/>
          </a:prstGeom>
        </p:spPr>
        <p:txBody>
          <a:bodyP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1" i="0" u="none" strike="noStrike" kern="1200" cap="none" spc="0" normalizeH="0" baseline="0" noProof="0" dirty="0">
                <a:ln>
                  <a:noFill/>
                </a:ln>
                <a:solidFill>
                  <a:schemeClr val="bg1"/>
                </a:solidFill>
                <a:effectLst/>
                <a:uLnTx/>
                <a:uFillTx/>
                <a:latin typeface="Arial" pitchFamily="34" charset="0"/>
                <a:ea typeface="+mj-ea"/>
                <a:cs typeface="Arial" pitchFamily="34" charset="0"/>
              </a:rPr>
              <a:t>BAB 4 </a:t>
            </a:r>
          </a:p>
        </p:txBody>
      </p:sp>
      <p:sp>
        <p:nvSpPr>
          <p:cNvPr id="14" name="Rectangle 2"/>
          <p:cNvSpPr txBox="1">
            <a:spLocks noChangeArrowheads="1"/>
          </p:cNvSpPr>
          <p:nvPr/>
        </p:nvSpPr>
        <p:spPr>
          <a:xfrm rot="24735">
            <a:off x="514642" y="845943"/>
            <a:ext cx="7528773" cy="1866683"/>
          </a:xfrm>
          <a:prstGeom prst="rect">
            <a:avLst/>
          </a:prstGeom>
        </p:spPr>
        <p:txBody>
          <a:bodyPr>
            <a:noAutofit/>
          </a:bodyPr>
          <a:lstStyle/>
          <a:p>
            <a:pPr lvl="0" algn="ctr">
              <a:spcBef>
                <a:spcPct val="0"/>
              </a:spcBef>
              <a:defRPr/>
            </a:pPr>
            <a:r>
              <a:rPr lang="en-US" sz="4800" b="1" dirty="0">
                <a:solidFill>
                  <a:srgbClr val="003300"/>
                </a:solidFill>
                <a:cs typeface="Aharoni" pitchFamily="2" charset="-79"/>
              </a:rPr>
              <a:t>TEORI EVOLUSI </a:t>
            </a:r>
          </a:p>
          <a:p>
            <a:pPr lvl="0" algn="ctr">
              <a:spcBef>
                <a:spcPct val="0"/>
              </a:spcBef>
              <a:defRPr/>
            </a:pPr>
            <a:r>
              <a:rPr lang="en-US" sz="4800" b="1" dirty="0">
                <a:solidFill>
                  <a:srgbClr val="003300"/>
                </a:solidFill>
                <a:cs typeface="Aharoni" pitchFamily="2" charset="-79"/>
              </a:rPr>
              <a:t>( SPESIASI)</a:t>
            </a:r>
            <a:endParaRPr kumimoji="0" lang="en-US" sz="4800" b="1" i="0" u="none" strike="noStrike" kern="1200" cap="none" spc="0" normalizeH="0" baseline="0" noProof="0" dirty="0">
              <a:ln>
                <a:noFill/>
              </a:ln>
              <a:solidFill>
                <a:srgbClr val="003300"/>
              </a:solidFill>
              <a:effectLst/>
              <a:uLnTx/>
              <a:uFillTx/>
              <a:latin typeface="Arial" pitchFamily="34" charset="0"/>
              <a:ea typeface="+mj-ea"/>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11B3A8-3FC3-45FB-A022-CFE63A56AAF2}"/>
              </a:ext>
            </a:extLst>
          </p:cNvPr>
          <p:cNvSpPr txBox="1"/>
          <p:nvPr/>
        </p:nvSpPr>
        <p:spPr>
          <a:xfrm>
            <a:off x="533400" y="152400"/>
            <a:ext cx="8077200" cy="7776360"/>
          </a:xfrm>
          <a:prstGeom prst="rect">
            <a:avLst/>
          </a:prstGeom>
          <a:noFill/>
        </p:spPr>
        <p:txBody>
          <a:bodyPr wrap="square">
            <a:spAutoFit/>
          </a:bodyPr>
          <a:lstStyle/>
          <a:p>
            <a:pPr marL="342900" lvl="0" indent="-342900" algn="just">
              <a:lnSpc>
                <a:spcPct val="150000"/>
              </a:lnSpc>
              <a:spcAft>
                <a:spcPts val="1000"/>
              </a:spcAft>
              <a:buClr>
                <a:srgbClr val="000000"/>
              </a:buClr>
              <a:buFont typeface="+mj-lt"/>
              <a:buAutoNum type="arabicParenR"/>
              <a:tabLst>
                <a:tab pos="270510" algn="l"/>
              </a:tabLs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Sebelum</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Pre-mating isolation/prezygotic barrier</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sebelum</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menghalangi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merintangi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pembuahan</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telur</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jika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anggota-anggota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berbeda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berusaha</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untuk</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saling</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mengawini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terdiri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2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514350" indent="-514350" algn="just">
              <a:lnSpc>
                <a:spcPct val="150000"/>
              </a:lnSpc>
              <a:spcAft>
                <a:spcPts val="1000"/>
              </a:spcAft>
              <a:buAutoNum type="arabicPeriod"/>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Ekologi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ecological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514350" indent="-514350" algn="just">
              <a:lnSpc>
                <a:spcPct val="150000"/>
              </a:lnSpc>
              <a:spcAft>
                <a:spcPts val="1000"/>
              </a:spcAft>
              <a:buFontTx/>
              <a:buAutoNum type="arabicPeriod"/>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Tingkah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laku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Behavioral</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50000"/>
              </a:lnSpc>
              <a:spcAft>
                <a:spcPts val="1000"/>
              </a:spcAft>
              <a:buAutoNum type="arabicPeriod"/>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3011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7A87721-5DC8-469E-A395-C7711A8E1CA8}"/>
              </a:ext>
            </a:extLst>
          </p:cNvPr>
          <p:cNvSpPr txBox="1"/>
          <p:nvPr/>
        </p:nvSpPr>
        <p:spPr>
          <a:xfrm>
            <a:off x="381000" y="340360"/>
            <a:ext cx="8343900" cy="5319918"/>
          </a:xfrm>
          <a:prstGeom prst="rect">
            <a:avLst/>
          </a:prstGeom>
          <a:noFill/>
        </p:spPr>
        <p:txBody>
          <a:bodyPr wrap="square">
            <a:spAutoFit/>
          </a:bodyPr>
          <a:lstStyle/>
          <a:p>
            <a:pPr marL="342900" lvl="0" indent="-342900" algn="just">
              <a:lnSpc>
                <a:spcPct val="150000"/>
              </a:lnSpc>
              <a:spcAft>
                <a:spcPts val="1000"/>
              </a:spcAft>
              <a:buFont typeface="+mj-lt"/>
              <a:buAutoNum type="alphaLcParenR"/>
              <a:tabLst>
                <a:tab pos="270510" algn="l"/>
              </a:tabLst>
            </a:pP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Ekologi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ecological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Setiap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mampu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hidup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tempat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dimana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lain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berada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mereka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perubahan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perbedaan-perbedaan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genetik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tetap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memisahkan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mereka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50000"/>
              </a:lnSpc>
            </a:pP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Contohnya</a:t>
            </a:r>
            <a:r>
              <a:rPr lang="en-US" sz="2200" dirty="0">
                <a:effectLst/>
                <a:latin typeface="Times New Roman" panose="02020603050405020304" pitchFamily="18" charset="0"/>
                <a:ea typeface="Times New Roman" panose="02020603050405020304" pitchFamily="18" charset="0"/>
              </a:rPr>
              <a:t> pada </a:t>
            </a:r>
            <a:r>
              <a:rPr lang="en-US" sz="2200" dirty="0" err="1">
                <a:effectLst/>
                <a:latin typeface="Times New Roman" panose="02020603050405020304" pitchFamily="18" charset="0"/>
                <a:ea typeface="Times New Roman" panose="02020603050405020304" pitchFamily="18" charset="0"/>
              </a:rPr>
              <a:t>pohon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jenis</a:t>
            </a:r>
            <a:r>
              <a:rPr lang="en-US" sz="2200" dirty="0">
                <a:effectLst/>
                <a:latin typeface="Times New Roman" panose="02020603050405020304" pitchFamily="18" charset="0"/>
                <a:ea typeface="Times New Roman" panose="02020603050405020304" pitchFamily="18" charset="0"/>
              </a:rPr>
              <a:t> </a:t>
            </a:r>
            <a:r>
              <a:rPr lang="en-US" sz="2200" i="1" dirty="0">
                <a:effectLst/>
                <a:latin typeface="Times New Roman" panose="02020603050405020304" pitchFamily="18" charset="0"/>
                <a:ea typeface="Times New Roman" panose="02020603050405020304" pitchFamily="18" charset="0"/>
              </a:rPr>
              <a:t>Platanus occidentalis</a:t>
            </a:r>
            <a:r>
              <a:rPr lang="en-US" sz="2200" dirty="0">
                <a:effectLst/>
                <a:latin typeface="Times New Roman" panose="02020603050405020304" pitchFamily="18" charset="0"/>
                <a:ea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rPr>
              <a:t>terdapat</a:t>
            </a:r>
            <a:r>
              <a:rPr lang="en-US" sz="2200" dirty="0">
                <a:effectLst/>
                <a:latin typeface="Times New Roman" panose="02020603050405020304" pitchFamily="18" charset="0"/>
                <a:ea typeface="Times New Roman" panose="02020603050405020304" pitchFamily="18" charset="0"/>
              </a:rPr>
              <a:t> di </a:t>
            </a:r>
            <a:r>
              <a:rPr lang="en-US" sz="2200" dirty="0" err="1">
                <a:effectLst/>
                <a:latin typeface="Times New Roman" panose="02020603050405020304" pitchFamily="18" charset="0"/>
                <a:ea typeface="Times New Roman" panose="02020603050405020304" pitchFamily="18" charset="0"/>
              </a:rPr>
              <a:t>bagian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timur</a:t>
            </a:r>
            <a:r>
              <a:rPr lang="en-US" sz="2200" dirty="0">
                <a:effectLst/>
                <a:latin typeface="Times New Roman" panose="02020603050405020304" pitchFamily="18" charset="0"/>
                <a:ea typeface="Times New Roman" panose="02020603050405020304" pitchFamily="18" charset="0"/>
              </a:rPr>
              <a:t> Amerika </a:t>
            </a:r>
            <a:r>
              <a:rPr lang="en-US" sz="2200" dirty="0" err="1">
                <a:effectLst/>
                <a:latin typeface="Times New Roman" panose="02020603050405020304" pitchFamily="18" charset="0"/>
                <a:ea typeface="Times New Roman" panose="02020603050405020304" pitchFamily="18" charset="0"/>
              </a:rPr>
              <a:t>Serikat</a:t>
            </a:r>
            <a:r>
              <a:rPr lang="en-US" sz="2200" dirty="0">
                <a:effectLst/>
                <a:latin typeface="Times New Roman" panose="02020603050405020304" pitchFamily="18" charset="0"/>
                <a:ea typeface="Times New Roman" panose="02020603050405020304" pitchFamily="18" charset="0"/>
              </a:rPr>
              <a:t> dan </a:t>
            </a:r>
            <a:r>
              <a:rPr lang="en-US" sz="2200" i="1" dirty="0">
                <a:effectLst/>
                <a:latin typeface="Times New Roman" panose="02020603050405020304" pitchFamily="18" charset="0"/>
                <a:ea typeface="Times New Roman" panose="02020603050405020304" pitchFamily="18" charset="0"/>
              </a:rPr>
              <a:t>Platanus </a:t>
            </a:r>
            <a:r>
              <a:rPr lang="en-US" sz="2200" i="1" dirty="0" err="1">
                <a:effectLst/>
                <a:latin typeface="Times New Roman" panose="02020603050405020304" pitchFamily="18" charset="0"/>
                <a:ea typeface="Times New Roman" panose="02020603050405020304" pitchFamily="18" charset="0"/>
              </a:rPr>
              <a:t>orientalis</a:t>
            </a:r>
            <a:r>
              <a:rPr lang="en-US" sz="2200" dirty="0">
                <a:effectLst/>
                <a:latin typeface="Times New Roman" panose="02020603050405020304" pitchFamily="18" charset="0"/>
                <a:ea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rPr>
              <a:t>terdapat</a:t>
            </a:r>
            <a:r>
              <a:rPr lang="en-US" sz="2200" dirty="0">
                <a:effectLst/>
                <a:latin typeface="Times New Roman" panose="02020603050405020304" pitchFamily="18" charset="0"/>
                <a:ea typeface="Times New Roman" panose="02020603050405020304" pitchFamily="18" charset="0"/>
              </a:rPr>
              <a:t> di </a:t>
            </a:r>
            <a:r>
              <a:rPr lang="en-US" sz="2200" dirty="0" err="1">
                <a:effectLst/>
                <a:latin typeface="Times New Roman" panose="02020603050405020304" pitchFamily="18" charset="0"/>
                <a:ea typeface="Times New Roman" panose="02020603050405020304" pitchFamily="18" charset="0"/>
              </a:rPr>
              <a:t>timur</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Laut</a:t>
            </a:r>
            <a:r>
              <a:rPr lang="en-US" sz="2200" dirty="0">
                <a:effectLst/>
                <a:latin typeface="Times New Roman" panose="02020603050405020304" pitchFamily="18" charset="0"/>
                <a:ea typeface="Times New Roman" panose="02020603050405020304" pitchFamily="18" charset="0"/>
              </a:rPr>
              <a:t> Tengah, </a:t>
            </a:r>
            <a:r>
              <a:rPr lang="en-US" sz="2200" dirty="0" err="1">
                <a:effectLst/>
                <a:latin typeface="Times New Roman" panose="02020603050405020304" pitchFamily="18" charset="0"/>
                <a:ea typeface="Times New Roman" panose="02020603050405020304" pitchFamily="18" charset="0"/>
              </a:rPr>
              <a:t>kedua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spesies</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ini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disilangkan</a:t>
            </a:r>
            <a:r>
              <a:rPr lang="en-US" sz="2200" dirty="0">
                <a:effectLst/>
                <a:latin typeface="Times New Roman" panose="02020603050405020304" pitchFamily="18" charset="0"/>
                <a:ea typeface="Times New Roman" panose="02020603050405020304" pitchFamily="18" charset="0"/>
              </a:rPr>
              <a:t> dan </a:t>
            </a:r>
            <a:r>
              <a:rPr lang="en-US" sz="2200" dirty="0" err="1">
                <a:effectLst/>
                <a:latin typeface="Times New Roman" panose="02020603050405020304" pitchFamily="18" charset="0"/>
                <a:ea typeface="Times New Roman" panose="02020603050405020304" pitchFamily="18" charset="0"/>
              </a:rPr>
              <a:t>menghasilkan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hibrid</a:t>
            </a:r>
            <a:r>
              <a:rPr lang="en-US" sz="2200" dirty="0">
                <a:effectLst/>
                <a:latin typeface="Times New Roman" panose="02020603050405020304" pitchFamily="18" charset="0"/>
                <a:ea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rPr>
              <a:t>kuat</a:t>
            </a:r>
            <a:r>
              <a:rPr lang="en-US" sz="2200" dirty="0">
                <a:effectLst/>
                <a:latin typeface="Times New Roman" panose="02020603050405020304" pitchFamily="18" charset="0"/>
                <a:ea typeface="Times New Roman" panose="02020603050405020304" pitchFamily="18" charset="0"/>
              </a:rPr>
              <a:t> dan </a:t>
            </a:r>
            <a:r>
              <a:rPr lang="en-US" sz="2200" dirty="0" err="1">
                <a:effectLst/>
                <a:latin typeface="Times New Roman" panose="02020603050405020304" pitchFamily="18" charset="0"/>
                <a:ea typeface="Times New Roman" panose="02020603050405020304" pitchFamily="18" charset="0"/>
              </a:rPr>
              <a:t>fertil</a:t>
            </a:r>
            <a:r>
              <a:rPr lang="en-US" sz="2200" dirty="0">
                <a:effectLst/>
                <a:latin typeface="Times New Roman" panose="02020603050405020304" pitchFamily="18" charset="0"/>
                <a:ea typeface="Times New Roman" panose="02020603050405020304" pitchFamily="18" charset="0"/>
              </a:rPr>
              <a:t>. </a:t>
            </a:r>
          </a:p>
          <a:p>
            <a:pPr>
              <a:lnSpc>
                <a:spcPct val="150000"/>
              </a:lnSpc>
            </a:pPr>
            <a:r>
              <a:rPr lang="en-US" sz="2200" dirty="0">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Kedua</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spesies</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ini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terpisah</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tempat</a:t>
            </a:r>
            <a:r>
              <a:rPr lang="en-US" sz="2200" dirty="0">
                <a:effectLst/>
                <a:latin typeface="Times New Roman" panose="02020603050405020304" pitchFamily="18" charset="0"/>
                <a:ea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rPr>
              <a:t>berbeda</a:t>
            </a:r>
            <a:r>
              <a:rPr lang="en-US" sz="2200" dirty="0">
                <a:effectLst/>
                <a:latin typeface="Times New Roman" panose="02020603050405020304" pitchFamily="18" charset="0"/>
                <a:ea typeface="Times New Roman" panose="02020603050405020304" pitchFamily="18" charset="0"/>
              </a:rPr>
              <a:t> dan </a:t>
            </a:r>
            <a:r>
              <a:rPr lang="en-US" sz="2200" dirty="0" err="1">
                <a:effectLst/>
                <a:latin typeface="Times New Roman" panose="02020603050405020304" pitchFamily="18" charset="0"/>
                <a:ea typeface="Times New Roman" panose="02020603050405020304" pitchFamily="18" charset="0"/>
              </a:rPr>
              <a:t>fertilisasi</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alami</a:t>
            </a:r>
            <a:r>
              <a:rPr lang="en-US" sz="2200" dirty="0">
                <a:effectLst/>
                <a:latin typeface="Times New Roman" panose="02020603050405020304" pitchFamily="18" charset="0"/>
                <a:ea typeface="Times New Roman" panose="02020603050405020304" pitchFamily="18" charset="0"/>
              </a:rPr>
              <a:t> </a:t>
            </a:r>
          </a:p>
          <a:p>
            <a:pPr>
              <a:lnSpc>
                <a:spcPct val="150000"/>
              </a:lnSpc>
            </a:pPr>
            <a:r>
              <a:rPr lang="en-US" sz="2200" dirty="0" err="1">
                <a:effectLst/>
                <a:latin typeface="Times New Roman" panose="02020603050405020304" pitchFamily="18" charset="0"/>
                <a:ea typeface="Times New Roman" panose="02020603050405020304" pitchFamily="18" charset="0"/>
              </a:rPr>
              <a:t>tidak</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mungkin</a:t>
            </a:r>
            <a:r>
              <a:rPr lang="en-US" sz="2200" dirty="0">
                <a:effectLst/>
                <a:latin typeface="Times New Roman" panose="02020603050405020304" pitchFamily="18" charset="0"/>
                <a:ea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rPr>
              <a:t>terjadi</a:t>
            </a:r>
            <a:r>
              <a:rPr lang="en-US" sz="2200" dirty="0">
                <a:effectLst/>
                <a:latin typeface="Times New Roman" panose="02020603050405020304" pitchFamily="18" charset="0"/>
                <a:ea typeface="Times New Roman" panose="02020603050405020304" pitchFamily="18" charset="0"/>
              </a:rPr>
              <a:t> </a:t>
            </a:r>
            <a:endParaRPr lang="en-US" sz="2200" dirty="0"/>
          </a:p>
        </p:txBody>
      </p:sp>
    </p:spTree>
    <p:extLst>
      <p:ext uri="{BB962C8B-B14F-4D97-AF65-F5344CB8AC3E}">
        <p14:creationId xmlns:p14="http://schemas.microsoft.com/office/powerpoint/2010/main" val="16558792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7E1607-794A-4A5F-A322-2DF65962FD38}"/>
              </a:ext>
            </a:extLst>
          </p:cNvPr>
          <p:cNvSpPr txBox="1"/>
          <p:nvPr/>
        </p:nvSpPr>
        <p:spPr>
          <a:xfrm>
            <a:off x="457200" y="381000"/>
            <a:ext cx="8153400" cy="5957849"/>
          </a:xfrm>
          <a:prstGeom prst="rect">
            <a:avLst/>
          </a:prstGeom>
          <a:noFill/>
        </p:spPr>
        <p:txBody>
          <a:bodyPr wrap="square">
            <a:spAutoFit/>
          </a:bodyPr>
          <a:lstStyle/>
          <a:p>
            <a:pPr lvl="0" algn="just">
              <a:lnSpc>
                <a:spcPct val="150000"/>
              </a:lnSpc>
              <a:spcAft>
                <a:spcPts val="1000"/>
              </a:spcAft>
              <a:tabLst>
                <a:tab pos="270510"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Tingkah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laku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Behavioral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Tingkah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laku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berperan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sangat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penting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hal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courtship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pertumbuan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mating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Tingkah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laku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juga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berperan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acak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antar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berbeda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sehingga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hambatan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oleh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inkompatibilitas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beberapa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perilaku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sebagai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dasar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bagi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suksesnya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tersebut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Contohnya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hewan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jantan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tertentu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memiliki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pola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perilaku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spesifik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menarik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mendekati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mengawini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pasangannya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7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8741937-E862-41DD-8831-03BD9A5E68C2}"/>
              </a:ext>
            </a:extLst>
          </p:cNvPr>
          <p:cNvSpPr txBox="1"/>
          <p:nvPr/>
        </p:nvSpPr>
        <p:spPr>
          <a:xfrm>
            <a:off x="533400" y="457200"/>
            <a:ext cx="8229600" cy="3349700"/>
          </a:xfrm>
          <a:prstGeom prst="rect">
            <a:avLst/>
          </a:prstGeom>
          <a:noFill/>
        </p:spPr>
        <p:txBody>
          <a:bodyPr wrap="square">
            <a:spAutoFit/>
          </a:bodyPr>
          <a:lstStyle/>
          <a:p>
            <a:pPr>
              <a:lnSpc>
                <a:spcPct val="150000"/>
              </a:lnSpc>
            </a:pPr>
            <a:r>
              <a:rPr lang="en-US" sz="2400" dirty="0" err="1">
                <a:effectLst/>
                <a:latin typeface="Times New Roman" panose="02020603050405020304" pitchFamily="18" charset="0"/>
                <a:ea typeface="Times New Roman" panose="02020603050405020304" pitchFamily="18" charset="0"/>
              </a:rPr>
              <a:t>Kegagalan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karena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pasangan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merasa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asing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dengan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pola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perilaku</a:t>
            </a:r>
            <a:r>
              <a:rPr lang="en-US" sz="2400" dirty="0">
                <a:effectLst/>
                <a:latin typeface="Times New Roman" panose="02020603050405020304" pitchFamily="18" charset="0"/>
                <a:ea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rPr>
              <a:t>ditunjukkan</a:t>
            </a:r>
            <a:r>
              <a:rPr lang="en-US" sz="2400" dirty="0">
                <a:effectLst/>
                <a:latin typeface="Times New Roman" panose="02020603050405020304" pitchFamily="18" charset="0"/>
                <a:ea typeface="Times New Roman" panose="02020603050405020304" pitchFamily="18" charset="0"/>
              </a:rPr>
              <a:t> oleh </a:t>
            </a:r>
            <a:r>
              <a:rPr lang="en-US" sz="2400" dirty="0" err="1">
                <a:effectLst/>
                <a:latin typeface="Times New Roman" panose="02020603050405020304" pitchFamily="18" charset="0"/>
                <a:ea typeface="Times New Roman" panose="02020603050405020304" pitchFamily="18" charset="0"/>
              </a:rPr>
              <a:t>pasangannya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sehingga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penolakan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Selain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sekuen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perilaku</a:t>
            </a:r>
            <a:r>
              <a:rPr lang="en-US" sz="2400" dirty="0">
                <a:effectLst/>
                <a:latin typeface="Times New Roman" panose="02020603050405020304" pitchFamily="18" charset="0"/>
                <a:ea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rPr>
              <a:t>spesifik</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seperti</a:t>
            </a:r>
            <a:r>
              <a:rPr lang="en-US" sz="2400" dirty="0">
                <a:effectLst/>
                <a:latin typeface="Times New Roman" panose="02020603050405020304" pitchFamily="18" charset="0"/>
                <a:ea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rPr>
              <a:t>ditunjukkan</a:t>
            </a:r>
            <a:r>
              <a:rPr lang="en-US" sz="2400" dirty="0">
                <a:effectLst/>
                <a:latin typeface="Times New Roman" panose="02020603050405020304" pitchFamily="18" charset="0"/>
                <a:ea typeface="Times New Roman" panose="02020603050405020304" pitchFamily="18" charset="0"/>
              </a:rPr>
              <a:t> oleh </a:t>
            </a:r>
            <a:r>
              <a:rPr lang="en-US" sz="2400" dirty="0" err="1">
                <a:effectLst/>
                <a:latin typeface="Times New Roman" panose="02020603050405020304" pitchFamily="18" charset="0"/>
                <a:ea typeface="Times New Roman" panose="02020603050405020304" pitchFamily="18" charset="0"/>
              </a:rPr>
              <a:t>burung</a:t>
            </a:r>
            <a:r>
              <a:rPr lang="en-US" sz="2400" dirty="0">
                <a:effectLst/>
                <a:latin typeface="Times New Roman" panose="02020603050405020304" pitchFamily="18" charset="0"/>
                <a:ea typeface="Times New Roman" panose="02020603050405020304" pitchFamily="18" charset="0"/>
              </a:rPr>
              <a:t> bower (Gambar </a:t>
            </a:r>
            <a:r>
              <a:rPr lang="id-ID" sz="2400" dirty="0">
                <a:effectLst/>
                <a:latin typeface="Times New Roman" panose="02020603050405020304" pitchFamily="18" charset="0"/>
                <a:ea typeface="Times New Roman" panose="02020603050405020304" pitchFamily="18" charset="0"/>
              </a:rPr>
              <a:t>3.14</a:t>
            </a:r>
            <a:r>
              <a:rPr lang="en-US" sz="2400" dirty="0">
                <a:effectLst/>
                <a:latin typeface="Times New Roman" panose="02020603050405020304" pitchFamily="18" charset="0"/>
                <a:ea typeface="Times New Roman" panose="02020603050405020304" pitchFamily="18" charset="0"/>
              </a:rPr>
              <a:t>) di mana </a:t>
            </a:r>
            <a:r>
              <a:rPr lang="en-US" sz="2400" dirty="0" err="1">
                <a:effectLst/>
                <a:latin typeface="Times New Roman" panose="02020603050405020304" pitchFamily="18" charset="0"/>
                <a:ea typeface="Times New Roman" panose="02020603050405020304" pitchFamily="18" charset="0"/>
              </a:rPr>
              <a:t>hewan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jantan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harus</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mempersiapkan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pelaminan</a:t>
            </a:r>
            <a:r>
              <a:rPr lang="en-US" sz="2400" dirty="0">
                <a:effectLst/>
                <a:latin typeface="Times New Roman" panose="02020603050405020304" pitchFamily="18" charset="0"/>
                <a:ea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rPr>
              <a:t>penuh</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dengan</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aksesoris</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tertentu</a:t>
            </a:r>
            <a:r>
              <a:rPr lang="en-US" sz="2400" dirty="0">
                <a:effectLst/>
                <a:latin typeface="Times New Roman" panose="02020603050405020304" pitchFamily="18" charset="0"/>
                <a:ea typeface="Times New Roman" panose="02020603050405020304" pitchFamily="18" charset="0"/>
              </a:rPr>
              <a:t> agar </a:t>
            </a:r>
            <a:r>
              <a:rPr lang="en-US" sz="2400" dirty="0" err="1">
                <a:effectLst/>
                <a:latin typeface="Times New Roman" panose="02020603050405020304" pitchFamily="18" charset="0"/>
                <a:ea typeface="Times New Roman" panose="02020603050405020304" pitchFamily="18" charset="0"/>
              </a:rPr>
              <a:t>burung</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betina</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mau</a:t>
            </a:r>
            <a:r>
              <a:rPr lang="en-US" sz="2400" dirty="0">
                <a:effectLst/>
                <a:latin typeface="Times New Roman" panose="02020603050405020304" pitchFamily="18" charset="0"/>
                <a:ea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rPr>
              <a:t>dikawini</a:t>
            </a:r>
            <a:r>
              <a:rPr lang="en-US" sz="2400" dirty="0">
                <a:effectLst/>
                <a:latin typeface="Times New Roman" panose="02020603050405020304" pitchFamily="18" charset="0"/>
                <a:ea typeface="Times New Roman" panose="02020603050405020304" pitchFamily="18" charset="0"/>
              </a:rPr>
              <a:t>.</a:t>
            </a:r>
            <a:endParaRPr lang="en-US" sz="2400" dirty="0"/>
          </a:p>
        </p:txBody>
      </p:sp>
      <p:pic>
        <p:nvPicPr>
          <p:cNvPr id="2054" name="Picture 14">
            <a:extLst>
              <a:ext uri="{FF2B5EF4-FFF2-40B4-BE49-F238E27FC236}">
                <a16:creationId xmlns:a16="http://schemas.microsoft.com/office/drawing/2014/main" id="{F00E11AA-0A2F-4224-9AAD-1DBC7B6253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9888" y="3392488"/>
            <a:ext cx="95250" cy="19050"/>
          </a:xfrm>
          <a:prstGeom prst="rect">
            <a:avLst/>
          </a:prstGeom>
          <a:solidFill>
            <a:srgbClr val="FFFFFF"/>
          </a:solidFill>
        </p:spPr>
      </p:pic>
      <p:grpSp>
        <p:nvGrpSpPr>
          <p:cNvPr id="12" name="Group 11">
            <a:extLst>
              <a:ext uri="{FF2B5EF4-FFF2-40B4-BE49-F238E27FC236}">
                <a16:creationId xmlns:a16="http://schemas.microsoft.com/office/drawing/2014/main" id="{B24BB9E7-1A9E-4F84-9E88-14FFCA386481}"/>
              </a:ext>
            </a:extLst>
          </p:cNvPr>
          <p:cNvGrpSpPr/>
          <p:nvPr/>
        </p:nvGrpSpPr>
        <p:grpSpPr>
          <a:xfrm>
            <a:off x="762000" y="3806900"/>
            <a:ext cx="7010400" cy="1981200"/>
            <a:chOff x="0" y="0"/>
            <a:chExt cx="4314825" cy="1419225"/>
          </a:xfrm>
        </p:grpSpPr>
        <p:pic>
          <p:nvPicPr>
            <p:cNvPr id="13" name="Picture 12">
              <a:extLst>
                <a:ext uri="{FF2B5EF4-FFF2-40B4-BE49-F238E27FC236}">
                  <a16:creationId xmlns:a16="http://schemas.microsoft.com/office/drawing/2014/main" id="{A7967DE2-888C-44A5-84FC-9D7F4F17DFC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19325" y="9525"/>
              <a:ext cx="2095500" cy="1409700"/>
            </a:xfrm>
            <a:prstGeom prst="rect">
              <a:avLst/>
            </a:prstGeom>
            <a:solidFill>
              <a:srgbClr val="FFFFFF"/>
            </a:solidFill>
            <a:ln>
              <a:noFill/>
            </a:ln>
          </p:spPr>
        </p:pic>
        <p:pic>
          <p:nvPicPr>
            <p:cNvPr id="14" name="Picture 13">
              <a:extLst>
                <a:ext uri="{FF2B5EF4-FFF2-40B4-BE49-F238E27FC236}">
                  <a16:creationId xmlns:a16="http://schemas.microsoft.com/office/drawing/2014/main" id="{BCBF3E30-979A-4269-BD0A-376709BC09C8}"/>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2095500" cy="1419225"/>
            </a:xfrm>
            <a:prstGeom prst="rect">
              <a:avLst/>
            </a:prstGeom>
            <a:solidFill>
              <a:srgbClr val="FFFFFF"/>
            </a:solidFill>
            <a:ln>
              <a:noFill/>
            </a:ln>
          </p:spPr>
        </p:pic>
      </p:grpSp>
      <p:sp>
        <p:nvSpPr>
          <p:cNvPr id="16" name="TextBox 15">
            <a:extLst>
              <a:ext uri="{FF2B5EF4-FFF2-40B4-BE49-F238E27FC236}">
                <a16:creationId xmlns:a16="http://schemas.microsoft.com/office/drawing/2014/main" id="{FFD887BF-F38E-43E9-95FF-B6417AE53543}"/>
              </a:ext>
            </a:extLst>
          </p:cNvPr>
          <p:cNvSpPr txBox="1"/>
          <p:nvPr/>
        </p:nvSpPr>
        <p:spPr>
          <a:xfrm>
            <a:off x="457200" y="6216134"/>
            <a:ext cx="8077200" cy="369332"/>
          </a:xfrm>
          <a:prstGeom prst="rect">
            <a:avLst/>
          </a:prstGeom>
          <a:noFill/>
        </p:spPr>
        <p:txBody>
          <a:bodyPr wrap="square">
            <a:spAutoFit/>
          </a:bodyPr>
          <a:lstStyle/>
          <a:p>
            <a:r>
              <a:rPr lang="en-US" sz="1800" b="1" dirty="0">
                <a:effectLst/>
                <a:latin typeface="Times New Roman" panose="02020603050405020304" pitchFamily="18" charset="0"/>
                <a:ea typeface="Times New Roman" panose="02020603050405020304" pitchFamily="18" charset="0"/>
              </a:rPr>
              <a:t>Gambar </a:t>
            </a:r>
            <a:r>
              <a:rPr lang="id-ID" sz="1800" b="1" dirty="0">
                <a:effectLst/>
                <a:latin typeface="Times New Roman" panose="02020603050405020304" pitchFamily="18" charset="0"/>
                <a:ea typeface="Times New Roman" panose="02020603050405020304" pitchFamily="18" charset="0"/>
              </a:rPr>
              <a:t>3</a:t>
            </a:r>
            <a:r>
              <a:rPr lang="en-US" sz="1800" b="1" dirty="0">
                <a:effectLst/>
                <a:latin typeface="Times New Roman" panose="02020603050405020304" pitchFamily="18" charset="0"/>
                <a:ea typeface="Times New Roman" panose="02020603050405020304" pitchFamily="18" charset="0"/>
              </a:rPr>
              <a:t>.14.  </a:t>
            </a:r>
            <a:r>
              <a:rPr lang="en-US" sz="1800" b="1" dirty="0" err="1">
                <a:effectLst/>
                <a:latin typeface="Times New Roman" panose="02020603050405020304" pitchFamily="18" charset="0"/>
                <a:ea typeface="Times New Roman" panose="02020603050405020304" pitchFamily="18" charset="0"/>
              </a:rPr>
              <a:t>Burung</a:t>
            </a:r>
            <a:r>
              <a:rPr lang="en-US" sz="1800" b="1" dirty="0">
                <a:effectLst/>
                <a:latin typeface="Times New Roman" panose="02020603050405020304" pitchFamily="18" charset="0"/>
                <a:ea typeface="Times New Roman" panose="02020603050405020304" pitchFamily="18" charset="0"/>
              </a:rPr>
              <a:t> Bower </a:t>
            </a:r>
            <a:r>
              <a:rPr lang="en-US" sz="1800" b="1" dirty="0" err="1">
                <a:effectLst/>
                <a:latin typeface="Times New Roman" panose="02020603050405020304" pitchFamily="18" charset="0"/>
                <a:ea typeface="Times New Roman" panose="02020603050405020304" pitchFamily="18" charset="0"/>
              </a:rPr>
              <a:t>jantan</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membuat</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sarang</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untuk</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menarik</a:t>
            </a:r>
            <a:r>
              <a:rPr lang="en-US" sz="1800" b="1" dirty="0">
                <a:effectLst/>
                <a:latin typeface="Times New Roman" panose="02020603050405020304" pitchFamily="18" charset="0"/>
                <a:ea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rPr>
              <a:t>betina</a:t>
            </a:r>
            <a:endParaRPr lang="en-US" dirty="0"/>
          </a:p>
        </p:txBody>
      </p:sp>
    </p:spTree>
    <p:extLst>
      <p:ext uri="{BB962C8B-B14F-4D97-AF65-F5344CB8AC3E}">
        <p14:creationId xmlns:p14="http://schemas.microsoft.com/office/powerpoint/2010/main" val="11750776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E0A932-3316-44F1-9BEF-5BD2CC82FDF9}"/>
              </a:ext>
            </a:extLst>
          </p:cNvPr>
          <p:cNvSpPr txBox="1"/>
          <p:nvPr/>
        </p:nvSpPr>
        <p:spPr>
          <a:xfrm>
            <a:off x="533400" y="457200"/>
            <a:ext cx="8001000" cy="4039376"/>
          </a:xfrm>
          <a:prstGeom prst="rect">
            <a:avLst/>
          </a:prstGeom>
          <a:noFill/>
        </p:spPr>
        <p:txBody>
          <a:bodyPr wrap="square">
            <a:spAutoFit/>
          </a:bodyPr>
          <a:lstStyle/>
          <a:p>
            <a:pPr marL="342900" lvl="0" indent="-342900" algn="just">
              <a:lnSpc>
                <a:spcPct val="150000"/>
              </a:lnSpc>
              <a:spcAft>
                <a:spcPts val="1000"/>
              </a:spcAft>
              <a:buFont typeface="+mj-lt"/>
              <a:buAutoNum type="arabicPeriod" startAt="2"/>
              <a:tabLst>
                <a:tab pos="270510" algn="l"/>
              </a:tabLst>
            </a:pPr>
            <a:r>
              <a:rPr lang="fr-FR" sz="2400" b="1"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fr-FR"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a:effectLst/>
                <a:latin typeface="Times New Roman" panose="02020603050405020304" pitchFamily="18" charset="0"/>
                <a:ea typeface="Times New Roman" panose="02020603050405020304" pitchFamily="18" charset="0"/>
                <a:cs typeface="Times New Roman" panose="02020603050405020304" pitchFamily="18" charset="0"/>
              </a:rPr>
              <a:t>Setelah</a:t>
            </a:r>
            <a:r>
              <a:rPr lang="fr-FR"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1"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fr-FR"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1" i="1" dirty="0">
                <a:effectLst/>
                <a:latin typeface="Times New Roman" panose="02020603050405020304" pitchFamily="18" charset="0"/>
                <a:ea typeface="Times New Roman" panose="02020603050405020304" pitchFamily="18" charset="0"/>
                <a:cs typeface="Times New Roman" panose="02020603050405020304" pitchFamily="18" charset="0"/>
              </a:rPr>
              <a:t>Post-</a:t>
            </a:r>
            <a:r>
              <a:rPr lang="fr-FR"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mating</a:t>
            </a:r>
            <a:r>
              <a:rPr lang="fr-FR" sz="2400" b="1" i="1" dirty="0">
                <a:effectLst/>
                <a:latin typeface="Times New Roman" panose="02020603050405020304" pitchFamily="18" charset="0"/>
                <a:ea typeface="Times New Roman" panose="02020603050405020304" pitchFamily="18" charset="0"/>
                <a:cs typeface="Times New Roman" panose="02020603050405020304" pitchFamily="18" charset="0"/>
              </a:rPr>
              <a:t> isolation/</a:t>
            </a:r>
            <a:r>
              <a:rPr lang="fr-FR"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Postzigotic</a:t>
            </a:r>
            <a:r>
              <a:rPr lang="fr-FR" sz="24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b="1" i="1" dirty="0" err="1">
                <a:effectLst/>
                <a:latin typeface="Times New Roman" panose="02020603050405020304" pitchFamily="18" charset="0"/>
                <a:ea typeface="Times New Roman" panose="02020603050405020304" pitchFamily="18" charset="0"/>
                <a:cs typeface="Times New Roman" panose="02020603050405020304" pitchFamily="18" charset="0"/>
              </a:rPr>
              <a:t>barrier</a:t>
            </a:r>
            <a:r>
              <a:rPr lang="fr-FR"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Hal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ini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jika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sel sperma dari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satu</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membuahi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ovum</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dari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lain</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maka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barier</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postzigot</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akan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mencegah</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zigot</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hibrida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itu</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untuk</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berkembang</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organisme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dewasa</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bertahan</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hidup</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fertil</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Mekanisme</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ini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400" dirty="0" err="1">
                <a:effectLst/>
                <a:latin typeface="Times New Roman" panose="02020603050405020304" pitchFamily="18" charset="0"/>
                <a:ea typeface="Times New Roman" panose="02020603050405020304" pitchFamily="18" charset="0"/>
                <a:cs typeface="Times New Roman" panose="02020603050405020304" pitchFamily="18" charset="0"/>
              </a:rPr>
              <a:t>melalui</a:t>
            </a:r>
            <a:r>
              <a:rPr lang="fr-FR"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85190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B60192-EF45-4385-A193-D5A68E3E5F6B}"/>
              </a:ext>
            </a:extLst>
          </p:cNvPr>
          <p:cNvSpPr txBox="1"/>
          <p:nvPr/>
        </p:nvSpPr>
        <p:spPr>
          <a:xfrm>
            <a:off x="381000" y="381000"/>
            <a:ext cx="8382000" cy="5690660"/>
          </a:xfrm>
          <a:prstGeom prst="rect">
            <a:avLst/>
          </a:prstGeom>
          <a:noFill/>
        </p:spPr>
        <p:txBody>
          <a:bodyPr wrap="square">
            <a:spAutoFit/>
          </a:bodyPr>
          <a:lstStyle/>
          <a:p>
            <a:pPr lvl="5" algn="just">
              <a:lnSpc>
                <a:spcPct val="150000"/>
              </a:lnSpc>
              <a:spcAft>
                <a:spcPts val="1000"/>
              </a:spcAft>
              <a:tabLst>
                <a:tab pos="270510" algn="l"/>
              </a:tabLst>
            </a:pP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Kematian</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zigot</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zygotic mortality</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Sel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telur</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telah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dibuahi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oleh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sperma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lain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zigot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seringkali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perkembangan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regular pada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setiap</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stadianya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sehingga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zigot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tersebut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abnormalitas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mencapai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tahapan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maturitas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baik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kematian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pada stadia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awal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perkembangannya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a:lnSpc>
                <a:spcPct val="150000"/>
              </a:lnSpc>
              <a:spcAft>
                <a:spcPts val="10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Di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banyak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katak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termasuk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genus</a:t>
            </a:r>
            <a:r>
              <a:rPr lang="en-US" sz="2000" i="1" dirty="0">
                <a:effectLst/>
                <a:latin typeface="Times New Roman" panose="02020603050405020304" pitchFamily="18" charset="0"/>
                <a:ea typeface="Times New Roman" panose="02020603050405020304" pitchFamily="18" charset="0"/>
                <a:cs typeface="Times New Roman" panose="02020603050405020304" pitchFamily="18" charset="0"/>
              </a:rPr>
              <a:t> Rana,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beberapa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diantaranya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hidup</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daerah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dan habitat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sama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kadang-kadang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mereka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bisa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berhibridisasi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a:lnSpc>
                <a:spcPct val="150000"/>
              </a:lnSpc>
              <a:spcAft>
                <a:spcPts val="100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Akan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tetapi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dihasilkan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umumnya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menyelesaikan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perkembangannya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akan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kematian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84499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1924B3-F816-4614-B9A3-CC01E7DF0104}"/>
              </a:ext>
            </a:extLst>
          </p:cNvPr>
          <p:cNvSpPr txBox="1"/>
          <p:nvPr/>
        </p:nvSpPr>
        <p:spPr>
          <a:xfrm>
            <a:off x="228600" y="381000"/>
            <a:ext cx="8534400" cy="5921942"/>
          </a:xfrm>
          <a:prstGeom prst="rect">
            <a:avLst/>
          </a:prstGeom>
          <a:noFill/>
        </p:spPr>
        <p:txBody>
          <a:bodyPr wrap="square">
            <a:spAutoFit/>
          </a:bodyPr>
          <a:lstStyle/>
          <a:p>
            <a:pPr lvl="5">
              <a:lnSpc>
                <a:spcPct val="150000"/>
              </a:lnSpc>
              <a:spcAft>
                <a:spcPts val="1000"/>
              </a:spcAft>
              <a:tabLst>
                <a:tab pos="270510" algn="l"/>
              </a:tabLst>
            </a:pP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Perusakan</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hybrid breakdown</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Pada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beberapa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kasus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ketika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berbeda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melakuakn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kawin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silang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generasi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pertama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bertahan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hidup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fertil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tetapi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ketika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tersebut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kawin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sama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lain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induknya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generasi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berikutnya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akan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lemah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mandul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a:lnSpc>
                <a:spcPct val="150000"/>
              </a:lnSpc>
              <a:spcAft>
                <a:spcPts val="1000"/>
              </a:spcAf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Sebagai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contoh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kapas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berbeda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menghasilkan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fertil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tetapi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kerusakan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generasi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berikutnya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ketika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mati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berbentuk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biji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tumbuh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tumbuhan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cacat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lemah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65391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73DBF0-3B61-451E-9E01-EF4D6F4848B7}"/>
              </a:ext>
            </a:extLst>
          </p:cNvPr>
          <p:cNvSpPr txBox="1"/>
          <p:nvPr/>
        </p:nvSpPr>
        <p:spPr>
          <a:xfrm>
            <a:off x="381000" y="304800"/>
            <a:ext cx="8382000" cy="5685787"/>
          </a:xfrm>
          <a:prstGeom prst="rect">
            <a:avLst/>
          </a:prstGeom>
          <a:noFill/>
        </p:spPr>
        <p:txBody>
          <a:bodyPr wrap="square">
            <a:spAutoFit/>
          </a:bodyPr>
          <a:lstStyle/>
          <a:p>
            <a:pPr lvl="5" algn="just">
              <a:lnSpc>
                <a:spcPct val="150000"/>
              </a:lnSpc>
              <a:spcAft>
                <a:spcPts val="1000"/>
              </a:spcAft>
              <a:tabLst>
                <a:tab pos="228600" algn="l"/>
              </a:tabLst>
            </a:pP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Sterilitas</a:t>
            </a:r>
            <a:r>
              <a:rPr lang="en-US" sz="28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hibrid</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Hibridisasi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beberapa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menghasilkan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keturunan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sehat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hidup</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normal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tetapi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tersebut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mengalami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sterilitas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Terjadinya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sterilitas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ini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disebabkan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oleh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inkompatibilitas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genetik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nyata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sehingga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menurunkan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keturunannya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Contoh</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steril</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sebagaimana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terlihat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pada Gambar 2.3.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lain: </a:t>
            </a:r>
            <a:r>
              <a:rPr lang="fi-FI" sz="2200" dirty="0">
                <a:effectLst/>
                <a:latin typeface="Times New Roman" panose="02020603050405020304" pitchFamily="18" charset="0"/>
                <a:ea typeface="Times New Roman" panose="02020603050405020304" pitchFamily="18" charset="0"/>
                <a:cs typeface="Times New Roman" panose="02020603050405020304" pitchFamily="18" charset="0"/>
              </a:rPr>
              <a:t>mule (hibrid antara keledai dan kuda), </a:t>
            </a:r>
            <a:r>
              <a:rPr lang="es-ES_tradnl" sz="2200" dirty="0">
                <a:effectLst/>
                <a:latin typeface="Times New Roman" panose="02020603050405020304" pitchFamily="18" charset="0"/>
                <a:ea typeface="Times New Roman" panose="02020603050405020304" pitchFamily="18" charset="0"/>
                <a:cs typeface="Times New Roman" panose="02020603050405020304" pitchFamily="18" charset="0"/>
              </a:rPr>
              <a:t>cama (</a:t>
            </a:r>
            <a:r>
              <a:rPr lang="es-ES_tradnl"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s-ES_tradnl" sz="2200" dirty="0">
                <a:effectLst/>
                <a:latin typeface="Times New Roman" panose="02020603050405020304" pitchFamily="18" charset="0"/>
                <a:ea typeface="Times New Roman" panose="02020603050405020304" pitchFamily="18" charset="0"/>
                <a:cs typeface="Times New Roman" panose="02020603050405020304" pitchFamily="18" charset="0"/>
              </a:rPr>
              <a:t> antara </a:t>
            </a:r>
            <a:r>
              <a:rPr lang="es-ES_tradnl" sz="2200" dirty="0" err="1">
                <a:effectLst/>
                <a:latin typeface="Times New Roman" panose="02020603050405020304" pitchFamily="18" charset="0"/>
                <a:ea typeface="Times New Roman" panose="02020603050405020304" pitchFamily="18" charset="0"/>
                <a:cs typeface="Times New Roman" panose="02020603050405020304" pitchFamily="18" charset="0"/>
              </a:rPr>
              <a:t>onta</a:t>
            </a:r>
            <a:r>
              <a:rPr lang="es-ES_tradnl" sz="2200" dirty="0">
                <a:effectLst/>
                <a:latin typeface="Times New Roman" panose="02020603050405020304" pitchFamily="18" charset="0"/>
                <a:ea typeface="Times New Roman" panose="02020603050405020304" pitchFamily="18" charset="0"/>
                <a:cs typeface="Times New Roman" panose="02020603050405020304" pitchFamily="18" charset="0"/>
              </a:rPr>
              <a:t> dan ilama),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tiglon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anatara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macan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singa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zebroid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zebra dan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kuda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7919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B5FD9C61-49B3-4867-83A5-34921834A1D1}"/>
              </a:ext>
            </a:extLst>
          </p:cNvPr>
          <p:cNvGrpSpPr/>
          <p:nvPr/>
        </p:nvGrpSpPr>
        <p:grpSpPr>
          <a:xfrm>
            <a:off x="1066800" y="838200"/>
            <a:ext cx="7238999" cy="3533775"/>
            <a:chOff x="0" y="0"/>
            <a:chExt cx="4657725" cy="1885950"/>
          </a:xfrm>
        </p:grpSpPr>
        <p:pic>
          <p:nvPicPr>
            <p:cNvPr id="3" name="Picture 2">
              <a:extLst>
                <a:ext uri="{FF2B5EF4-FFF2-40B4-BE49-F238E27FC236}">
                  <a16:creationId xmlns:a16="http://schemas.microsoft.com/office/drawing/2014/main" id="{CC18EC60-5A21-46B2-AD27-8415EF09A75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057400" cy="1857375"/>
            </a:xfrm>
            <a:prstGeom prst="rect">
              <a:avLst/>
            </a:prstGeom>
            <a:solidFill>
              <a:srgbClr val="FFFFFF"/>
            </a:solidFill>
            <a:ln>
              <a:noFill/>
            </a:ln>
          </p:spPr>
        </p:pic>
        <p:pic>
          <p:nvPicPr>
            <p:cNvPr id="4" name="Picture 3">
              <a:extLst>
                <a:ext uri="{FF2B5EF4-FFF2-40B4-BE49-F238E27FC236}">
                  <a16:creationId xmlns:a16="http://schemas.microsoft.com/office/drawing/2014/main" id="{469FF2D0-8CCA-4342-B325-04004779BBE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57475" y="76200"/>
              <a:ext cx="2000250" cy="1809750"/>
            </a:xfrm>
            <a:prstGeom prst="rect">
              <a:avLst/>
            </a:prstGeom>
            <a:solidFill>
              <a:srgbClr val="FFFFFF"/>
            </a:solidFill>
            <a:ln>
              <a:noFill/>
            </a:ln>
          </p:spPr>
        </p:pic>
      </p:grpSp>
      <p:sp>
        <p:nvSpPr>
          <p:cNvPr id="6" name="TextBox 5">
            <a:extLst>
              <a:ext uri="{FF2B5EF4-FFF2-40B4-BE49-F238E27FC236}">
                <a16:creationId xmlns:a16="http://schemas.microsoft.com/office/drawing/2014/main" id="{3C12EB57-22E4-4214-A928-8FD7E26D62D9}"/>
              </a:ext>
            </a:extLst>
          </p:cNvPr>
          <p:cNvSpPr txBox="1"/>
          <p:nvPr/>
        </p:nvSpPr>
        <p:spPr>
          <a:xfrm>
            <a:off x="1676399" y="4571635"/>
            <a:ext cx="6629399" cy="1123449"/>
          </a:xfrm>
          <a:prstGeom prst="rect">
            <a:avLst/>
          </a:prstGeom>
          <a:noFill/>
        </p:spPr>
        <p:txBody>
          <a:bodyPr wrap="square">
            <a:spAutoFit/>
          </a:bodyPr>
          <a:lstStyle/>
          <a:p>
            <a:pPr algn="just">
              <a:lnSpc>
                <a:spcPct val="150000"/>
              </a:lnSpc>
              <a:spcAft>
                <a:spcPts val="1000"/>
              </a:spcAft>
            </a:pP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Mule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Cama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50000"/>
              </a:lnSpc>
              <a:spcAft>
                <a:spcPts val="100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Gambar </a:t>
            </a:r>
            <a:r>
              <a:rPr lang="id-ID" sz="2400" b="1" dirty="0">
                <a:effectLst/>
                <a:latin typeface="Times New Roman" panose="02020603050405020304" pitchFamily="18" charset="0"/>
                <a:ea typeface="Times New Roman" panose="02020603050405020304" pitchFamily="18" charset="0"/>
                <a:cs typeface="Times New Roman" panose="02020603050405020304" pitchFamily="18" charset="0"/>
              </a:rPr>
              <a:t>3.14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Hewan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Hasil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Hibrid</a:t>
            </a:r>
            <a:endParaRPr lang="en-US" sz="2400" dirty="0"/>
          </a:p>
        </p:txBody>
      </p:sp>
    </p:spTree>
    <p:extLst>
      <p:ext uri="{BB962C8B-B14F-4D97-AF65-F5344CB8AC3E}">
        <p14:creationId xmlns:p14="http://schemas.microsoft.com/office/powerpoint/2010/main" val="113716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40DD546-4C7A-4297-A977-7370FC6CE06A}"/>
              </a:ext>
            </a:extLst>
          </p:cNvPr>
          <p:cNvSpPr txBox="1"/>
          <p:nvPr/>
        </p:nvSpPr>
        <p:spPr>
          <a:xfrm>
            <a:off x="457200" y="457200"/>
            <a:ext cx="8305800" cy="1454052"/>
          </a:xfrm>
          <a:prstGeom prst="rect">
            <a:avLst/>
          </a:prstGeom>
          <a:noFill/>
        </p:spPr>
        <p:txBody>
          <a:bodyPr wrap="square">
            <a:spAutoFit/>
          </a:bodyPr>
          <a:lstStyle/>
          <a:p>
            <a:pPr lvl="2" algn="just">
              <a:lnSpc>
                <a:spcPct val="150000"/>
              </a:lnSpc>
              <a:spcAft>
                <a:spcPts val="1000"/>
              </a:spcAft>
              <a:tabLst>
                <a:tab pos="270510" algn="l"/>
              </a:tabLst>
            </a:pPr>
            <a:r>
              <a:rPr lang="it-IT" sz="3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Model-model Spesiasi</a:t>
            </a:r>
            <a:endParaRPr lang="en-US" sz="3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tabLst>
                <a:tab pos="45021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7532C6E3-BC55-46BC-B722-9EB4AD75F378}"/>
              </a:ext>
            </a:extLst>
          </p:cNvPr>
          <p:cNvSpPr txBox="1"/>
          <p:nvPr/>
        </p:nvSpPr>
        <p:spPr>
          <a:xfrm>
            <a:off x="457200" y="1219200"/>
            <a:ext cx="8382000" cy="4414157"/>
          </a:xfrm>
          <a:prstGeom prst="rect">
            <a:avLst/>
          </a:prstGeom>
          <a:noFill/>
        </p:spPr>
        <p:txBody>
          <a:bodyPr wrap="square">
            <a:spAutoFit/>
          </a:bodyPr>
          <a:lstStyle/>
          <a:p>
            <a:pPr algn="just">
              <a:lnSpc>
                <a:spcPct val="150000"/>
              </a:lnSpc>
              <a:spcAft>
                <a:spcPts val="1000"/>
              </a:spcAft>
              <a:tabLst>
                <a:tab pos="450215"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Widodo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dkk</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(2003)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mengemukakan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bahwa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pada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tingkat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terdiri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beberapa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model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yaitu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indent="-342900" algn="just">
              <a:lnSpc>
                <a:spcPct val="150000"/>
              </a:lnSpc>
              <a:spcAft>
                <a:spcPts val="1000"/>
              </a:spcAft>
              <a:buAutoNum type="arabicPeriod"/>
              <a:tabLst>
                <a:tab pos="450215"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pesiasi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allopatric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AutoNum type="arabicPeriod"/>
              <a:tabLst>
                <a:tab pos="450215" algn="l"/>
              </a:tabLs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pesiasi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parapatrik</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semigeografi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gn="just">
              <a:lnSpc>
                <a:spcPct val="150000"/>
              </a:lnSpc>
              <a:spcAft>
                <a:spcPts val="1000"/>
              </a:spcAft>
              <a:buAutoNum type="arabicPeriod"/>
              <a:tabLst>
                <a:tab pos="450215" algn="l"/>
              </a:tabLs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peripatrik</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lgn="just">
              <a:lnSpc>
                <a:spcPct val="150000"/>
              </a:lnSpc>
              <a:spcAft>
                <a:spcPts val="1000"/>
              </a:spcAft>
              <a:buAutoNum type="arabicPeriod"/>
              <a:tabLst>
                <a:tab pos="450215" algn="l"/>
              </a:tabLs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simpatrik</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1415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218080"/>
            <a:ext cx="8229600" cy="772520"/>
          </a:xfrm>
          <a:prstGeom prst="rect">
            <a:avLst/>
          </a:prstGeom>
        </p:spPr>
        <p:txBody>
          <a:bodyP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err="1">
                <a:ln>
                  <a:noFill/>
                </a:ln>
                <a:solidFill>
                  <a:schemeClr val="tx1"/>
                </a:solidFill>
                <a:effectLst/>
                <a:uLnTx/>
                <a:uFillTx/>
                <a:latin typeface="+mj-lt"/>
                <a:ea typeface="+mj-ea"/>
                <a:cs typeface="+mj-cs"/>
              </a:rPr>
              <a:t>Tujuan</a:t>
            </a:r>
            <a:r>
              <a:rPr kumimoji="0" lang="en-US" sz="4400" b="0" i="0" u="none" strike="noStrike" kern="1200" cap="none" spc="0" normalizeH="0" baseline="0" noProof="0" dirty="0">
                <a:ln>
                  <a:noFill/>
                </a:ln>
                <a:solidFill>
                  <a:schemeClr val="tx1"/>
                </a:solidFill>
                <a:effectLst/>
                <a:uLnTx/>
                <a:uFillTx/>
                <a:latin typeface="+mj-lt"/>
                <a:ea typeface="+mj-ea"/>
                <a:cs typeface="+mj-cs"/>
              </a:rPr>
              <a:t> </a:t>
            </a:r>
            <a:r>
              <a:rPr kumimoji="0" lang="en-US" sz="4400" b="0" i="0" u="none" strike="noStrike" kern="1200" cap="none" spc="0" normalizeH="0" baseline="0" noProof="0" dirty="0" err="1">
                <a:ln>
                  <a:noFill/>
                </a:ln>
                <a:solidFill>
                  <a:schemeClr val="tx1"/>
                </a:solidFill>
                <a:effectLst/>
                <a:uLnTx/>
                <a:uFillTx/>
                <a:latin typeface="+mj-lt"/>
                <a:ea typeface="+mj-ea"/>
                <a:cs typeface="+mj-cs"/>
              </a:rPr>
              <a:t>Pembelajaran</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 name="Content Placeholder 2"/>
          <p:cNvSpPr txBox="1">
            <a:spLocks/>
          </p:cNvSpPr>
          <p:nvPr/>
        </p:nvSpPr>
        <p:spPr>
          <a:xfrm>
            <a:off x="457200" y="1664568"/>
            <a:ext cx="8229600" cy="4448628"/>
          </a:xfrm>
          <a:prstGeom prst="rect">
            <a:avLst/>
          </a:prstGeom>
        </p:spPr>
        <p:txBody>
          <a:bodyPr>
            <a:noAutofit/>
          </a:bodyPr>
          <a:lstStyle/>
          <a:p>
            <a:pPr marL="342900" marR="0" lvl="0" indent="-342900" algn="l" defTabSz="914400" rtl="0" eaLnBrk="1" fontAlgn="auto" latinLnBrk="0" hangingPunct="1">
              <a:lnSpc>
                <a:spcPct val="100000"/>
              </a:lnSpc>
              <a:spcBef>
                <a:spcPts val="600"/>
              </a:spcBef>
              <a:spcAft>
                <a:spcPts val="0"/>
              </a:spcAft>
              <a:buClrTx/>
              <a:buSzTx/>
              <a:buFont typeface="Arial" pitchFamily="34" charset="0"/>
              <a:buNone/>
              <a:tabLst/>
              <a:defRPr/>
            </a:pPr>
            <a:r>
              <a:rPr kumimoji="0" lang="en-US" sz="2800" b="0" i="0" u="none" strike="noStrike" kern="1200" cap="none" spc="0" normalizeH="0" baseline="0" noProof="0" dirty="0" err="1">
                <a:ln>
                  <a:noFill/>
                </a:ln>
                <a:solidFill>
                  <a:schemeClr val="tx1"/>
                </a:solidFill>
                <a:effectLst/>
                <a:uLnTx/>
                <a:uFillTx/>
                <a:latin typeface="+mn-lt"/>
                <a:ea typeface="+mn-ea"/>
                <a:cs typeface="+mn-cs"/>
              </a:rPr>
              <a:t>Setelah</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mempelajari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bab</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ini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siswa</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diharapakan</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dapat</a:t>
            </a:r>
            <a:r>
              <a:rPr kumimoji="0" lang="en-US" sz="2800" b="0" i="0" u="none" strike="noStrike" kern="1200" cap="none" spc="0" normalizeH="0" baseline="0" noProof="0" dirty="0">
                <a:ln>
                  <a:noFill/>
                </a:ln>
                <a:solidFill>
                  <a:schemeClr val="tx1"/>
                </a:solidFill>
                <a:effectLst/>
                <a:uLnTx/>
                <a:uFillTx/>
                <a:latin typeface="+mn-lt"/>
                <a:ea typeface="+mn-ea"/>
                <a:cs typeface="+mn-cs"/>
              </a:rPr>
              <a:t> :</a:t>
            </a:r>
          </a:p>
          <a:p>
            <a:pPr marL="339725" indent="-339725">
              <a:spcBef>
                <a:spcPts val="600"/>
              </a:spcBef>
              <a:buFont typeface="Arial" pitchFamily="34" charset="0"/>
              <a:buChar char="•"/>
            </a:pPr>
            <a:r>
              <a:rPr kumimoji="0" lang="en-US" sz="2800" b="0" i="0" u="none" strike="noStrike" kern="1200" cap="none" spc="0" normalizeH="0" baseline="0" noProof="0" dirty="0" err="1">
                <a:ln>
                  <a:noFill/>
                </a:ln>
                <a:solidFill>
                  <a:schemeClr val="tx1"/>
                </a:solidFill>
                <a:effectLst/>
                <a:uLnTx/>
                <a:uFillTx/>
                <a:latin typeface="+mn-lt"/>
                <a:ea typeface="+mn-ea"/>
                <a:cs typeface="+mn-cs"/>
              </a:rPr>
              <a:t>Menjelaskan</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Pengertia</a:t>
            </a:r>
            <a:r>
              <a:rPr lang="en-US" sz="2800" dirty="0"/>
              <a:t>n </a:t>
            </a:r>
            <a:r>
              <a:rPr lang="en-US" sz="2800" dirty="0" err="1"/>
              <a:t>Spesiasi</a:t>
            </a:r>
            <a:endParaRPr lang="en-US" sz="2800" dirty="0"/>
          </a:p>
          <a:p>
            <a:pPr marL="339725" indent="-339725">
              <a:spcBef>
                <a:spcPts val="600"/>
              </a:spcBef>
              <a:buFont typeface="Arial" pitchFamily="34" charset="0"/>
              <a:buChar char="•"/>
            </a:pPr>
            <a:r>
              <a:rPr lang="en-US" sz="2800" dirty="0" err="1"/>
              <a:t>Menjelaskan</a:t>
            </a:r>
            <a:r>
              <a:rPr lang="en-US" sz="2800" dirty="0"/>
              <a:t> </a:t>
            </a:r>
            <a:r>
              <a:rPr lang="en-US" sz="2800" dirty="0" err="1"/>
              <a:t>jenis</a:t>
            </a:r>
            <a:r>
              <a:rPr lang="en-US" sz="2800" dirty="0"/>
              <a:t> </a:t>
            </a:r>
            <a:r>
              <a:rPr lang="en-US" sz="2800" dirty="0" err="1"/>
              <a:t>jenis</a:t>
            </a:r>
            <a:r>
              <a:rPr lang="en-US" sz="2800" dirty="0"/>
              <a:t> </a:t>
            </a:r>
            <a:r>
              <a:rPr lang="en-US" sz="2800" dirty="0" err="1"/>
              <a:t>Isolasi</a:t>
            </a:r>
            <a:endParaRPr lang="en-US" sz="2800" dirty="0"/>
          </a:p>
        </p:txBody>
      </p:sp>
    </p:spTree>
    <p:extLst>
      <p:ext uri="{BB962C8B-B14F-4D97-AF65-F5344CB8AC3E}">
        <p14:creationId xmlns:p14="http://schemas.microsoft.com/office/powerpoint/2010/main" val="5027605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127472-6EAD-4AE8-8FD9-F21C40559DE3}"/>
              </a:ext>
            </a:extLst>
          </p:cNvPr>
          <p:cNvSpPr txBox="1"/>
          <p:nvPr/>
        </p:nvSpPr>
        <p:spPr>
          <a:xfrm>
            <a:off x="342900" y="234728"/>
            <a:ext cx="8458200" cy="5260030"/>
          </a:xfrm>
          <a:prstGeom prst="rect">
            <a:avLst/>
          </a:prstGeom>
          <a:noFill/>
        </p:spPr>
        <p:txBody>
          <a:bodyPr wrap="square">
            <a:spAutoFit/>
          </a:bodyPr>
          <a:lstStyle/>
          <a:p>
            <a:pPr lvl="3" algn="just">
              <a:lnSpc>
                <a:spcPct val="150000"/>
              </a:lnSpc>
              <a:spcAft>
                <a:spcPts val="1000"/>
              </a:spcAft>
              <a:tabLst>
                <a:tab pos="270510" algn="l"/>
              </a:tabLs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Alopatrik</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i="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Allopatric Speciation</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Terjadinya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alopatrik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banyak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dibuktikan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melalui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studi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variasi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geografi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beranekaragam</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secara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geografis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seluruh</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karakter</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menghalangi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pertukaran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gen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simpatrik</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pPr>
            <a:r>
              <a:rPr lang="en-US" sz="2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terpisah</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secara</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geografis</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terisolasi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oleh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kemandulan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perbedaan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perilaku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dibandingkan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dengan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berdekatan</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tabLst>
                <a:tab pos="450215" algn="l"/>
              </a:tabLst>
            </a:pPr>
            <a:r>
              <a:rPr lang="id-ID" sz="22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57306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48AFA87-C252-459A-ADDA-0431EC2C3FBE}"/>
              </a:ext>
            </a:extLst>
          </p:cNvPr>
          <p:cNvGrpSpPr/>
          <p:nvPr/>
        </p:nvGrpSpPr>
        <p:grpSpPr>
          <a:xfrm>
            <a:off x="533400" y="3048000"/>
            <a:ext cx="7510780" cy="2590800"/>
            <a:chOff x="0" y="0"/>
            <a:chExt cx="5553075" cy="1952625"/>
          </a:xfrm>
        </p:grpSpPr>
        <p:pic>
          <p:nvPicPr>
            <p:cNvPr id="3" name="Picture 2">
              <a:extLst>
                <a:ext uri="{FF2B5EF4-FFF2-40B4-BE49-F238E27FC236}">
                  <a16:creationId xmlns:a16="http://schemas.microsoft.com/office/drawing/2014/main" id="{3FE46594-9978-4368-8CBC-8FBBC8A3376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390775" cy="1952625"/>
            </a:xfrm>
            <a:prstGeom prst="rect">
              <a:avLst/>
            </a:prstGeom>
            <a:solidFill>
              <a:srgbClr val="FFFFFF"/>
            </a:solidFill>
            <a:ln w="6350" cmpd="sng">
              <a:solidFill>
                <a:srgbClr val="000000"/>
              </a:solidFill>
              <a:miter lim="800000"/>
              <a:headEnd/>
              <a:tailEnd/>
            </a:ln>
          </p:spPr>
        </p:pic>
        <p:pic>
          <p:nvPicPr>
            <p:cNvPr id="4" name="Picture 3">
              <a:extLst>
                <a:ext uri="{FF2B5EF4-FFF2-40B4-BE49-F238E27FC236}">
                  <a16:creationId xmlns:a16="http://schemas.microsoft.com/office/drawing/2014/main" id="{4D8DB6AD-ED48-490C-BA07-A573CDE3DED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428875" y="0"/>
              <a:ext cx="3124200" cy="1952625"/>
            </a:xfrm>
            <a:prstGeom prst="rect">
              <a:avLst/>
            </a:prstGeom>
            <a:solidFill>
              <a:srgbClr val="FFFFFF"/>
            </a:solidFill>
            <a:ln>
              <a:noFill/>
            </a:ln>
          </p:spPr>
        </p:pic>
      </p:grpSp>
      <p:sp>
        <p:nvSpPr>
          <p:cNvPr id="6" name="TextBox 5">
            <a:extLst>
              <a:ext uri="{FF2B5EF4-FFF2-40B4-BE49-F238E27FC236}">
                <a16:creationId xmlns:a16="http://schemas.microsoft.com/office/drawing/2014/main" id="{3258709A-33B6-4429-9EB9-F7B36ABCA5B6}"/>
              </a:ext>
            </a:extLst>
          </p:cNvPr>
          <p:cNvSpPr txBox="1"/>
          <p:nvPr/>
        </p:nvSpPr>
        <p:spPr>
          <a:xfrm>
            <a:off x="335280" y="5689578"/>
            <a:ext cx="8219440" cy="463397"/>
          </a:xfrm>
          <a:prstGeom prst="rect">
            <a:avLst/>
          </a:prstGeom>
          <a:noFill/>
        </p:spPr>
        <p:txBody>
          <a:bodyPr wrap="square">
            <a:spAutoFit/>
          </a:bodyPr>
          <a:lstStyle/>
          <a:p>
            <a:pPr algn="ctr">
              <a:lnSpc>
                <a:spcPct val="150000"/>
              </a:lnSpc>
              <a:spcAft>
                <a:spcPts val="1000"/>
              </a:spcAft>
            </a:pP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Gambar </a:t>
            </a:r>
            <a:r>
              <a:rPr lang="id-ID" sz="1800" b="1" dirty="0">
                <a:effectLst/>
                <a:latin typeface="Times New Roman" panose="02020603050405020304" pitchFamily="18" charset="0"/>
                <a:ea typeface="Times New Roman" panose="02020603050405020304" pitchFamily="18" charset="0"/>
                <a:cs typeface="Times New Roman" panose="02020603050405020304" pitchFamily="18" charset="0"/>
              </a:rPr>
              <a:t>3.15</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Skema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Alopatrik</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800" b="1" dirty="0" err="1">
                <a:effectLst/>
                <a:latin typeface="Times New Roman" panose="02020603050405020304" pitchFamily="18" charset="0"/>
                <a:ea typeface="Times New Roman" panose="02020603050405020304" pitchFamily="18" charset="0"/>
                <a:cs typeface="Times New Roman" panose="02020603050405020304" pitchFamily="18" charset="0"/>
              </a:rPr>
              <a:t>Sumber</a:t>
            </a:r>
            <a:r>
              <a:rPr lang="en-US" sz="1800" b="1" dirty="0">
                <a:effectLst/>
                <a:latin typeface="Times New Roman" panose="02020603050405020304" pitchFamily="18" charset="0"/>
                <a:ea typeface="Times New Roman" panose="02020603050405020304" pitchFamily="18" charset="0"/>
                <a:cs typeface="Times New Roman" panose="02020603050405020304" pitchFamily="18" charset="0"/>
              </a:rPr>
              <a:t>: Stearns and Hoekstra, 2003)</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5A5A8D4-4EC1-49BB-8E65-08025C3D193A}"/>
              </a:ext>
            </a:extLst>
          </p:cNvPr>
          <p:cNvSpPr txBox="1"/>
          <p:nvPr/>
        </p:nvSpPr>
        <p:spPr>
          <a:xfrm>
            <a:off x="340360" y="457199"/>
            <a:ext cx="8422640" cy="2308324"/>
          </a:xfrm>
          <a:prstGeom prst="rect">
            <a:avLst/>
          </a:prstGeom>
          <a:noFill/>
        </p:spPr>
        <p:txBody>
          <a:bodyPr wrap="square">
            <a:spAutoFit/>
          </a:bodyPr>
          <a:lstStyle/>
          <a:p>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mungkin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melakukan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interbreeding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jika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mereka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bertemu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karena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bentuknya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sangat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menyimpang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divergent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kemudian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masuk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simpatrik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tetapi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interbreeding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alopatrik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merupakan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mekanisme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secara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gradual,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seperti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terlihat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pada Gambar </a:t>
            </a:r>
            <a:r>
              <a:rPr lang="id-ID" sz="2400" dirty="0">
                <a:effectLst/>
                <a:latin typeface="Times New Roman" panose="02020603050405020304" pitchFamily="18" charset="0"/>
                <a:ea typeface="Times New Roman" panose="02020603050405020304" pitchFamily="18" charset="0"/>
                <a:cs typeface="Times New Roman" panose="02020603050405020304" pitchFamily="18" charset="0"/>
              </a:rPr>
              <a:t>3.15</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p>
        </p:txBody>
      </p:sp>
    </p:spTree>
    <p:extLst>
      <p:ext uri="{BB962C8B-B14F-4D97-AF65-F5344CB8AC3E}">
        <p14:creationId xmlns:p14="http://schemas.microsoft.com/office/powerpoint/2010/main" val="35265207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40A396-B519-40CD-8831-DD8EB8E7621B}"/>
              </a:ext>
            </a:extLst>
          </p:cNvPr>
          <p:cNvSpPr txBox="1"/>
          <p:nvPr/>
        </p:nvSpPr>
        <p:spPr>
          <a:xfrm>
            <a:off x="381000" y="228600"/>
            <a:ext cx="8229600" cy="2345963"/>
          </a:xfrm>
          <a:prstGeom prst="rect">
            <a:avLst/>
          </a:prstGeom>
          <a:noFill/>
        </p:spPr>
        <p:txBody>
          <a:bodyPr wrap="square">
            <a:spAutoFit/>
          </a:bodyPr>
          <a:lstStyle/>
          <a:p>
            <a:pPr indent="457200" algn="just">
              <a:lnSpc>
                <a:spcPct val="150000"/>
              </a:lnSpc>
              <a:spcAft>
                <a:spcPts val="1000"/>
              </a:spcAft>
            </a:pP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Contoh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alopatrik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lainnya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adalah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pembentukan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spesies</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burung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finch di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Kepulauan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Galapagos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dikemukakan</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oleh Darwin.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Menurut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Darwin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Stearns and Hoekstra (2003)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bahwa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burung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finch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berasal</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dari</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satu</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nenek</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moyang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burung</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sama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sebagaimana</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terlihat</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pada Gambar 2.5. di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bawah</a:t>
            </a: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err="1">
                <a:effectLst/>
                <a:latin typeface="Times New Roman" panose="02020603050405020304" pitchFamily="18" charset="0"/>
                <a:ea typeface="Times New Roman" panose="02020603050405020304" pitchFamily="18" charset="0"/>
                <a:cs typeface="Times New Roman" panose="02020603050405020304" pitchFamily="18" charset="0"/>
              </a:rPr>
              <a:t>ini</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DB823E69-E0F2-4EC3-B53A-C6C1260A86F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3400" y="2819400"/>
            <a:ext cx="5715000" cy="2687955"/>
          </a:xfrm>
          <a:prstGeom prst="rect">
            <a:avLst/>
          </a:prstGeom>
          <a:solidFill>
            <a:srgbClr val="FFFFFF"/>
          </a:solidFill>
          <a:ln>
            <a:noFill/>
          </a:ln>
        </p:spPr>
      </p:pic>
      <p:sp>
        <p:nvSpPr>
          <p:cNvPr id="6" name="TextBox 5">
            <a:extLst>
              <a:ext uri="{FF2B5EF4-FFF2-40B4-BE49-F238E27FC236}">
                <a16:creationId xmlns:a16="http://schemas.microsoft.com/office/drawing/2014/main" id="{93619377-A31A-4536-A829-C1C826D81EE1}"/>
              </a:ext>
            </a:extLst>
          </p:cNvPr>
          <p:cNvSpPr txBox="1"/>
          <p:nvPr/>
        </p:nvSpPr>
        <p:spPr>
          <a:xfrm>
            <a:off x="914400" y="5867400"/>
            <a:ext cx="6248400" cy="381000"/>
          </a:xfrm>
          <a:prstGeom prst="rect">
            <a:avLst/>
          </a:prstGeom>
          <a:noFill/>
        </p:spPr>
        <p:txBody>
          <a:bodyPr wrap="square">
            <a:spAutoFit/>
          </a:bodyPr>
          <a:lstStyle/>
          <a:p>
            <a:r>
              <a:rPr lang="en-US" sz="1800" b="1" dirty="0">
                <a:solidFill>
                  <a:srgbClr val="000000"/>
                </a:solidFill>
                <a:effectLst/>
                <a:latin typeface="Times New Roman" panose="02020603050405020304" pitchFamily="18" charset="0"/>
                <a:ea typeface="Times New Roman" panose="02020603050405020304" pitchFamily="18" charset="0"/>
              </a:rPr>
              <a:t>Gambar </a:t>
            </a:r>
            <a:r>
              <a:rPr lang="en-US" b="1" dirty="0">
                <a:solidFill>
                  <a:srgbClr val="000000"/>
                </a:solidFill>
                <a:latin typeface="Times New Roman" panose="02020603050405020304" pitchFamily="18" charset="0"/>
                <a:ea typeface="Times New Roman" panose="02020603050405020304" pitchFamily="18" charset="0"/>
              </a:rPr>
              <a:t>2.5</a:t>
            </a:r>
            <a:r>
              <a:rPr lang="id-ID" sz="1800" b="1" dirty="0">
                <a:solidFill>
                  <a:srgbClr val="000000"/>
                </a:solidFill>
                <a:effectLst/>
                <a:latin typeface="Times New Roman" panose="02020603050405020304" pitchFamily="18" charset="0"/>
                <a:ea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rPr>
              <a:t>Spesiasi</a:t>
            </a:r>
            <a:r>
              <a:rPr lang="en-US" sz="1800" b="1" dirty="0">
                <a:solidFill>
                  <a:srgbClr val="000000"/>
                </a:solidFill>
                <a:effectLst/>
                <a:latin typeface="Times New Roman" panose="02020603050405020304" pitchFamily="18" charset="0"/>
                <a:ea typeface="Times New Roman" panose="02020603050405020304" pitchFamily="18" charset="0"/>
              </a:rPr>
              <a:t> Pada </a:t>
            </a:r>
            <a:r>
              <a:rPr lang="en-US" sz="1800" b="1" dirty="0" err="1">
                <a:solidFill>
                  <a:srgbClr val="000000"/>
                </a:solidFill>
                <a:effectLst/>
                <a:latin typeface="Times New Roman" panose="02020603050405020304" pitchFamily="18" charset="0"/>
                <a:ea typeface="Times New Roman" panose="02020603050405020304" pitchFamily="18" charset="0"/>
              </a:rPr>
              <a:t>Burung</a:t>
            </a:r>
            <a:r>
              <a:rPr lang="en-US" sz="1800" b="1" dirty="0">
                <a:solidFill>
                  <a:srgbClr val="000000"/>
                </a:solidFill>
                <a:effectLst/>
                <a:latin typeface="Times New Roman" panose="02020603050405020304" pitchFamily="18" charset="0"/>
                <a:ea typeface="Times New Roman" panose="02020603050405020304" pitchFamily="18" charset="0"/>
              </a:rPr>
              <a:t> Finch</a:t>
            </a:r>
            <a:r>
              <a:rPr lang="en-US" sz="1800" b="1" dirty="0">
                <a:effectLst/>
                <a:latin typeface="Times New Roman" panose="02020603050405020304" pitchFamily="18" charset="0"/>
                <a:ea typeface="Times New Roman" panose="02020603050405020304" pitchFamily="18" charset="0"/>
              </a:rPr>
              <a:t> </a:t>
            </a:r>
            <a:endParaRPr lang="en-US" dirty="0"/>
          </a:p>
        </p:txBody>
      </p:sp>
    </p:spTree>
    <p:extLst>
      <p:ext uri="{BB962C8B-B14F-4D97-AF65-F5344CB8AC3E}">
        <p14:creationId xmlns:p14="http://schemas.microsoft.com/office/powerpoint/2010/main" val="4809273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2BAA146-A7C3-4EDC-A1B4-5BCFC1DF2E2F}"/>
              </a:ext>
            </a:extLst>
          </p:cNvPr>
          <p:cNvSpPr txBox="1"/>
          <p:nvPr/>
        </p:nvSpPr>
        <p:spPr>
          <a:xfrm>
            <a:off x="457200" y="609601"/>
            <a:ext cx="8229600" cy="5818901"/>
          </a:xfrm>
          <a:prstGeom prst="rect">
            <a:avLst/>
          </a:prstGeom>
          <a:noFill/>
        </p:spPr>
        <p:txBody>
          <a:bodyPr wrap="square">
            <a:spAutoFit/>
          </a:bodyPr>
          <a:lstStyle/>
          <a:p>
            <a:pPr lvl="3" algn="just">
              <a:lnSpc>
                <a:spcPct val="150000"/>
              </a:lnSpc>
              <a:spcAft>
                <a:spcPts val="1000"/>
              </a:spcAft>
              <a:tabLst>
                <a:tab pos="270510" algn="l"/>
              </a:tabLst>
            </a:pPr>
            <a:r>
              <a:rPr lang="it-IT"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a:t>
            </a:r>
            <a:r>
              <a:rPr lang="it-IT"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Spesiasi parapatrik/ Semi geografik</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Spesiasi Parapatrik merupakan proses spesiasi yang terjadi di daerah yang bersebelahan dengan daerah populasi moyangnya. </a:t>
            </a:r>
          </a:p>
          <a:p>
            <a:pPr algn="just">
              <a:lnSpc>
                <a:spcPct val="150000"/>
              </a:lnSpc>
              <a:spcAft>
                <a:spcPts val="1000"/>
              </a:spcAft>
            </a:pPr>
            <a:r>
              <a:rPr lang="it-IT" sz="20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Suatu spesies sering mempunyai daerah penyebaran yang sangat luas, sehingga penyebarannya meliputi lebih dari satu macam habitat dengan kondisi lingkungan yang berbeda. </a:t>
            </a:r>
          </a:p>
          <a:p>
            <a:pPr algn="just">
              <a:lnSpc>
                <a:spcPct val="150000"/>
              </a:lnSpc>
              <a:spcAft>
                <a:spcPts val="1000"/>
              </a:spcAft>
            </a:pPr>
            <a:r>
              <a:rPr lang="it-IT" sz="20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Karena ada perbedaan habitat maka, setiap populais mengalami seleksi alam yang berbeda. </a:t>
            </a:r>
          </a:p>
          <a:p>
            <a:pPr algn="just">
              <a:lnSpc>
                <a:spcPct val="150000"/>
              </a:lnSpc>
              <a:spcAft>
                <a:spcPts val="1000"/>
              </a:spcAft>
            </a:pPr>
            <a:r>
              <a:rPr lang="it-IT" sz="2000" dirty="0">
                <a:latin typeface="Times New Roman" panose="02020603050405020304" pitchFamily="18" charset="0"/>
                <a:ea typeface="Times New Roman" panose="02020603050405020304" pitchFamily="18" charset="0"/>
                <a:cs typeface="Times New Roman" panose="02020603050405020304" pitchFamily="18" charset="0"/>
              </a:rPr>
              <a:t>	</a:t>
            </a: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Dengan berjalannya waktu terbentuklah suatu populasi yang berbeda dan tidak mampu beriteraksi secara kawin, sehingga dianggap berbeda spesies pada daerah yang tetap bersebelahan.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924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FAC4CF-B177-41C9-9266-1FA813CDD067}"/>
              </a:ext>
            </a:extLst>
          </p:cNvPr>
          <p:cNvSpPr txBox="1"/>
          <p:nvPr/>
        </p:nvSpPr>
        <p:spPr>
          <a:xfrm>
            <a:off x="381000" y="533400"/>
            <a:ext cx="8382000" cy="5268430"/>
          </a:xfrm>
          <a:prstGeom prst="rect">
            <a:avLst/>
          </a:prstGeom>
          <a:noFill/>
        </p:spPr>
        <p:txBody>
          <a:bodyPr wrap="square">
            <a:spAutoFit/>
          </a:bodyPr>
          <a:lstStyle/>
          <a:p>
            <a:pPr indent="457200" algn="just">
              <a:lnSpc>
                <a:spcPct val="150000"/>
              </a:lnSpc>
              <a:spcAft>
                <a:spcPts val="1000"/>
              </a:spcAft>
            </a:pP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Spesiasi ini juga terjadi karena adanya variasi  frekuensi kawin dalam suatu populasi yang menempati wilayah yang sama. </a:t>
            </a:r>
          </a:p>
          <a:p>
            <a:pPr indent="457200" algn="just">
              <a:lnSpc>
                <a:spcPct val="150000"/>
              </a:lnSpc>
              <a:spcAft>
                <a:spcPts val="1000"/>
              </a:spcAft>
            </a:pP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Pada model ini, spesies induk tinggal di habitat yang kontinu tanpa ada isolasi geografi. </a:t>
            </a:r>
          </a:p>
          <a:p>
            <a:pPr indent="457200" algn="just">
              <a:lnSpc>
                <a:spcPct val="150000"/>
              </a:lnSpc>
              <a:spcAft>
                <a:spcPts val="1000"/>
              </a:spcAft>
            </a:pP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Suatu populasi yang berada di dalam wilayah tertentu harus berusaha untuk beradaptasi dengan baik untuk menjamin kelangsungan hidupnya, dan usaha itu dimulai dengan memperluas daerah ke daerah lain yang masih berdekatan dengan daerah asalnya. </a:t>
            </a:r>
          </a:p>
        </p:txBody>
      </p:sp>
    </p:spTree>
    <p:extLst>
      <p:ext uri="{BB962C8B-B14F-4D97-AF65-F5344CB8AC3E}">
        <p14:creationId xmlns:p14="http://schemas.microsoft.com/office/powerpoint/2010/main" val="2133309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C97407-E098-4673-B51F-454D92FA3043}"/>
              </a:ext>
            </a:extLst>
          </p:cNvPr>
          <p:cNvSpPr txBox="1"/>
          <p:nvPr/>
        </p:nvSpPr>
        <p:spPr>
          <a:xfrm>
            <a:off x="381000" y="457200"/>
            <a:ext cx="8305800" cy="4593373"/>
          </a:xfrm>
          <a:prstGeom prst="rect">
            <a:avLst/>
          </a:prstGeom>
          <a:noFill/>
        </p:spPr>
        <p:txBody>
          <a:bodyPr wrap="square">
            <a:spAutoFit/>
          </a:bodyPr>
          <a:lstStyle/>
          <a:p>
            <a:pPr indent="457200" algn="just">
              <a:lnSpc>
                <a:spcPct val="150000"/>
              </a:lnSpc>
              <a:spcAft>
                <a:spcPts val="1000"/>
              </a:spcAft>
            </a:pP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Apabila di area yang baru ini terjadi seleksi, maka perubahan gen akan terakumulasi dan dua populasi akan berubah menjadi teradaptasikan dengan lingkungan barunya. </a:t>
            </a:r>
          </a:p>
          <a:p>
            <a:pPr indent="457200" algn="just">
              <a:lnSpc>
                <a:spcPct val="150000"/>
              </a:lnSpc>
              <a:spcAft>
                <a:spcPts val="1000"/>
              </a:spcAft>
            </a:pP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Jika kemudian mereka berubah menjadi spesies lain (spesies yang berbeda), maka perbatasan ini akan diakui sebagai zona hibrid. Dengan demikian, dua populasi tersebut akan terpisah, namun secara geografis letaknya berdekatan sepanjang gradient lingkungan.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6135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A727AE-C6BA-4768-8CDE-6D953ED91611}"/>
              </a:ext>
            </a:extLst>
          </p:cNvPr>
          <p:cNvSpPr txBox="1"/>
          <p:nvPr/>
        </p:nvSpPr>
        <p:spPr>
          <a:xfrm>
            <a:off x="304800" y="293893"/>
            <a:ext cx="8382000" cy="3371885"/>
          </a:xfrm>
          <a:prstGeom prst="rect">
            <a:avLst/>
          </a:prstGeom>
          <a:noFill/>
        </p:spPr>
        <p:txBody>
          <a:bodyPr wrap="square">
            <a:spAutoFit/>
          </a:bodyPr>
          <a:lstStyle/>
          <a:p>
            <a:pPr indent="457200" algn="just">
              <a:lnSpc>
                <a:spcPct val="150000"/>
              </a:lnSpc>
              <a:spcAft>
                <a:spcPts val="1000"/>
              </a:spcAft>
            </a:pPr>
            <a:r>
              <a:rPr lang="id-ID" sz="1800" dirty="0">
                <a:effectLst/>
                <a:latin typeface="Times New Roman" panose="02020603050405020304" pitchFamily="18" charset="0"/>
                <a:ea typeface="Times New Roman" panose="02020603050405020304" pitchFamily="18" charset="0"/>
                <a:cs typeface="Times New Roman" panose="02020603050405020304" pitchFamily="18" charset="0"/>
              </a:rPr>
              <a:t>C</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ontoh </a:t>
            </a:r>
            <a:r>
              <a:rPr lang="en-US" sz="1800" i="1" u="none" strike="noStrike" dirty="0" err="1">
                <a:effectLst/>
                <a:latin typeface="Times New Roman" panose="02020603050405020304" pitchFamily="18" charset="0"/>
                <a:ea typeface="Times New Roman" panose="02020603050405020304" pitchFamily="18" charset="0"/>
                <a:cs typeface="Times New Roman" panose="02020603050405020304" pitchFamily="18" charset="0"/>
                <a:hlinkClick r:id="rId2"/>
              </a:rPr>
              <a:t>Anthoxanthum</a:t>
            </a:r>
            <a:r>
              <a:rPr lang="en-US" sz="1800" i="1"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2"/>
              </a:rPr>
              <a:t> odoratum</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yang dapat mengalami spesiasi parapatrik sebagai respon terhadap polusi logam terlokalisasi yang berasal dari pertambangan.</a:t>
            </a:r>
            <a:r>
              <a:rPr lang="id-ID" sz="18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3"/>
              </a:rPr>
              <a:t> </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Pada kasus ini, tanaman berevolusi menjadi resistan terhadap kadar logam yang tinggi dalam tanah. Seleksi keluar terhadap kawin campur dengan populasi tetua menghasilkan perubahan pada waktu pembungaan, menyebabkan isolasi reproduksi. Seleksi keluar terhadap hibrid antar dua populasi dapat menyebabkan "penguatan", yang merupakan evolusi sifat yang mempromosikan perkawinan dalam spesies, serta </a:t>
            </a:r>
            <a:r>
              <a:rPr lang="en-US" sz="1800" u="none" strike="noStrike" dirty="0" err="1">
                <a:effectLst/>
                <a:latin typeface="Times New Roman" panose="02020603050405020304" pitchFamily="18" charset="0"/>
                <a:ea typeface="Times New Roman" panose="02020603050405020304" pitchFamily="18" charset="0"/>
                <a:cs typeface="Times New Roman" panose="02020603050405020304" pitchFamily="18" charset="0"/>
                <a:hlinkClick r:id="rId4"/>
              </a:rPr>
              <a:t>peralihan</a:t>
            </a:r>
            <a:r>
              <a:rPr lang="en-US" sz="1800" u="none" strike="noStrike" dirty="0">
                <a:effectLst/>
                <a:latin typeface="Times New Roman" panose="02020603050405020304" pitchFamily="18" charset="0"/>
                <a:ea typeface="Times New Roman" panose="02020603050405020304" pitchFamily="18" charset="0"/>
                <a:cs typeface="Times New Roman" panose="02020603050405020304" pitchFamily="18" charset="0"/>
                <a:hlinkClick r:id="rId4"/>
              </a:rPr>
              <a:t> </a:t>
            </a:r>
            <a:r>
              <a:rPr lang="en-US" sz="1800" u="none" strike="noStrike" dirty="0" err="1">
                <a:effectLst/>
                <a:latin typeface="Times New Roman" panose="02020603050405020304" pitchFamily="18" charset="0"/>
                <a:ea typeface="Times New Roman" panose="02020603050405020304" pitchFamily="18" charset="0"/>
                <a:cs typeface="Times New Roman" panose="02020603050405020304" pitchFamily="18" charset="0"/>
                <a:hlinkClick r:id="rId4"/>
              </a:rPr>
              <a:t>karakter</a:t>
            </a:r>
            <a:r>
              <a:rPr lang="it-IT" sz="1800" dirty="0">
                <a:effectLst/>
                <a:latin typeface="Times New Roman" panose="02020603050405020304" pitchFamily="18" charset="0"/>
                <a:ea typeface="Times New Roman" panose="02020603050405020304" pitchFamily="18" charset="0"/>
                <a:cs typeface="Times New Roman" panose="02020603050405020304" pitchFamily="18" charset="0"/>
              </a:rPr>
              <a:t>, yang terjadi ketika dua spesies menjadi lebih berbeda pada penampilannya.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8F20A498-1B5E-4BC5-8441-3344E8C8D535}"/>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914400" y="3962400"/>
            <a:ext cx="2895600" cy="1828800"/>
          </a:xfrm>
          <a:prstGeom prst="rect">
            <a:avLst/>
          </a:prstGeom>
          <a:noFill/>
        </p:spPr>
      </p:pic>
      <p:sp>
        <p:nvSpPr>
          <p:cNvPr id="6" name="TextBox 5">
            <a:extLst>
              <a:ext uri="{FF2B5EF4-FFF2-40B4-BE49-F238E27FC236}">
                <a16:creationId xmlns:a16="http://schemas.microsoft.com/office/drawing/2014/main" id="{A693385C-C719-41D6-AD68-30E10A32B7AE}"/>
              </a:ext>
            </a:extLst>
          </p:cNvPr>
          <p:cNvSpPr txBox="1"/>
          <p:nvPr/>
        </p:nvSpPr>
        <p:spPr>
          <a:xfrm>
            <a:off x="457200" y="5948256"/>
            <a:ext cx="8382000" cy="646331"/>
          </a:xfrm>
          <a:prstGeom prst="rect">
            <a:avLst/>
          </a:prstGeom>
          <a:noFill/>
        </p:spPr>
        <p:txBody>
          <a:bodyPr wrap="square">
            <a:spAutoFit/>
          </a:bodyPr>
          <a:lstStyle/>
          <a:p>
            <a:r>
              <a:rPr lang="en-US" sz="1800" b="1" dirty="0">
                <a:solidFill>
                  <a:srgbClr val="000000"/>
                </a:solidFill>
                <a:effectLst/>
                <a:latin typeface="Times New Roman" panose="02020603050405020304" pitchFamily="18" charset="0"/>
                <a:ea typeface="Calibri" panose="020F0502020204030204" pitchFamily="34" charset="0"/>
              </a:rPr>
              <a:t>Gambar </a:t>
            </a:r>
            <a:r>
              <a:rPr lang="id-ID" sz="1800" b="1" dirty="0">
                <a:solidFill>
                  <a:srgbClr val="000000"/>
                </a:solidFill>
                <a:effectLst/>
                <a:latin typeface="Times New Roman" panose="02020603050405020304" pitchFamily="18" charset="0"/>
                <a:ea typeface="Calibri" panose="020F0502020204030204" pitchFamily="34" charset="0"/>
              </a:rPr>
              <a:t>3.1</a:t>
            </a:r>
            <a:r>
              <a:rPr lang="en-US" sz="1800" b="1" dirty="0">
                <a:solidFill>
                  <a:srgbClr val="000000"/>
                </a:solidFill>
                <a:effectLst/>
                <a:latin typeface="Times New Roman" panose="02020603050405020304" pitchFamily="18" charset="0"/>
                <a:ea typeface="Calibri" panose="020F0502020204030204" pitchFamily="34" charset="0"/>
              </a:rPr>
              <a:t>7 </a:t>
            </a:r>
            <a:r>
              <a:rPr lang="en-US" sz="1800" b="1" dirty="0" err="1">
                <a:solidFill>
                  <a:srgbClr val="000000"/>
                </a:solidFill>
                <a:effectLst/>
                <a:latin typeface="Times New Roman" panose="02020603050405020304" pitchFamily="18" charset="0"/>
                <a:ea typeface="Calibri" panose="020F0502020204030204" pitchFamily="34" charset="0"/>
              </a:rPr>
              <a:t>Tumbuhan</a:t>
            </a:r>
            <a:r>
              <a:rPr lang="en-US" sz="1800" b="1" dirty="0">
                <a:solidFill>
                  <a:srgbClr val="000000"/>
                </a:solidFill>
                <a:effectLst/>
                <a:latin typeface="Times New Roman" panose="02020603050405020304" pitchFamily="18" charset="0"/>
                <a:ea typeface="Calibri" panose="020F0502020204030204" pitchFamily="34" charset="0"/>
              </a:rPr>
              <a:t> </a:t>
            </a:r>
            <a:r>
              <a:rPr lang="en-US" sz="1800" b="1" i="1" dirty="0" err="1">
                <a:effectLst/>
                <a:latin typeface="Times New Roman" panose="02020603050405020304" pitchFamily="18" charset="0"/>
                <a:ea typeface="Times New Roman" panose="02020603050405020304" pitchFamily="18" charset="0"/>
              </a:rPr>
              <a:t>Anthoxanthum</a:t>
            </a:r>
            <a:r>
              <a:rPr lang="en-US" sz="1800" b="1" i="1" dirty="0">
                <a:effectLst/>
                <a:latin typeface="Times New Roman" panose="02020603050405020304" pitchFamily="18" charset="0"/>
                <a:ea typeface="Times New Roman" panose="02020603050405020304" pitchFamily="18" charset="0"/>
              </a:rPr>
              <a:t> odoratum </a:t>
            </a:r>
            <a:r>
              <a:rPr lang="en-US" sz="1800" b="1" dirty="0">
                <a:solidFill>
                  <a:srgbClr val="000000"/>
                </a:solidFill>
                <a:effectLst/>
                <a:latin typeface="Times New Roman" panose="02020603050405020304" pitchFamily="18" charset="0"/>
                <a:ea typeface="Calibri" panose="020F0502020204030204" pitchFamily="34" charset="0"/>
              </a:rPr>
              <a:t>yang </a:t>
            </a:r>
            <a:r>
              <a:rPr lang="en-US" sz="1800" b="1" dirty="0" err="1">
                <a:solidFill>
                  <a:srgbClr val="000000"/>
                </a:solidFill>
                <a:effectLst/>
                <a:latin typeface="Times New Roman" panose="02020603050405020304" pitchFamily="18" charset="0"/>
                <a:ea typeface="Calibri" panose="020F0502020204030204" pitchFamily="34" charset="0"/>
              </a:rPr>
              <a:t>toleran</a:t>
            </a:r>
            <a:r>
              <a:rPr lang="en-US" sz="1800" b="1" dirty="0">
                <a:solidFill>
                  <a:srgbClr val="000000"/>
                </a:solidFill>
                <a:effectLst/>
                <a:latin typeface="Times New Roman" panose="02020603050405020304" pitchFamily="18" charset="0"/>
                <a:ea typeface="Calibri" panose="020F0502020204030204" pitchFamily="34" charset="0"/>
              </a:rPr>
              <a:t> </a:t>
            </a:r>
            <a:r>
              <a:rPr lang="en-US" sz="1800" b="1" dirty="0" err="1">
                <a:solidFill>
                  <a:srgbClr val="000000"/>
                </a:solidFill>
                <a:effectLst/>
                <a:latin typeface="Times New Roman" panose="02020603050405020304" pitchFamily="18" charset="0"/>
                <a:ea typeface="Calibri" panose="020F0502020204030204" pitchFamily="34" charset="0"/>
              </a:rPr>
              <a:t>terhadap</a:t>
            </a:r>
            <a:r>
              <a:rPr lang="en-US" sz="1800" b="1" dirty="0">
                <a:solidFill>
                  <a:srgbClr val="000000"/>
                </a:solidFill>
                <a:effectLst/>
                <a:latin typeface="Times New Roman" panose="02020603050405020304" pitchFamily="18" charset="0"/>
                <a:ea typeface="Calibri" panose="020F0502020204030204" pitchFamily="34" charset="0"/>
              </a:rPr>
              <a:t> </a:t>
            </a:r>
            <a:r>
              <a:rPr lang="en-US" sz="1800" b="1" dirty="0" err="1">
                <a:solidFill>
                  <a:srgbClr val="000000"/>
                </a:solidFill>
                <a:effectLst/>
                <a:latin typeface="Times New Roman" panose="02020603050405020304" pitchFamily="18" charset="0"/>
                <a:ea typeface="Calibri" panose="020F0502020204030204" pitchFamily="34" charset="0"/>
              </a:rPr>
              <a:t>logam</a:t>
            </a:r>
            <a:r>
              <a:rPr lang="en-US" sz="1800" b="1" dirty="0">
                <a:solidFill>
                  <a:srgbClr val="000000"/>
                </a:solidFill>
                <a:effectLst/>
                <a:latin typeface="Times New Roman" panose="02020603050405020304" pitchFamily="18" charset="0"/>
                <a:ea typeface="Calibri" panose="020F0502020204030204" pitchFamily="34" charset="0"/>
              </a:rPr>
              <a:t> </a:t>
            </a:r>
            <a:r>
              <a:rPr lang="en-US" sz="1800" b="1" dirty="0" err="1">
                <a:solidFill>
                  <a:srgbClr val="000000"/>
                </a:solidFill>
                <a:effectLst/>
                <a:latin typeface="Times New Roman" panose="02020603050405020304" pitchFamily="18" charset="0"/>
                <a:ea typeface="Calibri" panose="020F0502020204030204" pitchFamily="34" charset="0"/>
              </a:rPr>
              <a:t>berat</a:t>
            </a:r>
            <a:endParaRPr lang="en-US" dirty="0"/>
          </a:p>
        </p:txBody>
      </p:sp>
    </p:spTree>
    <p:extLst>
      <p:ext uri="{BB962C8B-B14F-4D97-AF65-F5344CB8AC3E}">
        <p14:creationId xmlns:p14="http://schemas.microsoft.com/office/powerpoint/2010/main" val="6197175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12D0751-3D08-4BAA-903B-0CBDE62DA059}"/>
              </a:ext>
            </a:extLst>
          </p:cNvPr>
          <p:cNvSpPr txBox="1"/>
          <p:nvPr/>
        </p:nvSpPr>
        <p:spPr>
          <a:xfrm>
            <a:off x="419100" y="425519"/>
            <a:ext cx="8496300" cy="6309420"/>
          </a:xfrm>
          <a:prstGeom prst="rect">
            <a:avLst/>
          </a:prstGeom>
          <a:noFill/>
        </p:spPr>
        <p:txBody>
          <a:bodyPr wrap="square">
            <a:spAutoFit/>
          </a:bodyPr>
          <a:lstStyle/>
          <a:p>
            <a:pPr lvl="3" algn="just">
              <a:lnSpc>
                <a:spcPct val="150000"/>
              </a:lnSpc>
              <a:spcAft>
                <a:spcPts val="1000"/>
              </a:spcAft>
              <a:tabLst>
                <a:tab pos="270510" algn="l"/>
              </a:tabLst>
            </a:pPr>
            <a:r>
              <a:rPr lang="it-IT"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3</a:t>
            </a:r>
            <a:r>
              <a:rPr lang="it-IT"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Spesiasi Peripatrik</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50000"/>
              </a:lnSpc>
              <a:spcAft>
                <a:spcPts val="1000"/>
              </a:spcAft>
            </a:pP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Spesiasi peripatrik merupakan proses </a:t>
            </a: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spesiasi yang terjadi di daerah pinggir penyebaran spesies moyangnya. </a:t>
            </a:r>
          </a:p>
          <a:p>
            <a:pPr indent="457200"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Suatu organisme memiliki kisaran toleransi tertentu terhadap lingkungannya. </a:t>
            </a:r>
          </a:p>
          <a:p>
            <a:pPr indent="457200"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Akibatnya beberapa jenis akan menempati daerah tertentu.</a:t>
            </a:r>
          </a:p>
          <a:p>
            <a:pPr indent="457200"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Lebih jauh dari daerah pusat penyebaran, persyaratan hidupnya makin berbeda sehingga diperlukan suatu keanekaragaman yang khusus untuk dapat hidup dan berkembang biak. </a:t>
            </a:r>
            <a:endParaRPr lang="en-US" sz="2000" dirty="0">
              <a:latin typeface="Calibri" panose="020F0502020204030204" pitchFamily="34" charset="0"/>
              <a:ea typeface="Times New Roman" panose="02020603050405020304" pitchFamily="18" charset="0"/>
              <a:cs typeface="Times New Roman" panose="02020603050405020304" pitchFamily="18" charset="0"/>
            </a:endParaRPr>
          </a:p>
          <a:p>
            <a:pPr indent="457200"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rPr>
              <a:t>Lebih jauh dari pusat penyebaran suatu jenis, makin berbeda keadaan </a:t>
            </a:r>
          </a:p>
          <a:p>
            <a:r>
              <a:rPr lang="it-IT" sz="2000" dirty="0">
                <a:solidFill>
                  <a:srgbClr val="000000"/>
                </a:solidFill>
                <a:effectLst/>
                <a:latin typeface="Times New Roman" panose="02020603050405020304" pitchFamily="18" charset="0"/>
                <a:ea typeface="Times New Roman" panose="02020603050405020304" pitchFamily="18" charset="0"/>
              </a:rPr>
              <a:t>lingkungan dan dengan demikian anggota spesies itu pun makin berbeda </a:t>
            </a:r>
          </a:p>
          <a:p>
            <a:endParaRPr lang="it-IT" sz="2000" dirty="0">
              <a:solidFill>
                <a:srgbClr val="000000"/>
              </a:solidFill>
              <a:latin typeface="Times New Roman" panose="02020603050405020304" pitchFamily="18" charset="0"/>
              <a:ea typeface="Times New Roman" panose="02020603050405020304" pitchFamily="18" charset="0"/>
            </a:endParaRPr>
          </a:p>
          <a:p>
            <a:r>
              <a:rPr lang="it-IT" sz="2000" dirty="0">
                <a:solidFill>
                  <a:srgbClr val="000000"/>
                </a:solidFill>
                <a:effectLst/>
                <a:latin typeface="Times New Roman" panose="02020603050405020304" pitchFamily="18" charset="0"/>
                <a:ea typeface="Times New Roman" panose="02020603050405020304" pitchFamily="18" charset="0"/>
              </a:rPr>
              <a:t>dengan  yang ada di pusat penyebaran.</a:t>
            </a:r>
            <a:endParaRPr lang="en-US" sz="2000" dirty="0"/>
          </a:p>
        </p:txBody>
      </p:sp>
    </p:spTree>
    <p:extLst>
      <p:ext uri="{BB962C8B-B14F-4D97-AF65-F5344CB8AC3E}">
        <p14:creationId xmlns:p14="http://schemas.microsoft.com/office/powerpoint/2010/main" val="2300301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AB2F49A-B6BB-40D2-9E14-4A5B61C988E6}"/>
              </a:ext>
            </a:extLst>
          </p:cNvPr>
          <p:cNvSpPr txBox="1"/>
          <p:nvPr/>
        </p:nvSpPr>
        <p:spPr>
          <a:xfrm>
            <a:off x="381000" y="229773"/>
            <a:ext cx="8305800" cy="2249142"/>
          </a:xfrm>
          <a:prstGeom prst="rect">
            <a:avLst/>
          </a:prstGeom>
          <a:noFill/>
        </p:spPr>
        <p:txBody>
          <a:bodyPr wrap="square">
            <a:spAutoFit/>
          </a:bodyPr>
          <a:lstStyle/>
          <a:p>
            <a:pPr indent="457200" algn="just">
              <a:lnSpc>
                <a:spcPct val="150000"/>
              </a:lnSpc>
              <a:spcAft>
                <a:spcPts val="1000"/>
              </a:spcAft>
            </a:pPr>
            <a:r>
              <a:rPr lang="it-IT" sz="2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Populasi kecil lebih cepat mengalami spesiasi alopatrik dibandingkan dengan populasi besar karena hanyutan genetik dan seleksi alam dapat mengubah kumpulan gen yang lebih kecil dengan lebih cepat.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5800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C9912C-9945-4DA8-8D4D-5808E0FB50A7}"/>
              </a:ext>
            </a:extLst>
          </p:cNvPr>
          <p:cNvSpPr txBox="1"/>
          <p:nvPr/>
        </p:nvSpPr>
        <p:spPr>
          <a:xfrm>
            <a:off x="533400" y="457200"/>
            <a:ext cx="8153400" cy="3587521"/>
          </a:xfrm>
          <a:prstGeom prst="rect">
            <a:avLst/>
          </a:prstGeom>
          <a:noFill/>
        </p:spPr>
        <p:txBody>
          <a:bodyPr wrap="square">
            <a:spAutoFit/>
          </a:bodyPr>
          <a:lstStyle/>
          <a:p>
            <a:pPr lvl="3" algn="just">
              <a:lnSpc>
                <a:spcPct val="150000"/>
              </a:lnSpc>
              <a:spcAft>
                <a:spcPts val="1000"/>
              </a:spcAft>
              <a:tabLst>
                <a:tab pos="270510" algn="l"/>
              </a:tabLst>
            </a:pPr>
            <a:r>
              <a:rPr lang="it-IT"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4</a:t>
            </a:r>
            <a:r>
              <a:rPr lang="it-IT"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Spesiasi Simpatrik</a:t>
            </a:r>
            <a:endParaRPr lang="en-US" sz="2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Menurut Campbell, dkk (2003) dalam spesiasi simpatrik, spesies baru muncul di dalam lingkungan hidup populasi tetua. Model spesiasi simpatrik meliputi spesiasi gradual dan spontan. Sebagian besar model spesiasi simpatrik masih dalam kontroversi, kecuali pada model spesiasi spontan dan spesiasi poliploidi yang terjadi pada tumbuhan. Model spesiasi simpatrik ditunjukkan pada Gambar 2.7 berikut.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grpSp>
        <p:nvGrpSpPr>
          <p:cNvPr id="4" name="Group 3">
            <a:extLst>
              <a:ext uri="{FF2B5EF4-FFF2-40B4-BE49-F238E27FC236}">
                <a16:creationId xmlns:a16="http://schemas.microsoft.com/office/drawing/2014/main" id="{FA051F21-49F0-40E8-9C5D-0649F7C0F2D8}"/>
              </a:ext>
            </a:extLst>
          </p:cNvPr>
          <p:cNvGrpSpPr/>
          <p:nvPr/>
        </p:nvGrpSpPr>
        <p:grpSpPr>
          <a:xfrm>
            <a:off x="533400" y="4331879"/>
            <a:ext cx="4267200" cy="1866900"/>
            <a:chOff x="0" y="0"/>
            <a:chExt cx="3676650" cy="1866900"/>
          </a:xfrm>
        </p:grpSpPr>
        <p:pic>
          <p:nvPicPr>
            <p:cNvPr id="5" name="Picture 4">
              <a:extLst>
                <a:ext uri="{FF2B5EF4-FFF2-40B4-BE49-F238E27FC236}">
                  <a16:creationId xmlns:a16="http://schemas.microsoft.com/office/drawing/2014/main" id="{0749F84F-6F30-4CAA-8E6B-DB9B0C71A82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3350" y="0"/>
              <a:ext cx="3038475" cy="1628775"/>
            </a:xfrm>
            <a:prstGeom prst="rect">
              <a:avLst/>
            </a:prstGeom>
            <a:solidFill>
              <a:srgbClr val="FFFFFF"/>
            </a:solidFill>
            <a:ln>
              <a:noFill/>
            </a:ln>
          </p:spPr>
        </p:pic>
        <p:pic>
          <p:nvPicPr>
            <p:cNvPr id="6" name="Picture 5">
              <a:extLst>
                <a:ext uri="{FF2B5EF4-FFF2-40B4-BE49-F238E27FC236}">
                  <a16:creationId xmlns:a16="http://schemas.microsoft.com/office/drawing/2014/main" id="{51E4FA2C-535F-4C4F-9178-4D834F79734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1152525"/>
              <a:ext cx="3676650" cy="714375"/>
            </a:xfrm>
            <a:prstGeom prst="rect">
              <a:avLst/>
            </a:prstGeom>
            <a:solidFill>
              <a:srgbClr val="FFFFFF"/>
            </a:solidFill>
            <a:ln w="6350" cmpd="sng">
              <a:noFill/>
              <a:miter lim="800000"/>
              <a:headEnd/>
              <a:tailEnd/>
            </a:ln>
          </p:spPr>
        </p:pic>
      </p:grpSp>
      <p:sp>
        <p:nvSpPr>
          <p:cNvPr id="8" name="TextBox 7">
            <a:extLst>
              <a:ext uri="{FF2B5EF4-FFF2-40B4-BE49-F238E27FC236}">
                <a16:creationId xmlns:a16="http://schemas.microsoft.com/office/drawing/2014/main" id="{864E0680-F1F8-4230-9075-F23B73CF233F}"/>
              </a:ext>
            </a:extLst>
          </p:cNvPr>
          <p:cNvSpPr txBox="1"/>
          <p:nvPr/>
        </p:nvSpPr>
        <p:spPr>
          <a:xfrm>
            <a:off x="4800600" y="5146266"/>
            <a:ext cx="4191000" cy="369332"/>
          </a:xfrm>
          <a:prstGeom prst="rect">
            <a:avLst/>
          </a:prstGeom>
          <a:noFill/>
        </p:spPr>
        <p:txBody>
          <a:bodyPr wrap="square">
            <a:spAutoFit/>
          </a:bodyPr>
          <a:lstStyle/>
          <a:p>
            <a:r>
              <a:rPr lang="it-IT" sz="1800" b="1" dirty="0">
                <a:solidFill>
                  <a:srgbClr val="000000"/>
                </a:solidFill>
                <a:effectLst/>
                <a:latin typeface="Times New Roman" panose="02020603050405020304" pitchFamily="18" charset="0"/>
                <a:ea typeface="Times New Roman" panose="02020603050405020304" pitchFamily="18" charset="0"/>
              </a:rPr>
              <a:t>Gambar </a:t>
            </a:r>
            <a:r>
              <a:rPr lang="en-US" b="1" dirty="0">
                <a:solidFill>
                  <a:srgbClr val="000000"/>
                </a:solidFill>
                <a:latin typeface="Times New Roman" panose="02020603050405020304" pitchFamily="18" charset="0"/>
                <a:ea typeface="Times New Roman" panose="02020603050405020304" pitchFamily="18" charset="0"/>
              </a:rPr>
              <a:t>2.7</a:t>
            </a:r>
            <a:r>
              <a:rPr lang="it-IT" sz="1800" b="1" dirty="0">
                <a:solidFill>
                  <a:srgbClr val="000000"/>
                </a:solidFill>
                <a:effectLst/>
                <a:latin typeface="Times New Roman" panose="02020603050405020304" pitchFamily="18" charset="0"/>
                <a:ea typeface="Times New Roman" panose="02020603050405020304" pitchFamily="18" charset="0"/>
              </a:rPr>
              <a:t>Skema Spesiasi Simpatrik</a:t>
            </a:r>
            <a:endParaRPr lang="en-US" dirty="0"/>
          </a:p>
        </p:txBody>
      </p:sp>
    </p:spTree>
    <p:extLst>
      <p:ext uri="{BB962C8B-B14F-4D97-AF65-F5344CB8AC3E}">
        <p14:creationId xmlns:p14="http://schemas.microsoft.com/office/powerpoint/2010/main" val="1929356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9772" y="304800"/>
            <a:ext cx="5867400" cy="523220"/>
          </a:xfrm>
          <a:prstGeom prst="rect">
            <a:avLst/>
          </a:prstGeom>
        </p:spPr>
        <p:txBody>
          <a:bodyPr wrap="square">
            <a:spAutoFit/>
          </a:bodyPr>
          <a:lstStyle/>
          <a:p>
            <a:r>
              <a:rPr lang="en-US" sz="2800" b="1" dirty="0">
                <a:solidFill>
                  <a:srgbClr val="FF0000"/>
                </a:solidFill>
              </a:rPr>
              <a:t>DEFENISI SPESIASI</a:t>
            </a:r>
            <a:endParaRPr lang="en-US" sz="2800" dirty="0">
              <a:solidFill>
                <a:srgbClr val="FF0000"/>
              </a:solidFill>
            </a:endParaRPr>
          </a:p>
        </p:txBody>
      </p:sp>
      <p:sp>
        <p:nvSpPr>
          <p:cNvPr id="5" name="TextBox 4">
            <a:extLst>
              <a:ext uri="{FF2B5EF4-FFF2-40B4-BE49-F238E27FC236}">
                <a16:creationId xmlns:a16="http://schemas.microsoft.com/office/drawing/2014/main" id="{0E6AB0D4-060B-448B-962D-259956101B32}"/>
              </a:ext>
            </a:extLst>
          </p:cNvPr>
          <p:cNvSpPr txBox="1"/>
          <p:nvPr/>
        </p:nvSpPr>
        <p:spPr>
          <a:xfrm>
            <a:off x="304800" y="889576"/>
            <a:ext cx="8382000" cy="5634235"/>
          </a:xfrm>
          <a:prstGeom prst="rect">
            <a:avLst/>
          </a:prstGeom>
          <a:noFill/>
        </p:spPr>
        <p:txBody>
          <a:bodyPr wrap="square">
            <a:spAutoFit/>
          </a:bodyPr>
          <a:lstStyle/>
          <a:p>
            <a:pPr algn="just">
              <a:lnSpc>
                <a:spcPct val="150000"/>
              </a:lnSpc>
              <a:spcAft>
                <a:spcPts val="1000"/>
              </a:spcAft>
              <a:tabLst>
                <a:tab pos="450215" algn="l"/>
              </a:tabLst>
            </a:pPr>
            <a:r>
              <a:rPr lang="id-ID"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b-NO" sz="2000" dirty="0">
                <a:effectLst/>
                <a:latin typeface="Times New Roman" panose="02020603050405020304" pitchFamily="18" charset="0"/>
                <a:ea typeface="Times New Roman" panose="02020603050405020304" pitchFamily="18" charset="0"/>
                <a:cs typeface="Times New Roman" panose="02020603050405020304" pitchFamily="18" charset="0"/>
              </a:rPr>
              <a:t>Spesiasi adalah pembentukan spesies baru dan berbeda dari spesies sebelumnya dalam kerangka evolusi. </a:t>
            </a:r>
          </a:p>
          <a:p>
            <a:pPr algn="just">
              <a:lnSpc>
                <a:spcPct val="150000"/>
              </a:lnSpc>
              <a:spcAft>
                <a:spcPts val="1000"/>
              </a:spcAft>
              <a:tabLst>
                <a:tab pos="450215" algn="l"/>
              </a:tabLst>
            </a:pPr>
            <a:r>
              <a:rPr lang="nb-NO" sz="2000" dirty="0">
                <a:effectLst/>
                <a:latin typeface="Times New Roman" panose="02020603050405020304" pitchFamily="18" charset="0"/>
                <a:ea typeface="Times New Roman" panose="02020603050405020304" pitchFamily="18" charset="0"/>
                <a:cs typeface="Times New Roman" panose="02020603050405020304" pitchFamily="18" charset="0"/>
              </a:rPr>
              <a:t>Spesiasi dapat berlangsung cepat, dapat pula berlangsung lama hingga puluhan juta tahun. </a:t>
            </a:r>
          </a:p>
          <a:p>
            <a:pPr algn="just">
              <a:lnSpc>
                <a:spcPct val="150000"/>
              </a:lnSpc>
              <a:spcAft>
                <a:spcPts val="1000"/>
              </a:spcAft>
              <a:tabLst>
                <a:tab pos="450215" algn="l"/>
              </a:tabLst>
            </a:pPr>
            <a:r>
              <a:rPr lang="nb-NO" sz="2000" dirty="0">
                <a:effectLst/>
                <a:latin typeface="Times New Roman" panose="02020603050405020304" pitchFamily="18" charset="0"/>
                <a:ea typeface="Times New Roman" panose="02020603050405020304" pitchFamily="18" charset="0"/>
                <a:cs typeface="Times New Roman" panose="02020603050405020304" pitchFamily="18" charset="0"/>
              </a:rPr>
              <a:t>Setiap populasi terdiri atas kumpulan individu sejenis (satu spesies) dan menempati suatu lokasi yang sama.</a:t>
            </a:r>
          </a:p>
          <a:p>
            <a:pPr algn="just">
              <a:lnSpc>
                <a:spcPct val="150000"/>
              </a:lnSpc>
              <a:spcAft>
                <a:spcPts val="1000"/>
              </a:spcAft>
              <a:tabLst>
                <a:tab pos="450215" algn="l"/>
              </a:tabLst>
            </a:pPr>
            <a:r>
              <a:rPr lang="nb-NO" sz="2000" dirty="0">
                <a:effectLst/>
                <a:latin typeface="Times New Roman" panose="02020603050405020304" pitchFamily="18" charset="0"/>
                <a:ea typeface="Times New Roman" panose="02020603050405020304" pitchFamily="18" charset="0"/>
                <a:cs typeface="Times New Roman" panose="02020603050405020304" pitchFamily="18" charset="0"/>
              </a:rPr>
              <a:t>Karena suatu sebab, populasi dapat terpisah dan masing-masing mengembangkan adaptasinya sesuai dengan lingkungan baru. </a:t>
            </a:r>
          </a:p>
          <a:p>
            <a:pPr algn="just">
              <a:lnSpc>
                <a:spcPct val="150000"/>
              </a:lnSpc>
              <a:spcAft>
                <a:spcPts val="1000"/>
              </a:spcAft>
              <a:tabLst>
                <a:tab pos="450215" algn="l"/>
              </a:tabLst>
            </a:pPr>
            <a:r>
              <a:rPr lang="nb-NO" sz="2000" dirty="0">
                <a:effectLst/>
                <a:latin typeface="Times New Roman" panose="02020603050405020304" pitchFamily="18" charset="0"/>
                <a:ea typeface="Times New Roman" panose="02020603050405020304" pitchFamily="18" charset="0"/>
                <a:cs typeface="Times New Roman" panose="02020603050405020304" pitchFamily="18" charset="0"/>
              </a:rPr>
              <a:t>Dalam jangka waktu yang lama, populasi yang saling terpisah itu masing-masing berkembang menjadi spesies baru sehingga tidak dapat lagi mengadakan perkawinan yang menghasilkan keturunan fertil.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36168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71F5CB-388C-4134-A3D9-F1DBA324086A}"/>
              </a:ext>
            </a:extLst>
          </p:cNvPr>
          <p:cNvSpPr txBox="1"/>
          <p:nvPr/>
        </p:nvSpPr>
        <p:spPr>
          <a:xfrm>
            <a:off x="304800" y="304800"/>
            <a:ext cx="8534400" cy="5880712"/>
          </a:xfrm>
          <a:prstGeom prst="rect">
            <a:avLst/>
          </a:prstGeom>
          <a:noFill/>
        </p:spPr>
        <p:txBody>
          <a:bodyPr wrap="square">
            <a:spAutoFit/>
          </a:bodyPr>
          <a:lstStyle/>
          <a:p>
            <a:pPr indent="457200" algn="just">
              <a:lnSpc>
                <a:spcPct val="150000"/>
              </a:lnSpc>
              <a:spcAft>
                <a:spcPts val="1000"/>
              </a:spcAft>
            </a:pP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Hugo de Vries menyatakan bahwa spesiasi simpatrik dengan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autopoliploidi</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terjadi pada tumbuhan bunga primrose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Oenothera lamarckiana</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merupakan suatu spesies diploid dengan 14 kromosom. </a:t>
            </a:r>
          </a:p>
          <a:p>
            <a:pPr indent="457200" algn="just">
              <a:lnSpc>
                <a:spcPct val="150000"/>
              </a:lnSpc>
              <a:spcAft>
                <a:spcPts val="1000"/>
              </a:spcAft>
            </a:pP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Selanjutnya bahwa tumbuhan itu tidak mampu kawin dengan bunga mawar diploid, spesies baru itu kemudian dinamai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Oenothera gigas</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Mekanisme lain spesiasi adalah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alopoliploid</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yaitu kontribusi dua spesies yang berbeda terhadap suatu hibrid poliploid. </a:t>
            </a:r>
          </a:p>
          <a:p>
            <a:pPr indent="457200" algn="just">
              <a:lnSpc>
                <a:spcPct val="150000"/>
              </a:lnSpc>
              <a:spcAft>
                <a:spcPts val="1000"/>
              </a:spcAft>
            </a:pP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Misalnya rumput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Spartina anglica</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berasal dari hibridisasi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Spartina maritima</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dengan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Spartina alternaflora</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Spesiasi simpatrik pada hewan contohnya serangga </a:t>
            </a:r>
            <a:r>
              <a:rPr lang="it-IT" sz="2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Rhagoletis </a:t>
            </a:r>
            <a:r>
              <a:rPr lang="it-IT"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4590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4E2D73-7E0A-4A99-AA5D-DD99F1C860B2}"/>
              </a:ext>
            </a:extLst>
          </p:cNvPr>
          <p:cNvSpPr txBox="1"/>
          <p:nvPr/>
        </p:nvSpPr>
        <p:spPr>
          <a:xfrm>
            <a:off x="381000" y="457200"/>
            <a:ext cx="8077200" cy="4667945"/>
          </a:xfrm>
          <a:prstGeom prst="rect">
            <a:avLst/>
          </a:prstGeom>
          <a:noFill/>
        </p:spPr>
        <p:txBody>
          <a:bodyPr wrap="square">
            <a:spAutoFit/>
          </a:bodyPr>
          <a:lstStyle/>
          <a:p>
            <a:pPr>
              <a:spcBef>
                <a:spcPts val="1125"/>
              </a:spcBef>
              <a:spcAft>
                <a:spcPts val="1125"/>
              </a:spcAft>
            </a:pPr>
            <a:r>
              <a:rPr lang="en-US" sz="3200" b="1" dirty="0" err="1">
                <a:solidFill>
                  <a:srgbClr val="FF0000"/>
                </a:solidFill>
                <a:effectLst/>
                <a:latin typeface="Open Sans" panose="020B0606030504020204" pitchFamily="34" charset="0"/>
                <a:ea typeface="Times New Roman" panose="02020603050405020304" pitchFamily="18" charset="0"/>
              </a:rPr>
              <a:t>Syarat</a:t>
            </a:r>
            <a:r>
              <a:rPr lang="en-US" sz="3200" b="1" dirty="0">
                <a:solidFill>
                  <a:srgbClr val="FF0000"/>
                </a:solidFill>
                <a:effectLst/>
                <a:latin typeface="Open Sans" panose="020B0606030504020204" pitchFamily="34" charset="0"/>
                <a:ea typeface="Times New Roman" panose="02020603050405020304" pitchFamily="18" charset="0"/>
              </a:rPr>
              <a:t> </a:t>
            </a:r>
            <a:r>
              <a:rPr lang="en-US" sz="3200" b="1" dirty="0" err="1">
                <a:solidFill>
                  <a:srgbClr val="FF0000"/>
                </a:solidFill>
                <a:effectLst/>
                <a:latin typeface="Open Sans" panose="020B0606030504020204" pitchFamily="34" charset="0"/>
                <a:ea typeface="Times New Roman" panose="02020603050405020304" pitchFamily="18" charset="0"/>
              </a:rPr>
              <a:t>Terjadinya</a:t>
            </a:r>
            <a:r>
              <a:rPr lang="en-US" sz="3200" b="1" dirty="0">
                <a:solidFill>
                  <a:srgbClr val="FF0000"/>
                </a:solidFill>
                <a:effectLst/>
                <a:latin typeface="Open Sans" panose="020B0606030504020204" pitchFamily="34" charset="0"/>
                <a:ea typeface="Times New Roman" panose="02020603050405020304" pitchFamily="18" charset="0"/>
              </a:rPr>
              <a:t> </a:t>
            </a:r>
            <a:r>
              <a:rPr lang="en-US" sz="3200" b="1" dirty="0" err="1">
                <a:solidFill>
                  <a:srgbClr val="FF0000"/>
                </a:solidFill>
                <a:effectLst/>
                <a:latin typeface="Open Sans" panose="020B0606030504020204" pitchFamily="34" charset="0"/>
                <a:ea typeface="Times New Roman" panose="02020603050405020304" pitchFamily="18" charset="0"/>
              </a:rPr>
              <a:t>Spesiasi</a:t>
            </a:r>
            <a:br>
              <a:rPr lang="en-US" sz="3200" dirty="0">
                <a:solidFill>
                  <a:srgbClr val="444444"/>
                </a:solidFill>
                <a:effectLst/>
                <a:latin typeface="Open Sans" panose="020B0606030504020204" pitchFamily="34" charset="0"/>
                <a:ea typeface="Times New Roman" panose="02020603050405020304" pitchFamily="18" charset="0"/>
              </a:rPr>
            </a:br>
            <a:endParaRPr lang="en-US" sz="3200" dirty="0">
              <a:solidFill>
                <a:srgbClr val="444444"/>
              </a:solidFill>
              <a:effectLst/>
              <a:latin typeface="Open Sans" panose="020B0606030504020204" pitchFamily="34" charset="0"/>
              <a:ea typeface="Times New Roman" panose="02020603050405020304" pitchFamily="18" charset="0"/>
            </a:endParaRPr>
          </a:p>
          <a:p>
            <a:pPr>
              <a:spcBef>
                <a:spcPts val="1125"/>
              </a:spcBef>
              <a:spcAft>
                <a:spcPts val="1125"/>
              </a:spcAft>
            </a:pPr>
            <a:r>
              <a:rPr lang="en-US" sz="3200" dirty="0" err="1">
                <a:solidFill>
                  <a:srgbClr val="444444"/>
                </a:solidFill>
                <a:effectLst/>
                <a:latin typeface="Open Sans" panose="020B0606030504020204" pitchFamily="34" charset="0"/>
                <a:ea typeface="Times New Roman" panose="02020603050405020304" pitchFamily="18" charset="0"/>
              </a:rPr>
              <a:t>Adanya</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perubahan</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lingkungan</a:t>
            </a:r>
            <a:endParaRPr lang="en-US" sz="3200" dirty="0">
              <a:solidFill>
                <a:srgbClr val="444444"/>
              </a:solidFill>
              <a:effectLst/>
              <a:latin typeface="Open Sans" panose="020B0606030504020204" pitchFamily="34" charset="0"/>
              <a:ea typeface="Times New Roman" panose="02020603050405020304" pitchFamily="18" charset="0"/>
            </a:endParaRPr>
          </a:p>
          <a:p>
            <a:pPr>
              <a:spcBef>
                <a:spcPts val="1125"/>
              </a:spcBef>
              <a:spcAft>
                <a:spcPts val="1125"/>
              </a:spcAft>
            </a:pPr>
            <a:r>
              <a:rPr lang="en-US" sz="3200" dirty="0" err="1">
                <a:solidFill>
                  <a:srgbClr val="444444"/>
                </a:solidFill>
                <a:effectLst/>
                <a:latin typeface="Open Sans" panose="020B0606030504020204" pitchFamily="34" charset="0"/>
                <a:ea typeface="Times New Roman" panose="02020603050405020304" pitchFamily="18" charset="0"/>
              </a:rPr>
              <a:t>Adanya</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Relung</a:t>
            </a:r>
            <a:r>
              <a:rPr lang="en-US" sz="3200" dirty="0">
                <a:solidFill>
                  <a:srgbClr val="444444"/>
                </a:solidFill>
                <a:effectLst/>
                <a:latin typeface="Open Sans" panose="020B0606030504020204" pitchFamily="34" charset="0"/>
                <a:ea typeface="Times New Roman" panose="02020603050405020304" pitchFamily="18" charset="0"/>
              </a:rPr>
              <a:t> (Niche) yang </a:t>
            </a:r>
            <a:r>
              <a:rPr lang="en-US" sz="3200" dirty="0" err="1">
                <a:solidFill>
                  <a:srgbClr val="444444"/>
                </a:solidFill>
                <a:effectLst/>
                <a:latin typeface="Open Sans" panose="020B0606030504020204" pitchFamily="34" charset="0"/>
                <a:ea typeface="Times New Roman" panose="02020603050405020304" pitchFamily="18" charset="0"/>
              </a:rPr>
              <a:t>Kosong</a:t>
            </a:r>
            <a:endParaRPr lang="en-US" sz="3200" dirty="0">
              <a:solidFill>
                <a:srgbClr val="444444"/>
              </a:solidFill>
              <a:effectLst/>
              <a:latin typeface="Open Sans" panose="020B0606030504020204" pitchFamily="34" charset="0"/>
              <a:ea typeface="Times New Roman" panose="02020603050405020304" pitchFamily="18" charset="0"/>
            </a:endParaRPr>
          </a:p>
          <a:p>
            <a:pPr>
              <a:spcBef>
                <a:spcPts val="1125"/>
              </a:spcBef>
              <a:spcAft>
                <a:spcPts val="1125"/>
              </a:spcAft>
            </a:pPr>
            <a:r>
              <a:rPr lang="en-US" sz="3200" dirty="0" err="1">
                <a:solidFill>
                  <a:srgbClr val="444444"/>
                </a:solidFill>
                <a:effectLst/>
                <a:latin typeface="Open Sans" panose="020B0606030504020204" pitchFamily="34" charset="0"/>
                <a:ea typeface="Times New Roman" panose="02020603050405020304" pitchFamily="18" charset="0"/>
              </a:rPr>
              <a:t>Adanya</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Keanekaragaman</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suatu</a:t>
            </a:r>
            <a:r>
              <a:rPr lang="en-US" sz="3200" dirty="0">
                <a:solidFill>
                  <a:srgbClr val="444444"/>
                </a:solidFill>
                <a:effectLst/>
                <a:latin typeface="Open Sans" panose="020B0606030504020204" pitchFamily="34" charset="0"/>
                <a:ea typeface="Times New Roman" panose="02020603050405020304" pitchFamily="18" charset="0"/>
              </a:rPr>
              <a:t> </a:t>
            </a:r>
            <a:r>
              <a:rPr lang="en-US" sz="3200" dirty="0" err="1">
                <a:solidFill>
                  <a:srgbClr val="444444"/>
                </a:solidFill>
                <a:effectLst/>
                <a:latin typeface="Open Sans" panose="020B0606030504020204" pitchFamily="34" charset="0"/>
                <a:ea typeface="Times New Roman" panose="02020603050405020304" pitchFamily="18" charset="0"/>
              </a:rPr>
              <a:t>Kelompok</a:t>
            </a:r>
            <a:r>
              <a:rPr lang="en-US" sz="3200" dirty="0">
                <a:solidFill>
                  <a:srgbClr val="444444"/>
                </a:solidFill>
                <a:effectLst/>
                <a:latin typeface="Open Sans" panose="020B0606030504020204" pitchFamily="34" charset="0"/>
                <a:ea typeface="Times New Roman" panose="02020603050405020304" pitchFamily="18" charset="0"/>
              </a:rPr>
              <a:t> </a:t>
            </a:r>
          </a:p>
          <a:p>
            <a:pPr>
              <a:spcBef>
                <a:spcPts val="1125"/>
              </a:spcBef>
              <a:spcAft>
                <a:spcPts val="1125"/>
              </a:spcAft>
            </a:pPr>
            <a:r>
              <a:rPr lang="en-US" sz="3200" dirty="0" err="1">
                <a:solidFill>
                  <a:srgbClr val="444444"/>
                </a:solidFill>
                <a:effectLst/>
                <a:latin typeface="Open Sans" panose="020B0606030504020204" pitchFamily="34" charset="0"/>
                <a:ea typeface="Times New Roman" panose="02020603050405020304" pitchFamily="18" charset="0"/>
              </a:rPr>
              <a:t>Organisme</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1946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35B37A-8D6E-4863-85C7-25BC7850B1EE}"/>
              </a:ext>
            </a:extLst>
          </p:cNvPr>
          <p:cNvSpPr txBox="1"/>
          <p:nvPr/>
        </p:nvSpPr>
        <p:spPr>
          <a:xfrm>
            <a:off x="304800" y="433110"/>
            <a:ext cx="8382000" cy="5432256"/>
          </a:xfrm>
          <a:prstGeom prst="rect">
            <a:avLst/>
          </a:prstGeom>
          <a:noFill/>
        </p:spPr>
        <p:txBody>
          <a:bodyPr wrap="square">
            <a:spAutoFit/>
          </a:bodyPr>
          <a:lstStyle/>
          <a:p>
            <a:pPr>
              <a:spcBef>
                <a:spcPts val="1125"/>
              </a:spcBef>
              <a:spcAft>
                <a:spcPts val="1125"/>
              </a:spcAft>
            </a:pPr>
            <a:br>
              <a:rPr lang="en-US" sz="2800" dirty="0">
                <a:solidFill>
                  <a:srgbClr val="444444"/>
                </a:solidFill>
                <a:effectLst/>
                <a:latin typeface="Open Sans" panose="020B0606030504020204" pitchFamily="34" charset="0"/>
                <a:ea typeface="Times New Roman" panose="02020603050405020304" pitchFamily="18" charset="0"/>
              </a:rPr>
            </a:br>
            <a:r>
              <a:rPr lang="en-US" sz="2400" dirty="0" err="1">
                <a:solidFill>
                  <a:srgbClr val="444444"/>
                </a:solidFill>
                <a:effectLst/>
                <a:latin typeface="Open Sans" panose="020B0606030504020204" pitchFamily="34" charset="0"/>
                <a:ea typeface="Times New Roman" panose="02020603050405020304" pitchFamily="18" charset="0"/>
              </a:rPr>
              <a:t>Ditinjau</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dari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segi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geografi</a:t>
            </a:r>
            <a:r>
              <a:rPr lang="en-US" sz="2400" dirty="0">
                <a:solidFill>
                  <a:srgbClr val="444444"/>
                </a:solidFill>
                <a:effectLst/>
                <a:latin typeface="Open Sans" panose="020B0606030504020204" pitchFamily="34" charset="0"/>
                <a:ea typeface="Times New Roman" panose="02020603050405020304" pitchFamily="18" charset="0"/>
              </a:rPr>
              <a:t>, proses </a:t>
            </a:r>
            <a:r>
              <a:rPr lang="en-US" sz="2400" dirty="0" err="1">
                <a:solidFill>
                  <a:srgbClr val="444444"/>
                </a:solidFill>
                <a:effectLst/>
                <a:latin typeface="Open Sans" panose="020B0606030504020204" pitchFamily="34" charset="0"/>
                <a:ea typeface="Times New Roman" panose="02020603050405020304" pitchFamily="18" charset="0"/>
              </a:rPr>
              <a:t>spesiasi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dapat</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dibagi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dua</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yaitu</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simpatri</a:t>
            </a:r>
            <a:r>
              <a:rPr lang="en-US" sz="2400" dirty="0">
                <a:solidFill>
                  <a:srgbClr val="444444"/>
                </a:solidFill>
                <a:effectLst/>
                <a:latin typeface="Open Sans" panose="020B0606030504020204" pitchFamily="34" charset="0"/>
                <a:ea typeface="Times New Roman" panose="02020603050405020304" pitchFamily="18" charset="0"/>
              </a:rPr>
              <a:t> dan </a:t>
            </a:r>
            <a:r>
              <a:rPr lang="en-US" sz="2400" dirty="0" err="1">
                <a:solidFill>
                  <a:srgbClr val="444444"/>
                </a:solidFill>
                <a:effectLst/>
                <a:latin typeface="Open Sans" panose="020B0606030504020204" pitchFamily="34" charset="0"/>
                <a:ea typeface="Times New Roman" panose="02020603050405020304" pitchFamily="18" charset="0"/>
              </a:rPr>
              <a:t>tidak</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simpatri</a:t>
            </a:r>
            <a:r>
              <a:rPr lang="en-US" sz="2400" dirty="0">
                <a:solidFill>
                  <a:srgbClr val="444444"/>
                </a:solidFill>
                <a:effectLst/>
                <a:latin typeface="Open Sans" panose="020B0606030504020204" pitchFamily="34" charset="0"/>
                <a:ea typeface="Times New Roman" panose="02020603050405020304" pitchFamily="18" charset="0"/>
              </a:rPr>
              <a:t>.</a:t>
            </a:r>
          </a:p>
          <a:p>
            <a:pPr>
              <a:spcBef>
                <a:spcPts val="1125"/>
              </a:spcBef>
              <a:spcAft>
                <a:spcPts val="1125"/>
              </a:spcAft>
            </a:pPr>
            <a:r>
              <a:rPr lang="en-US" sz="2400" dirty="0">
                <a:solidFill>
                  <a:srgbClr val="444444"/>
                </a:solidFill>
                <a:effectLst/>
                <a:latin typeface="Open Sans" panose="020B0606030504020204" pitchFamily="34" charset="0"/>
                <a:ea typeface="Times New Roman" panose="02020603050405020304" pitchFamily="18" charset="0"/>
              </a:rPr>
              <a:t>Proses </a:t>
            </a:r>
            <a:r>
              <a:rPr lang="en-US" sz="2400" dirty="0" err="1">
                <a:solidFill>
                  <a:srgbClr val="444444"/>
                </a:solidFill>
                <a:effectLst/>
                <a:latin typeface="Open Sans" panose="020B0606030504020204" pitchFamily="34" charset="0"/>
                <a:ea typeface="Times New Roman" panose="02020603050405020304" pitchFamily="18" charset="0"/>
              </a:rPr>
              <a:t>spesiasi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simpatri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merupakan</a:t>
            </a:r>
            <a:r>
              <a:rPr lang="en-US" sz="2400" dirty="0">
                <a:solidFill>
                  <a:srgbClr val="444444"/>
                </a:solidFill>
                <a:effectLst/>
                <a:latin typeface="Open Sans" panose="020B0606030504020204" pitchFamily="34" charset="0"/>
                <a:ea typeface="Times New Roman" panose="02020603050405020304" pitchFamily="18" charset="0"/>
              </a:rPr>
              <a:t> proses </a:t>
            </a:r>
            <a:r>
              <a:rPr lang="en-US" sz="2400" dirty="0" err="1">
                <a:solidFill>
                  <a:srgbClr val="444444"/>
                </a:solidFill>
                <a:effectLst/>
                <a:latin typeface="Open Sans" panose="020B0606030504020204" pitchFamily="34" charset="0"/>
                <a:ea typeface="Times New Roman" panose="02020603050405020304" pitchFamily="18" charset="0"/>
              </a:rPr>
              <a:t>spesiasi</a:t>
            </a:r>
            <a:r>
              <a:rPr lang="en-US" sz="2400" dirty="0">
                <a:solidFill>
                  <a:srgbClr val="444444"/>
                </a:solidFill>
                <a:effectLst/>
                <a:latin typeface="Open Sans" panose="020B0606030504020204" pitchFamily="34" charset="0"/>
                <a:ea typeface="Times New Roman" panose="02020603050405020304" pitchFamily="18" charset="0"/>
              </a:rPr>
              <a:t> yang </a:t>
            </a:r>
            <a:r>
              <a:rPr lang="en-US" sz="2400" dirty="0" err="1">
                <a:solidFill>
                  <a:srgbClr val="444444"/>
                </a:solidFill>
                <a:effectLst/>
                <a:latin typeface="Open Sans" panose="020B0606030504020204" pitchFamily="34" charset="0"/>
                <a:ea typeface="Times New Roman" panose="02020603050405020304" pitchFamily="18" charset="0"/>
              </a:rPr>
              <a:t>terjadi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dalam</a:t>
            </a:r>
            <a:r>
              <a:rPr lang="en-US" sz="2400" dirty="0">
                <a:solidFill>
                  <a:srgbClr val="444444"/>
                </a:solidFill>
                <a:effectLst/>
                <a:latin typeface="Open Sans" panose="020B0606030504020204" pitchFamily="34" charset="0"/>
                <a:ea typeface="Times New Roman" panose="02020603050405020304" pitchFamily="18" charset="0"/>
              </a:rPr>
              <a:t> area </a:t>
            </a:r>
            <a:r>
              <a:rPr lang="en-US" sz="2400" dirty="0" err="1">
                <a:solidFill>
                  <a:srgbClr val="444444"/>
                </a:solidFill>
                <a:effectLst/>
                <a:latin typeface="Open Sans" panose="020B0606030504020204" pitchFamily="34" charset="0"/>
                <a:ea typeface="Times New Roman" panose="02020603050405020304" pitchFamily="18" charset="0"/>
              </a:rPr>
              <a:t>geografi</a:t>
            </a:r>
            <a:r>
              <a:rPr lang="en-US" sz="2400" dirty="0">
                <a:solidFill>
                  <a:srgbClr val="444444"/>
                </a:solidFill>
                <a:effectLst/>
                <a:latin typeface="Open Sans" panose="020B0606030504020204" pitchFamily="34" charset="0"/>
                <a:ea typeface="Times New Roman" panose="02020603050405020304" pitchFamily="18" charset="0"/>
              </a:rPr>
              <a:t> yang </a:t>
            </a:r>
            <a:r>
              <a:rPr lang="en-US" sz="2400" dirty="0" err="1">
                <a:solidFill>
                  <a:srgbClr val="444444"/>
                </a:solidFill>
                <a:effectLst/>
                <a:latin typeface="Open Sans" panose="020B0606030504020204" pitchFamily="34" charset="0"/>
                <a:ea typeface="Times New Roman" panose="02020603050405020304" pitchFamily="18" charset="0"/>
              </a:rPr>
              <a:t>sama</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dari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suatu</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spesies</a:t>
            </a:r>
            <a:r>
              <a:rPr lang="en-US" sz="2400" dirty="0">
                <a:solidFill>
                  <a:srgbClr val="444444"/>
                </a:solidFill>
                <a:effectLst/>
                <a:latin typeface="Open Sans" panose="020B0606030504020204" pitchFamily="34" charset="0"/>
                <a:ea typeface="Times New Roman" panose="02020603050405020304" pitchFamily="18" charset="0"/>
              </a:rPr>
              <a:t> yang paling </a:t>
            </a:r>
            <a:r>
              <a:rPr lang="en-US" sz="2400" dirty="0" err="1">
                <a:solidFill>
                  <a:srgbClr val="444444"/>
                </a:solidFill>
                <a:effectLst/>
                <a:latin typeface="Open Sans" panose="020B0606030504020204" pitchFamily="34" charset="0"/>
                <a:ea typeface="Times New Roman" panose="02020603050405020304" pitchFamily="18" charset="0"/>
              </a:rPr>
              <a:t>berkerabat</a:t>
            </a:r>
            <a:r>
              <a:rPr lang="en-US" sz="2400" dirty="0">
                <a:solidFill>
                  <a:srgbClr val="444444"/>
                </a:solidFill>
                <a:effectLst/>
                <a:latin typeface="Open Sans" panose="020B0606030504020204" pitchFamily="34" charset="0"/>
                <a:ea typeface="Times New Roman" panose="02020603050405020304" pitchFamily="18" charset="0"/>
              </a:rPr>
              <a:t>.</a:t>
            </a:r>
          </a:p>
          <a:p>
            <a:pPr>
              <a:spcBef>
                <a:spcPts val="1125"/>
              </a:spcBef>
              <a:spcAft>
                <a:spcPts val="1125"/>
              </a:spcAft>
            </a:pPr>
            <a:r>
              <a:rPr lang="en-US" sz="2400" dirty="0">
                <a:solidFill>
                  <a:srgbClr val="444444"/>
                </a:solidFill>
                <a:effectLst/>
                <a:latin typeface="Open Sans" panose="020B0606030504020204" pitchFamily="34" charset="0"/>
                <a:ea typeface="Times New Roman" panose="02020603050405020304" pitchFamily="18" charset="0"/>
              </a:rPr>
              <a:t>Proses </a:t>
            </a:r>
            <a:r>
              <a:rPr lang="en-US" sz="2400" dirty="0" err="1">
                <a:solidFill>
                  <a:srgbClr val="444444"/>
                </a:solidFill>
                <a:effectLst/>
                <a:latin typeface="Open Sans" panose="020B0606030504020204" pitchFamily="34" charset="0"/>
                <a:ea typeface="Times New Roman" panose="02020603050405020304" pitchFamily="18" charset="0"/>
              </a:rPr>
              <a:t>spesiasi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tidak</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simpatri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adalah</a:t>
            </a:r>
            <a:r>
              <a:rPr lang="en-US" sz="2400" dirty="0">
                <a:solidFill>
                  <a:srgbClr val="444444"/>
                </a:solidFill>
                <a:effectLst/>
                <a:latin typeface="Open Sans" panose="020B0606030504020204" pitchFamily="34" charset="0"/>
                <a:ea typeface="Times New Roman" panose="02020603050405020304" pitchFamily="18" charset="0"/>
              </a:rPr>
              <a:t> proses </a:t>
            </a:r>
            <a:r>
              <a:rPr lang="en-US" sz="2400" dirty="0" err="1">
                <a:solidFill>
                  <a:srgbClr val="444444"/>
                </a:solidFill>
                <a:effectLst/>
                <a:latin typeface="Open Sans" panose="020B0606030504020204" pitchFamily="34" charset="0"/>
                <a:ea typeface="Times New Roman" panose="02020603050405020304" pitchFamily="18" charset="0"/>
              </a:rPr>
              <a:t>spesiasi</a:t>
            </a:r>
            <a:r>
              <a:rPr lang="en-US" sz="2400" dirty="0">
                <a:solidFill>
                  <a:srgbClr val="444444"/>
                </a:solidFill>
                <a:effectLst/>
                <a:latin typeface="Open Sans" panose="020B0606030504020204" pitchFamily="34" charset="0"/>
                <a:ea typeface="Times New Roman" panose="02020603050405020304" pitchFamily="18" charset="0"/>
              </a:rPr>
              <a:t> yang </a:t>
            </a:r>
            <a:r>
              <a:rPr lang="en-US" sz="2400" dirty="0" err="1">
                <a:solidFill>
                  <a:srgbClr val="444444"/>
                </a:solidFill>
                <a:effectLst/>
                <a:latin typeface="Open Sans" panose="020B0606030504020204" pitchFamily="34" charset="0"/>
                <a:ea typeface="Times New Roman" panose="02020603050405020304" pitchFamily="18" charset="0"/>
              </a:rPr>
              <a:t>terdapat</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dalam</a:t>
            </a:r>
            <a:r>
              <a:rPr lang="en-US" sz="2400" dirty="0">
                <a:solidFill>
                  <a:srgbClr val="444444"/>
                </a:solidFill>
                <a:effectLst/>
                <a:latin typeface="Open Sans" panose="020B0606030504020204" pitchFamily="34" charset="0"/>
                <a:ea typeface="Times New Roman" panose="02020603050405020304" pitchFamily="18" charset="0"/>
              </a:rPr>
              <a:t> area </a:t>
            </a:r>
            <a:r>
              <a:rPr lang="en-US" sz="2400" dirty="0" err="1">
                <a:solidFill>
                  <a:srgbClr val="444444"/>
                </a:solidFill>
                <a:effectLst/>
                <a:latin typeface="Open Sans" panose="020B0606030504020204" pitchFamily="34" charset="0"/>
                <a:ea typeface="Times New Roman" panose="02020603050405020304" pitchFamily="18" charset="0"/>
              </a:rPr>
              <a:t>geografi</a:t>
            </a:r>
            <a:r>
              <a:rPr lang="en-US" sz="2400" dirty="0">
                <a:solidFill>
                  <a:srgbClr val="444444"/>
                </a:solidFill>
                <a:effectLst/>
                <a:latin typeface="Open Sans" panose="020B0606030504020204" pitchFamily="34" charset="0"/>
                <a:ea typeface="Times New Roman" panose="02020603050405020304" pitchFamily="18" charset="0"/>
              </a:rPr>
              <a:t> yang </a:t>
            </a:r>
            <a:r>
              <a:rPr lang="en-US" sz="2400" dirty="0" err="1">
                <a:solidFill>
                  <a:srgbClr val="444444"/>
                </a:solidFill>
                <a:effectLst/>
                <a:latin typeface="Open Sans" panose="020B0606030504020204" pitchFamily="34" charset="0"/>
                <a:ea typeface="Times New Roman" panose="02020603050405020304" pitchFamily="18" charset="0"/>
              </a:rPr>
              <a:t>berbeda</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dibandingkan</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dengan</a:t>
            </a:r>
            <a:r>
              <a:rPr lang="en-US" sz="2400" dirty="0">
                <a:solidFill>
                  <a:srgbClr val="444444"/>
                </a:solidFill>
                <a:effectLst/>
                <a:latin typeface="Open Sans" panose="020B0606030504020204" pitchFamily="34" charset="0"/>
                <a:ea typeface="Times New Roman" panose="02020603050405020304" pitchFamily="18" charset="0"/>
              </a:rPr>
              <a:t> area </a:t>
            </a:r>
            <a:r>
              <a:rPr lang="en-US" sz="2400" dirty="0" err="1">
                <a:solidFill>
                  <a:srgbClr val="444444"/>
                </a:solidFill>
                <a:effectLst/>
                <a:latin typeface="Open Sans" panose="020B0606030504020204" pitchFamily="34" charset="0"/>
                <a:ea typeface="Times New Roman" panose="02020603050405020304" pitchFamily="18" charset="0"/>
              </a:rPr>
              <a:t>geografi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suatu</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spesies</a:t>
            </a:r>
            <a:r>
              <a:rPr lang="en-US" sz="2400" dirty="0">
                <a:solidFill>
                  <a:srgbClr val="444444"/>
                </a:solidFill>
                <a:effectLst/>
                <a:latin typeface="Open Sans" panose="020B0606030504020204" pitchFamily="34" charset="0"/>
                <a:ea typeface="Times New Roman" panose="02020603050405020304" pitchFamily="18" charset="0"/>
              </a:rPr>
              <a:t> yang paling </a:t>
            </a:r>
            <a:r>
              <a:rPr lang="en-US" sz="2400" dirty="0" err="1">
                <a:solidFill>
                  <a:srgbClr val="444444"/>
                </a:solidFill>
                <a:effectLst/>
                <a:latin typeface="Open Sans" panose="020B0606030504020204" pitchFamily="34" charset="0"/>
                <a:ea typeface="Times New Roman" panose="02020603050405020304" pitchFamily="18" charset="0"/>
              </a:rPr>
              <a:t>berkerabat</a:t>
            </a:r>
            <a:r>
              <a:rPr lang="en-US" sz="2400" dirty="0">
                <a:solidFill>
                  <a:srgbClr val="444444"/>
                </a:solidFill>
                <a:effectLst/>
                <a:latin typeface="Open Sans" panose="020B0606030504020204" pitchFamily="34" charset="0"/>
                <a:ea typeface="Times New Roman" panose="02020603050405020304" pitchFamily="18" charset="0"/>
              </a:rPr>
              <a:t>. </a:t>
            </a:r>
          </a:p>
          <a:p>
            <a:pPr>
              <a:spcBef>
                <a:spcPts val="1125"/>
              </a:spcBef>
              <a:spcAft>
                <a:spcPts val="1125"/>
              </a:spcAft>
            </a:pPr>
            <a:r>
              <a:rPr lang="en-US" sz="2400" dirty="0">
                <a:solidFill>
                  <a:srgbClr val="444444"/>
                </a:solidFill>
                <a:effectLst/>
                <a:latin typeface="Open Sans" panose="020B0606030504020204" pitchFamily="34" charset="0"/>
                <a:ea typeface="Times New Roman" panose="02020603050405020304" pitchFamily="18" charset="0"/>
              </a:rPr>
              <a:t>Proses </a:t>
            </a:r>
            <a:r>
              <a:rPr lang="en-US" sz="2400" dirty="0" err="1">
                <a:solidFill>
                  <a:srgbClr val="444444"/>
                </a:solidFill>
                <a:effectLst/>
                <a:latin typeface="Open Sans" panose="020B0606030504020204" pitchFamily="34" charset="0"/>
                <a:ea typeface="Times New Roman" panose="02020603050405020304" pitchFamily="18" charset="0"/>
              </a:rPr>
              <a:t>ini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dapat</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kita</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bedakan</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lagi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menjadi</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tiga</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kategori</a:t>
            </a:r>
            <a:r>
              <a:rPr lang="en-US" sz="2400" dirty="0">
                <a:solidFill>
                  <a:srgbClr val="444444"/>
                </a:solidFill>
                <a:effectLst/>
                <a:latin typeface="Open Sans" panose="020B0606030504020204" pitchFamily="34" charset="0"/>
                <a:ea typeface="Times New Roman" panose="02020603050405020304" pitchFamily="18" charset="0"/>
              </a:rPr>
              <a:t> yang </a:t>
            </a:r>
            <a:r>
              <a:rPr lang="en-US" sz="2400" dirty="0" err="1">
                <a:solidFill>
                  <a:srgbClr val="444444"/>
                </a:solidFill>
                <a:effectLst/>
                <a:latin typeface="Open Sans" panose="020B0606030504020204" pitchFamily="34" charset="0"/>
                <a:ea typeface="Times New Roman" panose="02020603050405020304" pitchFamily="18" charset="0"/>
              </a:rPr>
              <a:t>lebih</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spesifik</a:t>
            </a:r>
            <a:r>
              <a:rPr lang="en-US" sz="2400" dirty="0">
                <a:solidFill>
                  <a:srgbClr val="444444"/>
                </a:solidFill>
                <a:effectLst/>
                <a:latin typeface="Open Sans" panose="020B0606030504020204" pitchFamily="34" charset="0"/>
                <a:ea typeface="Times New Roman" panose="02020603050405020304" pitchFamily="18" charset="0"/>
              </a:rPr>
              <a:t>, </a:t>
            </a:r>
            <a:r>
              <a:rPr lang="en-US" sz="2400" dirty="0" err="1">
                <a:solidFill>
                  <a:srgbClr val="444444"/>
                </a:solidFill>
                <a:effectLst/>
                <a:latin typeface="Open Sans" panose="020B0606030504020204" pitchFamily="34" charset="0"/>
                <a:ea typeface="Times New Roman" panose="02020603050405020304" pitchFamily="18" charset="0"/>
              </a:rPr>
              <a:t>yaitu</a:t>
            </a:r>
            <a:r>
              <a:rPr lang="en-US" sz="2400" dirty="0">
                <a:solidFill>
                  <a:srgbClr val="444444"/>
                </a:solidFill>
                <a:effectLst/>
                <a:latin typeface="Open Sans" panose="020B0606030504020204" pitchFamily="34"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69122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64F382-697A-4604-B927-03BF5355B7C6}"/>
              </a:ext>
            </a:extLst>
          </p:cNvPr>
          <p:cNvSpPr txBox="1"/>
          <p:nvPr/>
        </p:nvSpPr>
        <p:spPr>
          <a:xfrm>
            <a:off x="304800" y="381000"/>
            <a:ext cx="8458200" cy="6124754"/>
          </a:xfrm>
          <a:prstGeom prst="rect">
            <a:avLst/>
          </a:prstGeom>
          <a:noFill/>
        </p:spPr>
        <p:txBody>
          <a:bodyPr wrap="square">
            <a:spAutoFit/>
          </a:bodyPr>
          <a:lstStyle/>
          <a:p>
            <a:r>
              <a:rPr lang="en-US" sz="2800" dirty="0">
                <a:solidFill>
                  <a:srgbClr val="444444"/>
                </a:solidFill>
                <a:effectLst/>
                <a:latin typeface="Open Sans" panose="020B0606030504020204" pitchFamily="34" charset="0"/>
                <a:ea typeface="Calibri" panose="020F0502020204030204" pitchFamily="34" charset="0"/>
              </a:rPr>
              <a:t>1.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alopatri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merupakan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suatu</a:t>
            </a:r>
            <a:r>
              <a:rPr lang="en-US" sz="2800" dirty="0">
                <a:solidFill>
                  <a:srgbClr val="444444"/>
                </a:solidFill>
                <a:effectLst/>
                <a:latin typeface="Open Sans" panose="020B0606030504020204" pitchFamily="34" charset="0"/>
                <a:ea typeface="Calibri" panose="020F0502020204030204" pitchFamily="34" charset="0"/>
              </a:rPr>
              <a:t> proses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yang </a:t>
            </a:r>
            <a:r>
              <a:rPr lang="en-US" sz="2800" dirty="0" err="1">
                <a:solidFill>
                  <a:srgbClr val="444444"/>
                </a:solidFill>
                <a:effectLst/>
                <a:latin typeface="Open Sans" panose="020B0606030504020204" pitchFamily="34" charset="0"/>
                <a:ea typeface="Calibri" panose="020F0502020204030204" pitchFamily="34" charset="0"/>
              </a:rPr>
              <a:t>terjadi</a:t>
            </a:r>
            <a:r>
              <a:rPr lang="en-US" sz="2800" dirty="0">
                <a:solidFill>
                  <a:srgbClr val="444444"/>
                </a:solidFill>
                <a:effectLst/>
                <a:latin typeface="Open Sans" panose="020B0606030504020204" pitchFamily="34" charset="0"/>
                <a:ea typeface="Calibri" panose="020F0502020204030204" pitchFamily="34" charset="0"/>
              </a:rPr>
              <a:t> di </a:t>
            </a:r>
            <a:r>
              <a:rPr lang="en-US" sz="2800" dirty="0" err="1">
                <a:solidFill>
                  <a:srgbClr val="444444"/>
                </a:solidFill>
                <a:effectLst/>
                <a:latin typeface="Open Sans" panose="020B0606030504020204" pitchFamily="34" charset="0"/>
                <a:ea typeface="Calibri" panose="020F0502020204030204" pitchFamily="34" charset="0"/>
              </a:rPr>
              <a:t>daerah</a:t>
            </a:r>
            <a:r>
              <a:rPr lang="en-US" sz="2800" dirty="0">
                <a:solidFill>
                  <a:srgbClr val="444444"/>
                </a:solidFill>
                <a:effectLst/>
                <a:latin typeface="Open Sans" panose="020B0606030504020204" pitchFamily="34" charset="0"/>
                <a:ea typeface="Calibri" panose="020F0502020204030204" pitchFamily="34" charset="0"/>
              </a:rPr>
              <a:t> yang </a:t>
            </a:r>
            <a:r>
              <a:rPr lang="en-US" sz="2800" dirty="0" err="1">
                <a:solidFill>
                  <a:srgbClr val="444444"/>
                </a:solidFill>
                <a:effectLst/>
                <a:latin typeface="Open Sans" panose="020B0606030504020204" pitchFamily="34" charset="0"/>
                <a:ea typeface="Calibri" panose="020F0502020204030204" pitchFamily="34" charset="0"/>
              </a:rPr>
              <a:t>berjauhan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atau</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berlainan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dari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suatu</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spesies</a:t>
            </a:r>
            <a:r>
              <a:rPr lang="en-US" sz="2800" dirty="0">
                <a:solidFill>
                  <a:srgbClr val="444444"/>
                </a:solidFill>
                <a:effectLst/>
                <a:latin typeface="Open Sans" panose="020B0606030504020204" pitchFamily="34" charset="0"/>
                <a:ea typeface="Calibri" panose="020F0502020204030204" pitchFamily="34" charset="0"/>
              </a:rPr>
              <a:t> yang paling </a:t>
            </a:r>
            <a:r>
              <a:rPr lang="en-US" sz="2800" dirty="0" err="1">
                <a:solidFill>
                  <a:srgbClr val="444444"/>
                </a:solidFill>
                <a:effectLst/>
                <a:latin typeface="Open Sans" panose="020B0606030504020204" pitchFamily="34" charset="0"/>
                <a:ea typeface="Calibri" panose="020F0502020204030204" pitchFamily="34" charset="0"/>
              </a:rPr>
              <a:t>dekat</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hubungan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kekerabatannya</a:t>
            </a:r>
            <a:r>
              <a:rPr lang="en-US" sz="2800" dirty="0">
                <a:solidFill>
                  <a:srgbClr val="444444"/>
                </a:solidFill>
                <a:effectLst/>
                <a:latin typeface="Open Sans" panose="020B0606030504020204" pitchFamily="34" charset="0"/>
                <a:ea typeface="Calibri" panose="020F0502020204030204" pitchFamily="34" charset="0"/>
              </a:rPr>
              <a:t>.</a:t>
            </a:r>
          </a:p>
          <a:p>
            <a:endParaRPr lang="en-US" sz="2800" dirty="0">
              <a:solidFill>
                <a:srgbClr val="444444"/>
              </a:solidFill>
              <a:effectLst/>
              <a:latin typeface="Open Sans" panose="020B0606030504020204" pitchFamily="34" charset="0"/>
              <a:ea typeface="Calibri" panose="020F0502020204030204" pitchFamily="34" charset="0"/>
            </a:endParaRPr>
          </a:p>
          <a:p>
            <a:r>
              <a:rPr lang="en-US" sz="2800" dirty="0">
                <a:solidFill>
                  <a:srgbClr val="444444"/>
                </a:solidFill>
                <a:latin typeface="Open Sans" panose="020B0606030504020204" pitchFamily="34" charset="0"/>
                <a:ea typeface="Calibri" panose="020F0502020204030204" pitchFamily="34" charset="0"/>
              </a:rPr>
              <a:t>2.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parapatry </a:t>
            </a:r>
            <a:r>
              <a:rPr lang="en-US" sz="2800" dirty="0" err="1">
                <a:solidFill>
                  <a:srgbClr val="444444"/>
                </a:solidFill>
                <a:effectLst/>
                <a:latin typeface="Open Sans" panose="020B0606030504020204" pitchFamily="34" charset="0"/>
                <a:ea typeface="Calibri" panose="020F0502020204030204" pitchFamily="34" charset="0"/>
              </a:rPr>
              <a:t>merupakan</a:t>
            </a:r>
            <a:r>
              <a:rPr lang="en-US" sz="2800" dirty="0">
                <a:solidFill>
                  <a:srgbClr val="444444"/>
                </a:solidFill>
                <a:effectLst/>
                <a:latin typeface="Open Sans" panose="020B0606030504020204" pitchFamily="34" charset="0"/>
                <a:ea typeface="Calibri" panose="020F0502020204030204" pitchFamily="34" charset="0"/>
              </a:rPr>
              <a:t> proses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yang </a:t>
            </a:r>
            <a:r>
              <a:rPr lang="en-US" sz="2800" dirty="0" err="1">
                <a:solidFill>
                  <a:srgbClr val="444444"/>
                </a:solidFill>
                <a:effectLst/>
                <a:latin typeface="Open Sans" panose="020B0606030504020204" pitchFamily="34" charset="0"/>
                <a:ea typeface="Calibri" panose="020F0502020204030204" pitchFamily="34" charset="0"/>
              </a:rPr>
              <a:t>terjadi</a:t>
            </a:r>
            <a:r>
              <a:rPr lang="en-US" sz="2800" dirty="0">
                <a:solidFill>
                  <a:srgbClr val="444444"/>
                </a:solidFill>
                <a:effectLst/>
                <a:latin typeface="Open Sans" panose="020B0606030504020204" pitchFamily="34" charset="0"/>
                <a:ea typeface="Calibri" panose="020F0502020204030204" pitchFamily="34" charset="0"/>
              </a:rPr>
              <a:t> di </a:t>
            </a:r>
            <a:r>
              <a:rPr lang="en-US" sz="2800" dirty="0" err="1">
                <a:solidFill>
                  <a:srgbClr val="444444"/>
                </a:solidFill>
                <a:effectLst/>
                <a:latin typeface="Open Sans" panose="020B0606030504020204" pitchFamily="34" charset="0"/>
                <a:ea typeface="Calibri" panose="020F0502020204030204" pitchFamily="34" charset="0"/>
              </a:rPr>
              <a:t>daerah</a:t>
            </a:r>
            <a:r>
              <a:rPr lang="en-US" sz="2800" dirty="0">
                <a:solidFill>
                  <a:srgbClr val="444444"/>
                </a:solidFill>
                <a:effectLst/>
                <a:latin typeface="Open Sans" panose="020B0606030504020204" pitchFamily="34" charset="0"/>
                <a:ea typeface="Calibri" panose="020F0502020204030204" pitchFamily="34" charset="0"/>
              </a:rPr>
              <a:t> yang </a:t>
            </a:r>
            <a:r>
              <a:rPr lang="en-US" sz="2800" dirty="0" err="1">
                <a:solidFill>
                  <a:srgbClr val="444444"/>
                </a:solidFill>
                <a:effectLst/>
                <a:latin typeface="Open Sans" panose="020B0606030504020204" pitchFamily="34" charset="0"/>
                <a:ea typeface="Calibri" panose="020F0502020204030204" pitchFamily="34" charset="0"/>
              </a:rPr>
              <a:t>bersebelahan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dengan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daerah</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dari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suatu</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spesies</a:t>
            </a:r>
            <a:r>
              <a:rPr lang="en-US" sz="2800" dirty="0">
                <a:solidFill>
                  <a:srgbClr val="444444"/>
                </a:solidFill>
                <a:effectLst/>
                <a:latin typeface="Open Sans" panose="020B0606030504020204" pitchFamily="34" charset="0"/>
                <a:ea typeface="Calibri" panose="020F0502020204030204" pitchFamily="34" charset="0"/>
              </a:rPr>
              <a:t> yang paling </a:t>
            </a:r>
            <a:r>
              <a:rPr lang="en-US" sz="2800" dirty="0" err="1">
                <a:solidFill>
                  <a:srgbClr val="444444"/>
                </a:solidFill>
                <a:effectLst/>
                <a:latin typeface="Open Sans" panose="020B0606030504020204" pitchFamily="34" charset="0"/>
                <a:ea typeface="Calibri" panose="020F0502020204030204" pitchFamily="34" charset="0"/>
              </a:rPr>
              <a:t>dekat</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hubungan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kekerabatannya</a:t>
            </a:r>
            <a:r>
              <a:rPr lang="en-US" sz="2800" dirty="0">
                <a:solidFill>
                  <a:srgbClr val="444444"/>
                </a:solidFill>
                <a:effectLst/>
                <a:latin typeface="Open Sans" panose="020B0606030504020204" pitchFamily="34" charset="0"/>
                <a:ea typeface="Calibri" panose="020F0502020204030204" pitchFamily="34" charset="0"/>
              </a:rPr>
              <a:t>.</a:t>
            </a:r>
          </a:p>
          <a:p>
            <a:endParaRPr lang="en-US" sz="2800" dirty="0">
              <a:solidFill>
                <a:srgbClr val="444444"/>
              </a:solidFill>
              <a:effectLst/>
              <a:latin typeface="Open Sans" panose="020B0606030504020204" pitchFamily="34" charset="0"/>
              <a:ea typeface="Calibri" panose="020F0502020204030204" pitchFamily="34" charset="0"/>
            </a:endParaRPr>
          </a:p>
          <a:p>
            <a:r>
              <a:rPr lang="en-US" sz="2800" dirty="0">
                <a:solidFill>
                  <a:srgbClr val="444444"/>
                </a:solidFill>
                <a:latin typeface="Open Sans" panose="020B0606030504020204" pitchFamily="34" charset="0"/>
                <a:ea typeface="Calibri" panose="020F0502020204030204" pitchFamily="34" charset="0"/>
              </a:rPr>
              <a:t>3.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peripatri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adalah</a:t>
            </a:r>
            <a:r>
              <a:rPr lang="en-US" sz="2800" dirty="0">
                <a:solidFill>
                  <a:srgbClr val="444444"/>
                </a:solidFill>
                <a:effectLst/>
                <a:latin typeface="Open Sans" panose="020B0606030504020204" pitchFamily="34" charset="0"/>
                <a:ea typeface="Calibri" panose="020F0502020204030204" pitchFamily="34" charset="0"/>
              </a:rPr>
              <a:t> proses </a:t>
            </a:r>
            <a:r>
              <a:rPr lang="en-US" sz="2800" dirty="0" err="1">
                <a:solidFill>
                  <a:srgbClr val="444444"/>
                </a:solidFill>
                <a:effectLst/>
                <a:latin typeface="Open Sans" panose="020B0606030504020204" pitchFamily="34" charset="0"/>
                <a:ea typeface="Calibri" panose="020F0502020204030204" pitchFamily="34" charset="0"/>
              </a:rPr>
              <a:t>spesiasi</a:t>
            </a:r>
            <a:r>
              <a:rPr lang="en-US" sz="2800" dirty="0">
                <a:solidFill>
                  <a:srgbClr val="444444"/>
                </a:solidFill>
                <a:effectLst/>
                <a:latin typeface="Open Sans" panose="020B0606030504020204" pitchFamily="34" charset="0"/>
                <a:ea typeface="Calibri" panose="020F0502020204030204" pitchFamily="34" charset="0"/>
              </a:rPr>
              <a:t> yang </a:t>
            </a:r>
            <a:r>
              <a:rPr lang="en-US" sz="2800" dirty="0" err="1">
                <a:solidFill>
                  <a:srgbClr val="444444"/>
                </a:solidFill>
                <a:effectLst/>
                <a:latin typeface="Open Sans" panose="020B0606030504020204" pitchFamily="34" charset="0"/>
                <a:ea typeface="Calibri" panose="020F0502020204030204" pitchFamily="34" charset="0"/>
              </a:rPr>
              <a:t>terjadi</a:t>
            </a:r>
            <a:r>
              <a:rPr lang="en-US" sz="2800" dirty="0">
                <a:solidFill>
                  <a:srgbClr val="444444"/>
                </a:solidFill>
                <a:effectLst/>
                <a:latin typeface="Open Sans" panose="020B0606030504020204" pitchFamily="34" charset="0"/>
                <a:ea typeface="Calibri" panose="020F0502020204030204" pitchFamily="34" charset="0"/>
              </a:rPr>
              <a:t> di </a:t>
            </a:r>
            <a:r>
              <a:rPr lang="en-US" sz="2800" dirty="0" err="1">
                <a:solidFill>
                  <a:srgbClr val="444444"/>
                </a:solidFill>
                <a:effectLst/>
                <a:latin typeface="Open Sans" panose="020B0606030504020204" pitchFamily="34" charset="0"/>
                <a:ea typeface="Calibri" panose="020F0502020204030204" pitchFamily="34" charset="0"/>
              </a:rPr>
              <a:t>daerah</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pinggir</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dari</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daerah</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suatu</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spesies</a:t>
            </a:r>
            <a:r>
              <a:rPr lang="en-US" sz="2800" dirty="0">
                <a:solidFill>
                  <a:srgbClr val="444444"/>
                </a:solidFill>
                <a:effectLst/>
                <a:latin typeface="Open Sans" panose="020B0606030504020204" pitchFamily="34" charset="0"/>
                <a:ea typeface="Calibri" panose="020F0502020204030204" pitchFamily="34" charset="0"/>
              </a:rPr>
              <a:t> yang paling </a:t>
            </a:r>
            <a:r>
              <a:rPr lang="en-US" sz="2800" dirty="0" err="1">
                <a:solidFill>
                  <a:srgbClr val="444444"/>
                </a:solidFill>
                <a:effectLst/>
                <a:latin typeface="Open Sans" panose="020B0606030504020204" pitchFamily="34" charset="0"/>
                <a:ea typeface="Calibri" panose="020F0502020204030204" pitchFamily="34" charset="0"/>
              </a:rPr>
              <a:t>dekat</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hubungan</a:t>
            </a:r>
            <a:r>
              <a:rPr lang="en-US" sz="2800" dirty="0">
                <a:solidFill>
                  <a:srgbClr val="444444"/>
                </a:solidFill>
                <a:effectLst/>
                <a:latin typeface="Open Sans" panose="020B0606030504020204" pitchFamily="34" charset="0"/>
                <a:ea typeface="Calibri" panose="020F0502020204030204" pitchFamily="34" charset="0"/>
              </a:rPr>
              <a:t> </a:t>
            </a:r>
            <a:r>
              <a:rPr lang="en-US" sz="2800" dirty="0" err="1">
                <a:solidFill>
                  <a:srgbClr val="444444"/>
                </a:solidFill>
                <a:effectLst/>
                <a:latin typeface="Open Sans" panose="020B0606030504020204" pitchFamily="34" charset="0"/>
                <a:ea typeface="Calibri" panose="020F0502020204030204" pitchFamily="34" charset="0"/>
              </a:rPr>
              <a:t>kekerabatannya</a:t>
            </a:r>
            <a:endParaRPr lang="en-US" sz="2800" dirty="0"/>
          </a:p>
        </p:txBody>
      </p:sp>
    </p:spTree>
    <p:extLst>
      <p:ext uri="{BB962C8B-B14F-4D97-AF65-F5344CB8AC3E}">
        <p14:creationId xmlns:p14="http://schemas.microsoft.com/office/powerpoint/2010/main" val="4273174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B230428-AF54-478D-BF6D-DD2A8CA7EDD0}"/>
              </a:ext>
            </a:extLst>
          </p:cNvPr>
          <p:cNvSpPr txBox="1"/>
          <p:nvPr/>
        </p:nvSpPr>
        <p:spPr>
          <a:xfrm>
            <a:off x="381000" y="381000"/>
            <a:ext cx="8305800" cy="1962204"/>
          </a:xfrm>
          <a:prstGeom prst="rect">
            <a:avLst/>
          </a:prstGeom>
          <a:noFill/>
        </p:spPr>
        <p:txBody>
          <a:bodyPr wrap="square">
            <a:spAutoFit/>
          </a:bodyPr>
          <a:lstStyle/>
          <a:p>
            <a:pPr algn="just">
              <a:lnSpc>
                <a:spcPct val="150000"/>
              </a:lnSpc>
              <a:spcAft>
                <a:spcPts val="1000"/>
              </a:spcAft>
              <a:tabLst>
                <a:tab pos="450215" algn="l"/>
              </a:tabLst>
            </a:pPr>
            <a:r>
              <a:rPr lang="nb-NO" sz="2800" dirty="0">
                <a:effectLst/>
                <a:latin typeface="Times New Roman" panose="02020603050405020304" pitchFamily="18" charset="0"/>
                <a:ea typeface="Times New Roman" panose="02020603050405020304" pitchFamily="18" charset="0"/>
                <a:cs typeface="Times New Roman" panose="02020603050405020304" pitchFamily="18" charset="0"/>
              </a:rPr>
              <a:t>Terbentuknya spesies baru (spesiasi) dapat diakibatkan oleh adanya isolasi geografi, isolasi reproduksi, dan perubahan genetika.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09D03C2F-D114-4596-BC55-9ACD263B08E4}"/>
              </a:ext>
            </a:extLst>
          </p:cNvPr>
          <p:cNvSpPr txBox="1"/>
          <p:nvPr/>
        </p:nvSpPr>
        <p:spPr>
          <a:xfrm>
            <a:off x="381000" y="2410190"/>
            <a:ext cx="8305800" cy="3947043"/>
          </a:xfrm>
          <a:prstGeom prst="rect">
            <a:avLst/>
          </a:prstGeom>
          <a:noFill/>
        </p:spPr>
        <p:txBody>
          <a:bodyPr wrap="square">
            <a:spAutoFit/>
          </a:bodyPr>
          <a:lstStyle/>
          <a:p>
            <a:pPr marL="1600200" lvl="3" indent="-228600" algn="just">
              <a:lnSpc>
                <a:spcPct val="150000"/>
              </a:lnSpc>
              <a:spcAft>
                <a:spcPts val="1000"/>
              </a:spcAft>
              <a:buFont typeface="+mj-lt"/>
              <a:buAutoNum type="alphaLcPeriod"/>
              <a:tabLst>
                <a:tab pos="270510" algn="l"/>
              </a:tabLst>
            </a:pPr>
            <a:r>
              <a:rPr lang="it-IT" sz="2000" b="1" dirty="0">
                <a:effectLst/>
                <a:latin typeface="Times New Roman" panose="02020603050405020304" pitchFamily="18" charset="0"/>
                <a:ea typeface="Times New Roman" panose="02020603050405020304" pitchFamily="18" charset="0"/>
                <a:cs typeface="Times New Roman" panose="02020603050405020304" pitchFamily="18" charset="0"/>
              </a:rPr>
              <a:t>Peran Isolasi Geografi</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tabLst>
                <a:tab pos="450215" algn="l"/>
              </a:tabLst>
            </a:pPr>
            <a:r>
              <a:rPr lang="id-ID" sz="2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Mayoritas para ahli biologi berpandangan bahwa faktor awal dalam proses spesiasi adalah pemisahan geografis, karena selama populasi dari spesies yang sama masih dalam hubungan langsung maupun tidak langsung </a:t>
            </a:r>
            <a:r>
              <a:rPr lang="it-IT" sz="2400" i="1" dirty="0">
                <a:effectLst/>
                <a:latin typeface="Times New Roman" panose="02020603050405020304" pitchFamily="18" charset="0"/>
                <a:ea typeface="Times New Roman" panose="02020603050405020304" pitchFamily="18" charset="0"/>
                <a:cs typeface="Times New Roman" panose="02020603050405020304" pitchFamily="18" charset="0"/>
              </a:rPr>
              <a:t>gene flow</a:t>
            </a:r>
            <a:r>
              <a:rPr lang="it-IT" sz="2400" dirty="0">
                <a:effectLst/>
                <a:latin typeface="Times New Roman" panose="02020603050405020304" pitchFamily="18" charset="0"/>
                <a:ea typeface="Times New Roman" panose="02020603050405020304" pitchFamily="18" charset="0"/>
                <a:cs typeface="Times New Roman" panose="02020603050405020304" pitchFamily="18" charset="0"/>
              </a:rPr>
              <a:t> masih dapat terjadi, meskipun berbagai populasi di dalam sistem dapat menyimpang di dalam beberapa sifat sehingga menyebabkan variasi intraspesies.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1346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DDA363-4C6B-4D06-A5C1-EBE9AED6C86C}"/>
              </a:ext>
            </a:extLst>
          </p:cNvPr>
          <p:cNvSpPr txBox="1"/>
          <p:nvPr/>
        </p:nvSpPr>
        <p:spPr>
          <a:xfrm>
            <a:off x="304800" y="457200"/>
            <a:ext cx="8153400" cy="2812950"/>
          </a:xfrm>
          <a:prstGeom prst="rect">
            <a:avLst/>
          </a:prstGeom>
          <a:noFill/>
        </p:spPr>
        <p:txBody>
          <a:bodyPr wrap="square">
            <a:spAutoFit/>
          </a:bodyPr>
          <a:lstStyle/>
          <a:p>
            <a:pPr marL="457200" algn="just">
              <a:lnSpc>
                <a:spcPct val="150000"/>
              </a:lnSpc>
              <a:spcAft>
                <a:spcPts val="1000"/>
              </a:spcAft>
              <a:tabLst>
                <a:tab pos="450215" algn="l"/>
              </a:tabLst>
            </a:pPr>
            <a:r>
              <a:rPr lang="it-IT" sz="2000" dirty="0">
                <a:effectLst/>
                <a:latin typeface="Times New Roman" panose="02020603050405020304" pitchFamily="18" charset="0"/>
                <a:ea typeface="Times New Roman" panose="02020603050405020304" pitchFamily="18" charset="0"/>
                <a:cs typeface="Times New Roman" panose="02020603050405020304" pitchFamily="18" charset="0"/>
              </a:rPr>
              <a:t>Suatu penghalang (barier) adalah keadaaan fisis ekologis yang mencegah terjadinya perpindahan-perpindahan spesies tertentu melewati batas ini dan suatu barier suatu spesies belum tentu merupakan barier bagi spesies lain. </a:t>
            </a:r>
            <a:r>
              <a:rPr lang="it-IT" sz="20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Perubahan waktu yang terjadi pada isolasi geografis menyebabkan terjadinya isolasi reproduktif sehingga menghasilkan dua spesies yang berbeda seperti terlihat pada Gambar 2.1.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a:extLst>
              <a:ext uri="{FF2B5EF4-FFF2-40B4-BE49-F238E27FC236}">
                <a16:creationId xmlns:a16="http://schemas.microsoft.com/office/drawing/2014/main" id="{BCD19923-4C88-402F-A66B-21C2456BF70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85800" y="3587851"/>
            <a:ext cx="4343400" cy="2045869"/>
          </a:xfrm>
          <a:prstGeom prst="rect">
            <a:avLst/>
          </a:prstGeom>
          <a:solidFill>
            <a:srgbClr val="FFFFFF"/>
          </a:solidFill>
          <a:ln>
            <a:noFill/>
          </a:ln>
        </p:spPr>
      </p:pic>
      <p:sp>
        <p:nvSpPr>
          <p:cNvPr id="6" name="TextBox 5">
            <a:extLst>
              <a:ext uri="{FF2B5EF4-FFF2-40B4-BE49-F238E27FC236}">
                <a16:creationId xmlns:a16="http://schemas.microsoft.com/office/drawing/2014/main" id="{4BD007A4-57CB-41D1-B8A2-AFE155B67151}"/>
              </a:ext>
            </a:extLst>
          </p:cNvPr>
          <p:cNvSpPr txBox="1"/>
          <p:nvPr/>
        </p:nvSpPr>
        <p:spPr>
          <a:xfrm>
            <a:off x="1295400" y="5885232"/>
            <a:ext cx="4587240" cy="463397"/>
          </a:xfrm>
          <a:prstGeom prst="rect">
            <a:avLst/>
          </a:prstGeom>
          <a:noFill/>
        </p:spPr>
        <p:txBody>
          <a:bodyPr wrap="square">
            <a:spAutoFit/>
          </a:bodyPr>
          <a:lstStyle/>
          <a:p>
            <a:pPr algn="ctr">
              <a:lnSpc>
                <a:spcPct val="150000"/>
              </a:lnSpc>
              <a:spcAft>
                <a:spcPts val="1000"/>
              </a:spcAft>
            </a:pP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Gambar </a:t>
            </a:r>
            <a:r>
              <a:rPr lang="en-US"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2.1.</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Waktu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Mempengaruhi</a:t>
            </a: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8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Spesiasi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E4FF7B58-A23C-4A74-B115-AF8A62143100}"/>
              </a:ext>
            </a:extLst>
          </p:cNvPr>
          <p:cNvSpPr txBox="1"/>
          <p:nvPr/>
        </p:nvSpPr>
        <p:spPr>
          <a:xfrm>
            <a:off x="5715000" y="3048000"/>
            <a:ext cx="2895600" cy="2031325"/>
          </a:xfrm>
          <a:prstGeom prst="rect">
            <a:avLst/>
          </a:prstGeom>
          <a:noFill/>
        </p:spPr>
        <p:txBody>
          <a:bodyPr wrap="square">
            <a:spAutoFit/>
          </a:bodyPr>
          <a:lstStyle/>
          <a:p>
            <a:r>
              <a:rPr lang="en-US" sz="1800" dirty="0" err="1">
                <a:solidFill>
                  <a:srgbClr val="444444"/>
                </a:solidFill>
                <a:effectLst/>
                <a:latin typeface="Segoe UI" panose="020B0502040204020203" pitchFamily="34" charset="0"/>
                <a:ea typeface="Times New Roman" panose="02020603050405020304" pitchFamily="18" charset="0"/>
              </a:rPr>
              <a:t>Hewan</a:t>
            </a:r>
            <a:r>
              <a:rPr lang="en-US" sz="1800" dirty="0">
                <a:solidFill>
                  <a:srgbClr val="444444"/>
                </a:solidFill>
                <a:effectLst/>
                <a:latin typeface="Segoe UI" panose="020B0502040204020203" pitchFamily="34" charset="0"/>
                <a:ea typeface="Times New Roman" panose="02020603050405020304" pitchFamily="18" charset="0"/>
              </a:rPr>
              <a:t> </a:t>
            </a:r>
            <a:r>
              <a:rPr lang="en-US" sz="1800" dirty="0" err="1">
                <a:solidFill>
                  <a:srgbClr val="444444"/>
                </a:solidFill>
                <a:effectLst/>
                <a:latin typeface="Segoe UI" panose="020B0502040204020203" pitchFamily="34" charset="0"/>
                <a:ea typeface="Times New Roman" panose="02020603050405020304" pitchFamily="18" charset="0"/>
              </a:rPr>
              <a:t>yanga</a:t>
            </a:r>
            <a:r>
              <a:rPr lang="en-US" sz="1800" dirty="0">
                <a:solidFill>
                  <a:srgbClr val="444444"/>
                </a:solidFill>
                <a:effectLst/>
                <a:latin typeface="Segoe UI" panose="020B0502040204020203" pitchFamily="34" charset="0"/>
                <a:ea typeface="Times New Roman" panose="02020603050405020304" pitchFamily="18" charset="0"/>
              </a:rPr>
              <a:t> </a:t>
            </a:r>
            <a:r>
              <a:rPr lang="en-US" sz="1800" dirty="0" err="1">
                <a:solidFill>
                  <a:srgbClr val="444444"/>
                </a:solidFill>
                <a:effectLst/>
                <a:latin typeface="Segoe UI" panose="020B0502040204020203" pitchFamily="34" charset="0"/>
                <a:ea typeface="Times New Roman" panose="02020603050405020304" pitchFamily="18" charset="0"/>
              </a:rPr>
              <a:t>mengalami</a:t>
            </a:r>
            <a:r>
              <a:rPr lang="en-US" sz="1800" dirty="0">
                <a:solidFill>
                  <a:srgbClr val="444444"/>
                </a:solidFill>
                <a:effectLst/>
                <a:latin typeface="Segoe UI" panose="020B0502040204020203" pitchFamily="34" charset="0"/>
                <a:ea typeface="Times New Roman" panose="02020603050405020304" pitchFamily="18" charset="0"/>
              </a:rPr>
              <a:t> </a:t>
            </a:r>
            <a:r>
              <a:rPr lang="en-US" sz="1800" dirty="0" err="1">
                <a:solidFill>
                  <a:srgbClr val="444444"/>
                </a:solidFill>
                <a:effectLst/>
                <a:latin typeface="Segoe UI" panose="020B0502040204020203" pitchFamily="34" charset="0"/>
                <a:ea typeface="Times New Roman" panose="02020603050405020304" pitchFamily="18" charset="0"/>
              </a:rPr>
              <a:t>isolasi</a:t>
            </a:r>
            <a:r>
              <a:rPr lang="en-US" sz="1800" dirty="0">
                <a:solidFill>
                  <a:srgbClr val="444444"/>
                </a:solidFill>
                <a:effectLst/>
                <a:latin typeface="Segoe UI" panose="020B0502040204020203" pitchFamily="34" charset="0"/>
                <a:ea typeface="Times New Roman" panose="02020603050405020304" pitchFamily="18" charset="0"/>
              </a:rPr>
              <a:t> </a:t>
            </a:r>
            <a:r>
              <a:rPr lang="en-US" sz="1800" dirty="0" err="1">
                <a:solidFill>
                  <a:srgbClr val="444444"/>
                </a:solidFill>
                <a:effectLst/>
                <a:latin typeface="Segoe UI" panose="020B0502040204020203" pitchFamily="34" charset="0"/>
                <a:ea typeface="Times New Roman" panose="02020603050405020304" pitchFamily="18" charset="0"/>
              </a:rPr>
              <a:t>geografl</a:t>
            </a:r>
            <a:r>
              <a:rPr lang="en-US" sz="1800" dirty="0">
                <a:solidFill>
                  <a:srgbClr val="444444"/>
                </a:solidFill>
                <a:effectLst/>
                <a:latin typeface="Segoe UI" panose="020B0502040204020203" pitchFamily="34" charset="0"/>
                <a:ea typeface="Times New Roman" panose="02020603050405020304" pitchFamily="18" charset="0"/>
              </a:rPr>
              <a:t> </a:t>
            </a:r>
            <a:r>
              <a:rPr lang="en-US" sz="1800" dirty="0" err="1">
                <a:solidFill>
                  <a:srgbClr val="444444"/>
                </a:solidFill>
                <a:effectLst/>
                <a:latin typeface="Segoe UI" panose="020B0502040204020203" pitchFamily="34" charset="0"/>
                <a:ea typeface="Times New Roman" panose="02020603050405020304" pitchFamily="18" charset="0"/>
              </a:rPr>
              <a:t>adalah</a:t>
            </a:r>
            <a:r>
              <a:rPr lang="en-US" sz="1800" dirty="0">
                <a:solidFill>
                  <a:srgbClr val="444444"/>
                </a:solidFill>
                <a:effectLst/>
                <a:latin typeface="Segoe UI" panose="020B0502040204020203" pitchFamily="34" charset="0"/>
                <a:ea typeface="Times New Roman" panose="02020603050405020304" pitchFamily="18" charset="0"/>
              </a:rPr>
              <a:t>...</a:t>
            </a:r>
            <a:br>
              <a:rPr lang="en-US" sz="1800" dirty="0">
                <a:solidFill>
                  <a:srgbClr val="444444"/>
                </a:solidFill>
                <a:effectLst/>
                <a:latin typeface="Segoe UI" panose="020B0502040204020203" pitchFamily="34" charset="0"/>
                <a:ea typeface="Times New Roman" panose="02020603050405020304" pitchFamily="18" charset="0"/>
              </a:rPr>
            </a:br>
            <a:r>
              <a:rPr lang="en-US" sz="1800" dirty="0" err="1">
                <a:solidFill>
                  <a:srgbClr val="444444"/>
                </a:solidFill>
                <a:effectLst/>
                <a:latin typeface="Segoe UI" panose="020B0502040204020203" pitchFamily="34" charset="0"/>
                <a:ea typeface="Times New Roman" panose="02020603050405020304" pitchFamily="18" charset="0"/>
              </a:rPr>
              <a:t>Harimau</a:t>
            </a:r>
            <a:r>
              <a:rPr lang="en-US" sz="1800" dirty="0">
                <a:solidFill>
                  <a:srgbClr val="444444"/>
                </a:solidFill>
                <a:effectLst/>
                <a:latin typeface="Segoe UI" panose="020B0502040204020203" pitchFamily="34" charset="0"/>
                <a:ea typeface="Times New Roman" panose="02020603050405020304" pitchFamily="18" charset="0"/>
              </a:rPr>
              <a:t>.</a:t>
            </a:r>
            <a:br>
              <a:rPr lang="en-US" sz="1800" dirty="0">
                <a:solidFill>
                  <a:srgbClr val="444444"/>
                </a:solidFill>
                <a:effectLst/>
                <a:latin typeface="Segoe UI" panose="020B0502040204020203" pitchFamily="34" charset="0"/>
                <a:ea typeface="Times New Roman" panose="02020603050405020304" pitchFamily="18" charset="0"/>
              </a:rPr>
            </a:br>
            <a:r>
              <a:rPr lang="en-US" sz="1800" dirty="0">
                <a:solidFill>
                  <a:srgbClr val="444444"/>
                </a:solidFill>
                <a:effectLst/>
                <a:latin typeface="Segoe UI" panose="020B0502040204020203" pitchFamily="34" charset="0"/>
                <a:ea typeface="Times New Roman" panose="02020603050405020304" pitchFamily="18" charset="0"/>
              </a:rPr>
              <a:t>Gajah.</a:t>
            </a:r>
            <a:br>
              <a:rPr lang="en-US" sz="1800" dirty="0">
                <a:solidFill>
                  <a:srgbClr val="444444"/>
                </a:solidFill>
                <a:effectLst/>
                <a:latin typeface="Segoe UI" panose="020B0502040204020203" pitchFamily="34" charset="0"/>
                <a:ea typeface="Times New Roman" panose="02020603050405020304" pitchFamily="18" charset="0"/>
              </a:rPr>
            </a:br>
            <a:r>
              <a:rPr lang="en-US" sz="1800" dirty="0" err="1">
                <a:solidFill>
                  <a:srgbClr val="444444"/>
                </a:solidFill>
                <a:effectLst/>
                <a:latin typeface="Segoe UI" panose="020B0502040204020203" pitchFamily="34" charset="0"/>
                <a:ea typeface="Times New Roman" panose="02020603050405020304" pitchFamily="18" charset="0"/>
              </a:rPr>
              <a:t>Rusa</a:t>
            </a:r>
            <a:r>
              <a:rPr lang="en-US" sz="1800" dirty="0">
                <a:solidFill>
                  <a:srgbClr val="444444"/>
                </a:solidFill>
                <a:effectLst/>
                <a:latin typeface="Segoe UI" panose="020B0502040204020203" pitchFamily="34" charset="0"/>
                <a:ea typeface="Times New Roman" panose="02020603050405020304" pitchFamily="18" charset="0"/>
              </a:rPr>
              <a:t>.</a:t>
            </a:r>
            <a:br>
              <a:rPr lang="en-US" sz="1800" dirty="0">
                <a:solidFill>
                  <a:srgbClr val="444444"/>
                </a:solidFill>
                <a:effectLst/>
                <a:latin typeface="Segoe UI" panose="020B0502040204020203" pitchFamily="34" charset="0"/>
                <a:ea typeface="Times New Roman" panose="02020603050405020304" pitchFamily="18" charset="0"/>
              </a:rPr>
            </a:br>
            <a:r>
              <a:rPr lang="en-US" sz="1800" dirty="0" err="1">
                <a:solidFill>
                  <a:srgbClr val="444444"/>
                </a:solidFill>
                <a:effectLst/>
                <a:latin typeface="Segoe UI" panose="020B0502040204020203" pitchFamily="34" charset="0"/>
                <a:ea typeface="Times New Roman" panose="02020603050405020304" pitchFamily="18" charset="0"/>
              </a:rPr>
              <a:t>Badak</a:t>
            </a:r>
            <a:r>
              <a:rPr lang="en-US" sz="1800" dirty="0">
                <a:solidFill>
                  <a:srgbClr val="444444"/>
                </a:solidFill>
                <a:effectLst/>
                <a:latin typeface="Segoe UI" panose="020B0502040204020203" pitchFamily="34" charset="0"/>
                <a:ea typeface="Times New Roman" panose="02020603050405020304" pitchFamily="18" charset="0"/>
              </a:rPr>
              <a:t>.</a:t>
            </a:r>
            <a:br>
              <a:rPr lang="en-US" sz="1800" dirty="0">
                <a:solidFill>
                  <a:srgbClr val="444444"/>
                </a:solidFill>
                <a:effectLst/>
                <a:latin typeface="Segoe UI" panose="020B0502040204020203" pitchFamily="34" charset="0"/>
                <a:ea typeface="Times New Roman" panose="02020603050405020304" pitchFamily="18" charset="0"/>
              </a:rPr>
            </a:br>
            <a:endParaRPr lang="en-US" dirty="0"/>
          </a:p>
        </p:txBody>
      </p:sp>
    </p:spTree>
    <p:extLst>
      <p:ext uri="{BB962C8B-B14F-4D97-AF65-F5344CB8AC3E}">
        <p14:creationId xmlns:p14="http://schemas.microsoft.com/office/powerpoint/2010/main" val="198760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0AA1C6-3E84-4258-86F2-C92E254A7CCD}"/>
              </a:ext>
            </a:extLst>
          </p:cNvPr>
          <p:cNvSpPr>
            <a:spLocks noGrp="1"/>
          </p:cNvSpPr>
          <p:nvPr>
            <p:ph idx="1"/>
          </p:nvPr>
        </p:nvSpPr>
        <p:spPr>
          <a:xfrm>
            <a:off x="609598" y="457200"/>
            <a:ext cx="8153401" cy="5943600"/>
          </a:xfrm>
        </p:spPr>
        <p:txBody>
          <a:bodyPr>
            <a:normAutofit fontScale="85000" lnSpcReduction="10000"/>
          </a:bodyPr>
          <a:lstStyle/>
          <a:p>
            <a:pPr marL="1371600" lvl="3" indent="0" algn="just">
              <a:lnSpc>
                <a:spcPct val="150000"/>
              </a:lnSpc>
              <a:spcAft>
                <a:spcPts val="1000"/>
              </a:spcAft>
              <a:buNone/>
              <a:tabLst>
                <a:tab pos="270510" algn="l"/>
              </a:tabLst>
            </a:pPr>
            <a:r>
              <a:rPr lang="it-IT" sz="2400" b="1" dirty="0">
                <a:effectLst/>
                <a:latin typeface="Times New Roman" panose="02020603050405020304" pitchFamily="18" charset="0"/>
                <a:ea typeface="Times New Roman" panose="02020603050405020304" pitchFamily="18" charset="0"/>
                <a:cs typeface="Times New Roman" panose="02020603050405020304" pitchFamily="18" charset="0"/>
              </a:rPr>
              <a:t>b. Peran Isolasi Reproduksi</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tabLst>
                <a:tab pos="45021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Pengaruh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geografis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spesiasi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karena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adanya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pencegahan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gene flow</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antara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dua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sistem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berdekatan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akibat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faktor</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ekstrinsik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geografis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tabLst>
                <a:tab pos="450215" algn="l"/>
              </a:tabLs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Setelah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kedua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berbeda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pengumpulan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perbedaan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dalam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rentang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waktu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cukup</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lama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sehingga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menjadi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mekanisme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instrinsik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instrinsik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mencegah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bercampurnya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dua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atau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mencegah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a:effectLst/>
                <a:latin typeface="Times New Roman" panose="02020603050405020304" pitchFamily="18" charset="0"/>
                <a:ea typeface="Times New Roman" panose="02020603050405020304" pitchFamily="18" charset="0"/>
                <a:cs typeface="Times New Roman" panose="02020603050405020304" pitchFamily="18" charset="0"/>
              </a:rPr>
              <a:t>interbreeding</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jika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kedua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populasi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tersebut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berkumpul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kembali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setelah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batas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pemisahan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tidak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ada</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spcAft>
                <a:spcPts val="1000"/>
              </a:spcAft>
              <a:tabLst>
                <a:tab pos="450215" algn="l"/>
              </a:tabLst>
            </a:pP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Mekanisme</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intrinsik</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yang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mungkin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dapat</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timbul</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yaitu</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sebelum</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dan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isolasi</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sesudah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perkawinan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4527322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1270</TotalTime>
  <Words>1921</Words>
  <Application>Microsoft Office PowerPoint</Application>
  <PresentationFormat>On-screen Show (4:3)</PresentationFormat>
  <Paragraphs>113</Paragraphs>
  <Slides>30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Open Sans</vt:lpstr>
      <vt:lpstr>Segoe UI</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Bambang</dc:creator>
  <cp:lastModifiedBy>SMA CERDAS BANGSA</cp:lastModifiedBy>
  <cp:revision>78</cp:revision>
  <dcterms:created xsi:type="dcterms:W3CDTF">2012-02-20T08:11:19Z</dcterms:created>
  <dcterms:modified xsi:type="dcterms:W3CDTF">2021-02-01T01:10:59Z</dcterms:modified>
</cp:coreProperties>
</file>