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F9F4A-B5F2-46E0-B701-D6CDF23AC74F}" type="datetimeFigureOut">
              <a:rPr lang="id-ID" smtClean="0"/>
              <a:t>21/08/2021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B8C10-0FBE-4CD5-9023-F3C66F07AE3F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04671-498F-47B8-B89E-B4F362231100}" type="slidenum">
              <a:rPr lang="id-ID" smtClean="0"/>
              <a:pPr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7369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DE2D-1212-4C9B-9E9E-BE8A5A9B1D84}" type="datetimeFigureOut">
              <a:rPr lang="id-ID" smtClean="0"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B261-87C6-4B40-ACE7-6F0553A19A0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DE2D-1212-4C9B-9E9E-BE8A5A9B1D84}" type="datetimeFigureOut">
              <a:rPr lang="id-ID" smtClean="0"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B261-87C6-4B40-ACE7-6F0553A19A0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DE2D-1212-4C9B-9E9E-BE8A5A9B1D84}" type="datetimeFigureOut">
              <a:rPr lang="id-ID" smtClean="0"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B261-87C6-4B40-ACE7-6F0553A19A0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DE2D-1212-4C9B-9E9E-BE8A5A9B1D84}" type="datetimeFigureOut">
              <a:rPr lang="id-ID" smtClean="0"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B261-87C6-4B40-ACE7-6F0553A19A0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DE2D-1212-4C9B-9E9E-BE8A5A9B1D84}" type="datetimeFigureOut">
              <a:rPr lang="id-ID" smtClean="0"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B261-87C6-4B40-ACE7-6F0553A19A0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DE2D-1212-4C9B-9E9E-BE8A5A9B1D84}" type="datetimeFigureOut">
              <a:rPr lang="id-ID" smtClean="0"/>
              <a:t>21/08/2021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B261-87C6-4B40-ACE7-6F0553A19A0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DE2D-1212-4C9B-9E9E-BE8A5A9B1D84}" type="datetimeFigureOut">
              <a:rPr lang="id-ID" smtClean="0"/>
              <a:t>21/08/2021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B261-87C6-4B40-ACE7-6F0553A19A0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DE2D-1212-4C9B-9E9E-BE8A5A9B1D84}" type="datetimeFigureOut">
              <a:rPr lang="id-ID" smtClean="0"/>
              <a:t>21/08/2021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B261-87C6-4B40-ACE7-6F0553A19A0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DE2D-1212-4C9B-9E9E-BE8A5A9B1D84}" type="datetimeFigureOut">
              <a:rPr lang="id-ID" smtClean="0"/>
              <a:t>21/08/2021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B261-87C6-4B40-ACE7-6F0553A19A0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DE2D-1212-4C9B-9E9E-BE8A5A9B1D84}" type="datetimeFigureOut">
              <a:rPr lang="id-ID" smtClean="0"/>
              <a:t>21/08/2021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B261-87C6-4B40-ACE7-6F0553A19A0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DE2D-1212-4C9B-9E9E-BE8A5A9B1D84}" type="datetimeFigureOut">
              <a:rPr lang="id-ID" smtClean="0"/>
              <a:t>21/08/2021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B261-87C6-4B40-ACE7-6F0553A19A0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ADE2D-1212-4C9B-9E9E-BE8A5A9B1D84}" type="datetimeFigureOut">
              <a:rPr lang="id-ID" smtClean="0"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2B261-87C6-4B40-ACE7-6F0553A19A06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" y="600081"/>
            <a:ext cx="5634288" cy="31552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5348176" y="-1"/>
            <a:ext cx="3795823" cy="4837837"/>
          </a:xfrm>
          <a:prstGeom prst="rect">
            <a:avLst/>
          </a:prstGeom>
          <a:solidFill>
            <a:schemeClr val="accent2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0" y="4572000"/>
            <a:ext cx="9144000" cy="2286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4" name="TextBox 7"/>
          <p:cNvSpPr txBox="1"/>
          <p:nvPr/>
        </p:nvSpPr>
        <p:spPr>
          <a:xfrm>
            <a:off x="159489" y="4500570"/>
            <a:ext cx="8825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Ketenagakerjaan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(</a:t>
            </a:r>
            <a:r>
              <a:rPr lang="id-ID" sz="6000" dirty="0"/>
              <a:t>SISTEM UPAH</a:t>
            </a:r>
            <a:r>
              <a:rPr lang="en-US" sz="6000" dirty="0"/>
              <a:t>)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02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815" y="618023"/>
            <a:ext cx="7886700" cy="305856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 err="1"/>
              <a:t>Tujuan</a:t>
            </a:r>
            <a:r>
              <a:rPr lang="en-US" sz="1800" b="1" dirty="0"/>
              <a:t> </a:t>
            </a:r>
            <a:r>
              <a:rPr lang="en-US" sz="1800" b="1" dirty="0" err="1"/>
              <a:t>Pembelajaran</a:t>
            </a:r>
            <a:endParaRPr lang="en-US" sz="18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mempelajari</a:t>
            </a:r>
            <a:r>
              <a:rPr lang="en-US" sz="1800" dirty="0"/>
              <a:t> </a:t>
            </a:r>
            <a:r>
              <a:rPr lang="en-US" sz="1800" dirty="0" err="1"/>
              <a:t>bab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, </a:t>
            </a:r>
            <a:r>
              <a:rPr lang="en-US" sz="1800" dirty="0" err="1"/>
              <a:t>Anda</a:t>
            </a:r>
            <a:r>
              <a:rPr lang="en-US" sz="1800" dirty="0"/>
              <a:t> </a:t>
            </a:r>
            <a:r>
              <a:rPr lang="en-US" sz="1800" dirty="0" err="1"/>
              <a:t>diharapkan</a:t>
            </a:r>
            <a:r>
              <a:rPr lang="en-US" sz="1800" dirty="0"/>
              <a:t> </a:t>
            </a:r>
            <a:r>
              <a:rPr lang="en-US" sz="1800" dirty="0" err="1"/>
              <a:t>mampu</a:t>
            </a:r>
            <a:r>
              <a:rPr lang="en-US" sz="1800" dirty="0"/>
              <a:t>:</a:t>
            </a:r>
          </a:p>
          <a:p>
            <a:pPr lvl="0">
              <a:spcBef>
                <a:spcPts val="0"/>
              </a:spcBef>
            </a:pPr>
            <a:r>
              <a:rPr lang="id-ID" sz="1800" dirty="0"/>
              <a:t>Menjelaskan </a:t>
            </a:r>
            <a:r>
              <a:rPr lang="id-ID" sz="1800" b="1" dirty="0"/>
              <a:t>Masalah ketenagakerjaan</a:t>
            </a:r>
            <a:br>
              <a:rPr lang="en-US" sz="1800" b="1" dirty="0"/>
            </a:br>
            <a:r>
              <a:rPr lang="id-ID" sz="1800" b="1" dirty="0"/>
              <a:t>di </a:t>
            </a:r>
            <a:r>
              <a:rPr lang="en-US" sz="1800" b="1" dirty="0"/>
              <a:t>I</a:t>
            </a:r>
            <a:r>
              <a:rPr lang="id-ID" sz="1800" b="1" dirty="0"/>
              <a:t>ndonesia</a:t>
            </a:r>
            <a:endParaRPr lang="en-US" sz="1800" b="1" dirty="0"/>
          </a:p>
          <a:p>
            <a:pPr>
              <a:spcBef>
                <a:spcPts val="0"/>
              </a:spcBef>
            </a:pPr>
            <a:r>
              <a:rPr lang="id-ID" sz="1800" dirty="0"/>
              <a:t> Menjelaskan cara meningkatkan kualitas tenaga kerja</a:t>
            </a:r>
          </a:p>
          <a:p>
            <a:pPr>
              <a:spcBef>
                <a:spcPts val="0"/>
              </a:spcBef>
            </a:pPr>
            <a:r>
              <a:rPr lang="id-ID" sz="1800" dirty="0"/>
              <a:t>Menjelaskan sistem pengupahan</a:t>
            </a:r>
          </a:p>
          <a:p>
            <a:pPr>
              <a:spcBef>
                <a:spcPts val="0"/>
              </a:spcBef>
            </a:pPr>
            <a:endParaRPr lang="id-ID" sz="1800" dirty="0"/>
          </a:p>
          <a:p>
            <a:pPr>
              <a:buNone/>
            </a:pPr>
            <a:endParaRPr lang="id-ID" dirty="0"/>
          </a:p>
        </p:txBody>
      </p:sp>
      <p:sp>
        <p:nvSpPr>
          <p:cNvPr id="11" name="TextBox 10"/>
          <p:cNvSpPr txBox="1"/>
          <p:nvPr/>
        </p:nvSpPr>
        <p:spPr>
          <a:xfrm>
            <a:off x="209320" y="797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3</a:t>
            </a:r>
          </a:p>
        </p:txBody>
      </p:sp>
      <p:grpSp>
        <p:nvGrpSpPr>
          <p:cNvPr id="2" name="Group 11"/>
          <p:cNvGrpSpPr/>
          <p:nvPr/>
        </p:nvGrpSpPr>
        <p:grpSpPr>
          <a:xfrm>
            <a:off x="239685" y="3770879"/>
            <a:ext cx="8640960" cy="1111623"/>
            <a:chOff x="395536" y="3757537"/>
            <a:chExt cx="8640960" cy="1111623"/>
          </a:xfrm>
        </p:grpSpPr>
        <p:sp>
          <p:nvSpPr>
            <p:cNvPr id="13" name="Rectangle 12"/>
            <p:cNvSpPr/>
            <p:nvPr/>
          </p:nvSpPr>
          <p:spPr>
            <a:xfrm>
              <a:off x="395536" y="3757538"/>
              <a:ext cx="8640960" cy="111162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7544" y="4126869"/>
              <a:ext cx="8496944" cy="64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err="1">
                  <a:solidFill>
                    <a:schemeClr val="tx1"/>
                  </a:solidFill>
                </a:rPr>
                <a:t>Nilai-nilai</a:t>
              </a:r>
              <a:r>
                <a:rPr lang="en-US" dirty="0">
                  <a:solidFill>
                    <a:schemeClr val="tx1"/>
                  </a:solidFill>
                </a:rPr>
                <a:t> yang </a:t>
              </a:r>
              <a:r>
                <a:rPr lang="en-US" dirty="0" err="1">
                  <a:solidFill>
                    <a:schemeClr val="tx1"/>
                  </a:solidFill>
                </a:rPr>
                <a:t>dapat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dikembangkan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setelah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mempelajari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bab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ini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adalah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id-ID" dirty="0">
                  <a:solidFill>
                    <a:schemeClr val="tx1"/>
                  </a:solidFill>
                </a:rPr>
                <a:t>kreatif, kerja keras, rasa ingin tahu, gemar membaca ,disiplin, dan peduli sosial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6109" y="3757537"/>
              <a:ext cx="2830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Nilai</a:t>
              </a: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dan</a:t>
              </a: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Karakter</a:t>
              </a: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Bangsa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</p:grpSp>
      <p:grpSp>
        <p:nvGrpSpPr>
          <p:cNvPr id="5" name="Group 16"/>
          <p:cNvGrpSpPr/>
          <p:nvPr/>
        </p:nvGrpSpPr>
        <p:grpSpPr>
          <a:xfrm>
            <a:off x="254418" y="5024193"/>
            <a:ext cx="8640960" cy="1555916"/>
            <a:chOff x="395536" y="5013176"/>
            <a:chExt cx="8640960" cy="1555916"/>
          </a:xfrm>
        </p:grpSpPr>
        <p:sp>
          <p:nvSpPr>
            <p:cNvPr id="18" name="Rectangle 17"/>
            <p:cNvSpPr/>
            <p:nvPr/>
          </p:nvSpPr>
          <p:spPr>
            <a:xfrm>
              <a:off x="395536" y="5013176"/>
              <a:ext cx="8640960" cy="15559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547664" y="5117950"/>
              <a:ext cx="7416824" cy="13725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3" spcCol="0"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27584" y="5767712"/>
              <a:ext cx="81787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Kata</a:t>
              </a:r>
            </a:p>
            <a:p>
              <a:r>
                <a:rPr lang="en-US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Kunci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DFC"/>
                </a:clrFrom>
                <a:clrTo>
                  <a:srgbClr val="FFFDF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844" y="5399872"/>
              <a:ext cx="432050" cy="943904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1547664" y="5193161"/>
              <a:ext cx="2289634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Font typeface="Arial" panose="020B0604020202020204" pitchFamily="34" charset="0"/>
                <a:buChar char="•"/>
              </a:pPr>
              <a:r>
                <a:rPr lang="id-ID" sz="1600" dirty="0"/>
                <a:t>Kesempatan kerja</a:t>
              </a:r>
            </a:p>
            <a:p>
              <a:pPr>
                <a:buFont typeface="Arial" panose="020B0604020202020204" pitchFamily="34" charset="0"/>
                <a:buChar char="•"/>
              </a:pPr>
              <a:r>
                <a:rPr lang="id-ID" sz="1600" dirty="0"/>
                <a:t>Pengangguran</a:t>
              </a:r>
            </a:p>
            <a:p>
              <a:pPr>
                <a:buFont typeface="Arial" panose="020B0604020202020204" pitchFamily="34" charset="0"/>
                <a:buChar char="•"/>
              </a:pPr>
              <a:r>
                <a:rPr lang="id-ID" sz="1600" dirty="0"/>
                <a:t>Pengangguran </a:t>
              </a:r>
              <a:r>
                <a:rPr lang="id-ID" sz="1600" dirty="0" err="1"/>
                <a:t>musiman</a:t>
              </a:r>
              <a:endParaRPr lang="id-ID" sz="1600" dirty="0"/>
            </a:p>
            <a:p>
              <a:pPr>
                <a:buFont typeface="Arial" panose="020B0604020202020204" pitchFamily="34" charset="0"/>
                <a:buChar char="•"/>
              </a:pPr>
              <a:r>
                <a:rPr lang="id-ID" sz="1600" dirty="0"/>
                <a:t>Pengangguran konjungtur/</a:t>
              </a:r>
              <a:r>
                <a:rPr lang="id-ID" sz="1600" dirty="0" err="1"/>
                <a:t>siklis</a:t>
              </a:r>
              <a:endParaRPr lang="id-ID" sz="1600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768188" y="5178117"/>
            <a:ext cx="26314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Angkatan kerja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Pengangguran struktural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Pengangguran </a:t>
            </a:r>
            <a:r>
              <a:rPr lang="id-ID" sz="1600" dirty="0" err="1"/>
              <a:t>friksional</a:t>
            </a:r>
            <a:endParaRPr lang="id-ID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Pengangguran terbuka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Pengangguran </a:t>
            </a:r>
            <a:r>
              <a:rPr lang="id-ID" sz="1600" dirty="0" err="1"/>
              <a:t>terselubung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6532214" y="5204178"/>
            <a:ext cx="22290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Setengah menganggur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Upah minimum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Upah minimum provinsi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09320" y="797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9945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/>
              <a:t>Jumlah angkatan kerja tidak sebanding dengan kesempatan kerja</a:t>
            </a:r>
            <a:endParaRPr lang="en-US" dirty="0"/>
          </a:p>
          <a:p>
            <a:pPr lvl="0"/>
            <a:r>
              <a:rPr lang="id-ID" dirty="0"/>
              <a:t>Mutu atau kualitas tenaga kerja yang rendah</a:t>
            </a:r>
            <a:endParaRPr lang="en-US" dirty="0"/>
          </a:p>
          <a:p>
            <a:pPr lvl="0"/>
            <a:r>
              <a:rPr lang="id-ID" dirty="0"/>
              <a:t>Pemutusan hubungan kerja (PHK)</a:t>
            </a:r>
            <a:endParaRPr lang="en-US" dirty="0"/>
          </a:p>
          <a:p>
            <a:pPr lvl="0"/>
            <a:r>
              <a:rPr lang="id-ID" dirty="0"/>
              <a:t>Tingkat upah rendah (upah minimum regional/UMR)</a:t>
            </a:r>
            <a:endParaRPr lang="en-US" dirty="0"/>
          </a:p>
          <a:p>
            <a:endParaRPr lang="id-ID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dirty="0"/>
              <a:t>Masalah Ketenagakerjaan di Indonesia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pPr lvl="0"/>
            <a:r>
              <a:rPr lang="id-ID" b="1" dirty="0"/>
              <a:t>Upaya meningkatkan kualitas tenaga kerja </a:t>
            </a:r>
            <a:r>
              <a:rPr lang="en-US" b="1" dirty="0"/>
              <a:t>I</a:t>
            </a:r>
            <a:r>
              <a:rPr lang="id-ID" b="1" dirty="0"/>
              <a:t>ndonesia</a:t>
            </a:r>
            <a:br>
              <a:rPr lang="en-US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/>
              <a:t>Meningkatkan kualitas pendidikan</a:t>
            </a:r>
            <a:endParaRPr lang="en-US" dirty="0"/>
          </a:p>
          <a:p>
            <a:pPr lvl="0"/>
            <a:r>
              <a:rPr lang="id-ID" dirty="0"/>
              <a:t>Meningkatkan kualitas kesehatan masyarakat</a:t>
            </a:r>
            <a:endParaRPr lang="en-US" dirty="0"/>
          </a:p>
          <a:p>
            <a:pPr lvl="0"/>
            <a:r>
              <a:rPr lang="id-ID" dirty="0"/>
              <a:t>Menyelenggarakan program pemagangan</a:t>
            </a:r>
            <a:endParaRPr lang="en-US" dirty="0"/>
          </a:p>
          <a:p>
            <a:pPr lvl="0"/>
            <a:r>
              <a:rPr lang="id-ID" dirty="0"/>
              <a:t>Memberdayakan balai latihan kerja (BLK) secara optimal</a:t>
            </a:r>
            <a:endParaRPr lang="en-US" dirty="0"/>
          </a:p>
          <a:p>
            <a:pPr lvl="0"/>
            <a:r>
              <a:rPr lang="id-ID" dirty="0"/>
              <a:t>Mempercepat sertifikat profesi tenaga kerja</a:t>
            </a:r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SISTEM UPAH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/>
              <a:t>Upah</a:t>
            </a:r>
            <a:r>
              <a:rPr lang="id-ID" dirty="0"/>
              <a:t> adalah pembalas berupa uang dan sebagainya yang dibayarkan untuk membalas jasa atau sebagai pembayar tenaga yang sudah dikeluarkan untuk mengerjakan sesuatu.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781918"/>
            <a:ext cx="7535463" cy="504326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4" y="1753483"/>
            <a:ext cx="4494193" cy="5104517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909" y="2129772"/>
            <a:ext cx="3886200" cy="397409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d-ID" dirty="0"/>
              <a:t>Sistem pembayaran upah di Indonesia tergantung pada berbagai kondisi, antara lain: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sz="3100" b="1" dirty="0"/>
              <a:t>1. Permintaan dan Penawaran Tenaga Kerja</a:t>
            </a:r>
          </a:p>
          <a:p>
            <a:pPr marL="0" indent="0">
              <a:buNone/>
            </a:pPr>
            <a:r>
              <a:rPr lang="id-ID" dirty="0"/>
              <a:t>Jika penawaran lebih besar daripada permintaannya, upah cenderung turun. Begitu pula sebaliknya, </a:t>
            </a:r>
            <a:r>
              <a:rPr lang="id-ID" i="1" dirty="0"/>
              <a:t>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sz="3100" b="1" dirty="0"/>
              <a:t>2. Kesepakatan Pemberi Kerja dan Penerima Kerja</a:t>
            </a:r>
          </a:p>
        </p:txBody>
      </p:sp>
      <p:sp>
        <p:nvSpPr>
          <p:cNvPr id="6" name="Rectangle 5"/>
          <p:cNvSpPr/>
          <p:nvPr/>
        </p:nvSpPr>
        <p:spPr>
          <a:xfrm>
            <a:off x="772666" y="752961"/>
            <a:ext cx="212590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Sistem Upah</a:t>
            </a:r>
            <a:endParaRPr lang="en-US" sz="2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9320" y="797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655096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5692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b="1" dirty="0"/>
              <a:t>3. Upah Minimum</a:t>
            </a:r>
          </a:p>
          <a:p>
            <a:pPr marL="0" indent="0">
              <a:buNone/>
            </a:pPr>
            <a:r>
              <a:rPr lang="id-ID" sz="2200" dirty="0"/>
              <a:t>Berdasar Peraturan Pemerintah </a:t>
            </a:r>
            <a:r>
              <a:rPr lang="id-ID" sz="2200" dirty="0" err="1"/>
              <a:t>No</a:t>
            </a:r>
            <a:r>
              <a:rPr lang="id-ID" sz="2200" dirty="0"/>
              <a:t>. 25 Tahun 2000 tentang kewenangan pemerintah dan kewenangan provinsi sebagai daerah otonom, maka diberlakukan upah minimum provinsi atau upah minimum kabupaten/kota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pic>
        <p:nvPicPr>
          <p:cNvPr id="5" name="Content Placeholder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927" y="1480031"/>
            <a:ext cx="4631748" cy="42202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9320" y="797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404373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230</Words>
  <Application>Microsoft Office PowerPoint</Application>
  <PresentationFormat>On-screen Show (4:3)</PresentationFormat>
  <Paragraphs>50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Myriad Pro</vt:lpstr>
      <vt:lpstr>Times New Roman</vt:lpstr>
      <vt:lpstr>Office Theme</vt:lpstr>
      <vt:lpstr>PowerPoint Presentation</vt:lpstr>
      <vt:lpstr>PowerPoint Presentation</vt:lpstr>
      <vt:lpstr>Masalah Ketenagakerjaan di Indonesia</vt:lpstr>
      <vt:lpstr>Upaya meningkatkan kualitas tenaga kerja Indonesia </vt:lpstr>
      <vt:lpstr>SISTEM UPAH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user</cp:lastModifiedBy>
  <cp:revision>3</cp:revision>
  <dcterms:created xsi:type="dcterms:W3CDTF">2020-08-19T01:56:49Z</dcterms:created>
  <dcterms:modified xsi:type="dcterms:W3CDTF">2021-08-21T02:38:21Z</dcterms:modified>
</cp:coreProperties>
</file>