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2" r:id="rId3"/>
    <p:sldId id="343" r:id="rId4"/>
    <p:sldId id="344" r:id="rId5"/>
    <p:sldId id="383" r:id="rId6"/>
    <p:sldId id="385" r:id="rId7"/>
    <p:sldId id="386" r:id="rId8"/>
    <p:sldId id="384" r:id="rId9"/>
    <p:sldId id="387" r:id="rId10"/>
    <p:sldId id="345" r:id="rId11"/>
    <p:sldId id="3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376" autoAdjust="0"/>
    <p:restoredTop sz="94660"/>
  </p:normalViewPr>
  <p:slideViewPr>
    <p:cSldViewPr snapToGrid="0">
      <p:cViewPr varScale="1">
        <p:scale>
          <a:sx n="34" d="100"/>
          <a:sy n="34" d="100"/>
        </p:scale>
        <p:origin x="6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3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55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9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06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4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77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0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4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9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5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7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7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9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1278AB-9C2D-4334-8D7C-E769B656EE8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8327F2-1698-40E6-9911-BB9BD6E5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D87DE-1035-471F-A0DC-90186B8F3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996247"/>
          </a:xfrm>
        </p:spPr>
        <p:txBody>
          <a:bodyPr/>
          <a:lstStyle/>
          <a:p>
            <a:r>
              <a:rPr lang="en-US" sz="4800" b="1" dirty="0"/>
              <a:t>SISTEM UPAH DI INDONESIA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C7415-0638-44DC-9E25-5456DDD5B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5962"/>
            <a:ext cx="9144000" cy="20018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9DB07-85DE-49B3-A3D4-81E0BC81D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08" t="31102" r="29259" b="43042"/>
          <a:stretch/>
        </p:blipFill>
        <p:spPr>
          <a:xfrm>
            <a:off x="1670755" y="2701750"/>
            <a:ext cx="9144000" cy="36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8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86678" y="861390"/>
            <a:ext cx="10336696" cy="5158409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34000"/>
              <a:buNone/>
            </a:pPr>
            <a:r>
              <a:rPr lang="en-US" sz="3600" dirty="0" err="1">
                <a:solidFill>
                  <a:srgbClr val="FF0000"/>
                </a:solidFill>
                <a:effectLst/>
              </a:rPr>
              <a:t>Apa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</a:rPr>
              <a:t>sajakah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</a:rPr>
              <a:t>Kebijakan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</a:rPr>
              <a:t>Upah</a:t>
            </a:r>
            <a:r>
              <a:rPr lang="en-US" sz="3600" dirty="0">
                <a:solidFill>
                  <a:srgbClr val="FF0000"/>
                </a:solidFill>
                <a:effectLst/>
              </a:rPr>
              <a:t> di Indonesia?</a:t>
            </a:r>
          </a:p>
          <a:p>
            <a:pPr>
              <a:buSzPct val="134000"/>
              <a:buFont typeface="Wingdings" pitchFamily="2" charset="2"/>
              <a:buChar char="Ø"/>
            </a:pPr>
            <a:r>
              <a:rPr lang="en-US" sz="3200" dirty="0">
                <a:effectLst/>
              </a:rPr>
              <a:t>Di Indonesia, </a:t>
            </a:r>
            <a:r>
              <a:rPr lang="en-US" sz="3200" dirty="0" err="1">
                <a:effectLst/>
              </a:rPr>
              <a:t>masih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banyak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pekerja</a:t>
            </a:r>
            <a:r>
              <a:rPr lang="en-US" sz="3200" dirty="0">
                <a:effectLst/>
              </a:rPr>
              <a:t> yang </a:t>
            </a:r>
            <a:r>
              <a:rPr lang="en-US" sz="3200" dirty="0" err="1">
                <a:effectLst/>
              </a:rPr>
              <a:t>berpenghasilan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rendah</a:t>
            </a:r>
            <a:r>
              <a:rPr lang="en-US" sz="3200" dirty="0">
                <a:effectLst/>
              </a:rPr>
              <a:t>, </a:t>
            </a:r>
            <a:r>
              <a:rPr lang="en-US" sz="3200" dirty="0" err="1">
                <a:effectLst/>
              </a:rPr>
              <a:t>lebih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kecil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dari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kebutuhan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hidup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minimalnya</a:t>
            </a:r>
            <a:r>
              <a:rPr lang="en-US" sz="3200" dirty="0">
                <a:effectLst/>
              </a:rPr>
              <a:t>.  </a:t>
            </a:r>
            <a:r>
              <a:rPr lang="en-US" sz="3200" dirty="0" err="1">
                <a:effectLst/>
              </a:rPr>
              <a:t>Oleh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karenanya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pemerintah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menerapkan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upah</a:t>
            </a:r>
            <a:r>
              <a:rPr lang="en-US" sz="3200" dirty="0">
                <a:effectLst/>
              </a:rPr>
              <a:t> minimum. </a:t>
            </a:r>
            <a:r>
              <a:rPr lang="en-US" sz="3200" dirty="0" err="1">
                <a:effectLst/>
              </a:rPr>
              <a:t>Upah</a:t>
            </a:r>
            <a:r>
              <a:rPr lang="en-US" sz="3200" dirty="0">
                <a:effectLst/>
              </a:rPr>
              <a:t> minimum </a:t>
            </a:r>
            <a:r>
              <a:rPr lang="en-US" sz="3200" dirty="0" err="1">
                <a:effectLst/>
              </a:rPr>
              <a:t>adalah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upah</a:t>
            </a:r>
            <a:r>
              <a:rPr lang="en-US" sz="3200" dirty="0">
                <a:effectLst/>
              </a:rPr>
              <a:t> standard (</a:t>
            </a:r>
            <a:r>
              <a:rPr lang="en-US" sz="3200" dirty="0" err="1">
                <a:effectLst/>
              </a:rPr>
              <a:t>baku</a:t>
            </a:r>
            <a:r>
              <a:rPr lang="en-US" sz="3200" dirty="0">
                <a:effectLst/>
              </a:rPr>
              <a:t>) yang </a:t>
            </a:r>
            <a:r>
              <a:rPr lang="en-US" sz="3200" dirty="0" err="1">
                <a:effectLst/>
              </a:rPr>
              <a:t>diterima</a:t>
            </a:r>
            <a:r>
              <a:rPr lang="en-US" sz="3200" dirty="0">
                <a:effectLst/>
              </a:rPr>
              <a:t> agar </a:t>
            </a:r>
            <a:r>
              <a:rPr lang="en-US" sz="3200" dirty="0" err="1">
                <a:effectLst/>
              </a:rPr>
              <a:t>para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pekerja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dapat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mempertahankan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kesejahteraan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hidup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layak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sehingga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tidak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hidup</a:t>
            </a:r>
            <a:r>
              <a:rPr lang="en-US" sz="3200" dirty="0">
                <a:effectLst/>
              </a:rPr>
              <a:t> di </a:t>
            </a:r>
            <a:r>
              <a:rPr lang="en-US" sz="3200" dirty="0" err="1">
                <a:effectLst/>
              </a:rPr>
              <a:t>bawah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garis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kemiskinan</a:t>
            </a:r>
            <a:r>
              <a:rPr lang="en-US" sz="3200" dirty="0">
                <a:effectLst/>
              </a:rPr>
              <a:t>.</a:t>
            </a:r>
          </a:p>
          <a:p>
            <a:pPr>
              <a:buSzPct val="134000"/>
              <a:buFont typeface="Wingdings" pitchFamily="2" charset="2"/>
              <a:buChar char="Ø"/>
            </a:pPr>
            <a:r>
              <a:rPr lang="en-US" sz="3200" dirty="0" err="1">
                <a:effectLst/>
              </a:rPr>
              <a:t>Penentuan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upah</a:t>
            </a:r>
            <a:r>
              <a:rPr lang="en-US" sz="3200" dirty="0">
                <a:effectLst/>
              </a:rPr>
              <a:t> minimum </a:t>
            </a:r>
            <a:r>
              <a:rPr lang="en-US" sz="3200" dirty="0" err="1">
                <a:effectLst/>
              </a:rPr>
              <a:t>didasarkan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atas</a:t>
            </a:r>
            <a:r>
              <a:rPr lang="en-US" sz="3200" dirty="0">
                <a:effectLst/>
              </a:rPr>
              <a:t>: </a:t>
            </a:r>
            <a:r>
              <a:rPr lang="en-US" sz="3200" dirty="0" err="1">
                <a:effectLst/>
              </a:rPr>
              <a:t>Kebutuhan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Fisik</a:t>
            </a:r>
            <a:r>
              <a:rPr lang="en-US" sz="3200" dirty="0">
                <a:effectLst/>
              </a:rPr>
              <a:t> Minimum (KFM) </a:t>
            </a:r>
            <a:r>
              <a:rPr lang="en-US" sz="3200" dirty="0" err="1">
                <a:effectLst/>
              </a:rPr>
              <a:t>dan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Kebutuhan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Hidup</a:t>
            </a:r>
            <a:r>
              <a:rPr lang="en-US" sz="3200" dirty="0">
                <a:effectLst/>
              </a:rPr>
              <a:t> Minimum (KHM). </a:t>
            </a:r>
          </a:p>
          <a:p>
            <a:pPr marL="0" indent="457200" algn="just">
              <a:buSzPct val="134000"/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143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46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81000"/>
            <a:ext cx="8458200" cy="60198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SzPct val="134000"/>
              <a:buFont typeface="Wingdings" pitchFamily="2" charset="2"/>
              <a:buChar char="Ø"/>
            </a:pPr>
            <a:endParaRPr lang="en-US" sz="2400" dirty="0">
              <a:effectLst/>
            </a:endParaRPr>
          </a:p>
          <a:p>
            <a:pPr>
              <a:buSzPct val="134000"/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  <a:effectLst/>
              </a:rPr>
              <a:t>Sistem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upah</a:t>
            </a:r>
            <a:r>
              <a:rPr lang="en-US" dirty="0">
                <a:solidFill>
                  <a:srgbClr val="FF0000"/>
                </a:solidFill>
                <a:effectLst/>
              </a:rPr>
              <a:t> di Indonesia </a:t>
            </a:r>
            <a:r>
              <a:rPr lang="en-US" dirty="0" err="1">
                <a:solidFill>
                  <a:srgbClr val="FF0000"/>
                </a:solidFill>
                <a:effectLst/>
              </a:rPr>
              <a:t>didasarkan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atas</a:t>
            </a:r>
            <a:r>
              <a:rPr lang="en-US" dirty="0">
                <a:solidFill>
                  <a:srgbClr val="FF0000"/>
                </a:solidFill>
                <a:effectLst/>
              </a:rPr>
              <a:t> 3 </a:t>
            </a:r>
            <a:r>
              <a:rPr lang="en-US" dirty="0" err="1">
                <a:solidFill>
                  <a:srgbClr val="FF0000"/>
                </a:solidFill>
                <a:effectLst/>
              </a:rPr>
              <a:t>fungsi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upah</a:t>
            </a:r>
            <a:r>
              <a:rPr lang="en-US" dirty="0">
                <a:solidFill>
                  <a:srgbClr val="FF0000"/>
                </a:solidFill>
                <a:effectLst/>
              </a:rPr>
              <a:t>, </a:t>
            </a:r>
            <a:r>
              <a:rPr lang="en-US" dirty="0" err="1">
                <a:solidFill>
                  <a:srgbClr val="FF0000"/>
                </a:solidFill>
                <a:effectLst/>
              </a:rPr>
              <a:t>antara</a:t>
            </a:r>
            <a:r>
              <a:rPr lang="en-US" dirty="0">
                <a:solidFill>
                  <a:srgbClr val="FF0000"/>
                </a:solidFill>
                <a:effectLst/>
              </a:rPr>
              <a:t> lain </a:t>
            </a:r>
            <a:r>
              <a:rPr lang="en-US" dirty="0" err="1">
                <a:solidFill>
                  <a:srgbClr val="FF0000"/>
                </a:solidFill>
                <a:effectLst/>
              </a:rPr>
              <a:t>sebagai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berikut</a:t>
            </a:r>
            <a:r>
              <a:rPr lang="en-US" dirty="0">
                <a:solidFill>
                  <a:srgbClr val="FF0000"/>
                </a:solidFill>
                <a:effectLst/>
              </a:rPr>
              <a:t>.</a:t>
            </a:r>
          </a:p>
          <a:p>
            <a:pPr marL="914400" indent="-457200">
              <a:buSzPct val="134000"/>
              <a:buFont typeface="+mj-lt"/>
              <a:buAutoNum type="arabicParenR"/>
            </a:pPr>
            <a:r>
              <a:rPr lang="en-US" sz="2400" dirty="0" err="1">
                <a:effectLst/>
              </a:rPr>
              <a:t>Mampu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menjamin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kehidupan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layak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keluarganya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Artinya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harus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memiliki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fungsi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sosial</a:t>
            </a:r>
            <a:r>
              <a:rPr lang="en-US" sz="2400" dirty="0">
                <a:effectLst/>
              </a:rPr>
              <a:t>.</a:t>
            </a:r>
          </a:p>
          <a:p>
            <a:pPr marL="914400" indent="-457200">
              <a:buSzPct val="134000"/>
              <a:buFont typeface="+mj-lt"/>
              <a:buAutoNum type="arabicParenR"/>
            </a:pPr>
            <a:r>
              <a:rPr lang="en-US" sz="2400" dirty="0" err="1">
                <a:effectLst/>
              </a:rPr>
              <a:t>Mencerminkan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pemberian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imbalan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terhadap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hasil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seseorang</a:t>
            </a:r>
            <a:r>
              <a:rPr lang="en-US" sz="2400" dirty="0">
                <a:effectLst/>
              </a:rPr>
              <a:t>.</a:t>
            </a:r>
          </a:p>
          <a:p>
            <a:pPr marL="914400" indent="-457200">
              <a:buSzPct val="134000"/>
              <a:buFont typeface="+mj-lt"/>
              <a:buAutoNum type="arabicParenR"/>
            </a:pPr>
            <a:r>
              <a:rPr lang="en-US" sz="2400" dirty="0" err="1">
                <a:effectLst/>
              </a:rPr>
              <a:t>Memuat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pemberian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insentif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mendorong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peningkatan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produktivitas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pendapatan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nasional</a:t>
            </a:r>
            <a:r>
              <a:rPr lang="en-US" sz="2400" dirty="0">
                <a:effectLst/>
              </a:rPr>
              <a:t>.</a:t>
            </a:r>
          </a:p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541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790222"/>
            <a:ext cx="8458200" cy="5610578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34000"/>
              <a:buNone/>
            </a:pPr>
            <a:r>
              <a:rPr lang="en-US" dirty="0" err="1">
                <a:solidFill>
                  <a:srgbClr val="FF0000"/>
                </a:solidFill>
                <a:effectLst/>
              </a:rPr>
              <a:t>Faktor-Faktor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Apa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sajakah</a:t>
            </a:r>
            <a:r>
              <a:rPr lang="en-US" dirty="0">
                <a:solidFill>
                  <a:srgbClr val="FF0000"/>
                </a:solidFill>
                <a:effectLst/>
              </a:rPr>
              <a:t> yang </a:t>
            </a:r>
            <a:r>
              <a:rPr lang="en-US" dirty="0" err="1">
                <a:solidFill>
                  <a:srgbClr val="FF0000"/>
                </a:solidFill>
                <a:effectLst/>
              </a:rPr>
              <a:t>Menentukan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Besarnya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Upah</a:t>
            </a:r>
            <a:r>
              <a:rPr lang="en-US" dirty="0">
                <a:solidFill>
                  <a:srgbClr val="FF0000"/>
                </a:solidFill>
                <a:effectLst/>
              </a:rPr>
              <a:t>?</a:t>
            </a:r>
          </a:p>
          <a:p>
            <a:pPr marL="457200" indent="-457200">
              <a:buSzPct val="134000"/>
              <a:buFont typeface="+mj-lt"/>
              <a:buAutoNum type="arabicParenR"/>
            </a:pPr>
            <a:r>
              <a:rPr lang="en-US" sz="2400" dirty="0" err="1">
                <a:effectLst/>
              </a:rPr>
              <a:t>Jumlah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penawaran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jika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jumlahnya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lebih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besar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lowongan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maka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biasanya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gaji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pekerjaan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rendah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sebaliknya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arenR"/>
            </a:pPr>
            <a:r>
              <a:rPr lang="en-US" sz="2400" dirty="0" err="1">
                <a:effectLst/>
              </a:rPr>
              <a:t>Jumlah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permintaan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jika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permintaan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lebih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besar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pencari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maka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biasnya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gaji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tinggi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sebaliknya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>
              <a:buSzPct val="134000"/>
              <a:buFont typeface="+mj-lt"/>
              <a:buAutoNum type="arabicParenR"/>
            </a:pPr>
            <a:r>
              <a:rPr lang="en-US" sz="2400" dirty="0" err="1">
                <a:effectLst/>
              </a:rPr>
              <a:t>Kemampuan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semakin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tinggi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tingkat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produktivitas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tenaga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kerja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maka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gaji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tinggi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sebaliknya</a:t>
            </a:r>
            <a:r>
              <a:rPr lang="en-US" sz="2400" dirty="0">
                <a:effectLst/>
              </a:rPr>
              <a:t>.</a:t>
            </a:r>
          </a:p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575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914400"/>
            <a:ext cx="8458200" cy="51816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34000"/>
              <a:buNone/>
            </a:pPr>
            <a:r>
              <a:rPr lang="en-US" sz="3600" dirty="0" err="1">
                <a:solidFill>
                  <a:srgbClr val="FF0000"/>
                </a:solidFill>
                <a:effectLst/>
              </a:rPr>
              <a:t>Bagaimana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</a:rPr>
              <a:t>Sistem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</a:rPr>
              <a:t>Upah</a:t>
            </a:r>
            <a:r>
              <a:rPr lang="en-US" sz="3600" dirty="0">
                <a:solidFill>
                  <a:srgbClr val="FF0000"/>
                </a:solidFill>
                <a:effectLst/>
              </a:rPr>
              <a:t> di Indonesia?</a:t>
            </a:r>
          </a:p>
          <a:p>
            <a:pPr>
              <a:buSzPct val="134000"/>
              <a:buFont typeface="Wingdings" pitchFamily="2" charset="2"/>
              <a:buChar char="Ø"/>
            </a:pPr>
            <a:r>
              <a:rPr lang="en-US" sz="2400" dirty="0" err="1">
                <a:effectLst/>
              </a:rPr>
              <a:t>Sistem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 di Indonesia </a:t>
            </a:r>
            <a:r>
              <a:rPr lang="en-US" sz="2400" dirty="0" err="1">
                <a:effectLst/>
              </a:rPr>
              <a:t>diatur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berdasarkan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Undang-Undang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Nomor</a:t>
            </a:r>
            <a:r>
              <a:rPr lang="en-US" sz="2400" dirty="0">
                <a:effectLst/>
              </a:rPr>
              <a:t> 13 </a:t>
            </a:r>
            <a:r>
              <a:rPr lang="en-US" sz="2400" dirty="0" err="1">
                <a:effectLst/>
              </a:rPr>
              <a:t>Tahun</a:t>
            </a:r>
            <a:r>
              <a:rPr lang="en-US" sz="2400" dirty="0">
                <a:effectLst/>
              </a:rPr>
              <a:t> 2003 </a:t>
            </a:r>
            <a:r>
              <a:rPr lang="en-US" sz="2400" dirty="0" err="1">
                <a:effectLst/>
              </a:rPr>
              <a:t>Tentang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Ketenagakerjaan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Pasal</a:t>
            </a:r>
            <a:r>
              <a:rPr lang="en-US" sz="2400" dirty="0">
                <a:effectLst/>
              </a:rPr>
              <a:t> 90 </a:t>
            </a:r>
            <a:r>
              <a:rPr lang="en-US" sz="2400" dirty="0" err="1">
                <a:effectLst/>
              </a:rPr>
              <a:t>ayat</a:t>
            </a:r>
            <a:r>
              <a:rPr lang="en-US" sz="2400" dirty="0">
                <a:effectLst/>
              </a:rPr>
              <a:t> (1). </a:t>
            </a:r>
            <a:r>
              <a:rPr lang="en-US" sz="2400" dirty="0" err="1">
                <a:effectLst/>
              </a:rPr>
              <a:t>Pasal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tersebut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menyebutkan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bahwa</a:t>
            </a:r>
            <a:r>
              <a:rPr lang="en-US" sz="2400" dirty="0">
                <a:effectLst/>
              </a:rPr>
              <a:t> </a:t>
            </a:r>
            <a:r>
              <a:rPr lang="en-US" sz="2400" i="1" dirty="0" err="1">
                <a:effectLst/>
              </a:rPr>
              <a:t>Pengusaha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dilarang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membayar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upah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lebih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rendah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dari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upah</a:t>
            </a:r>
            <a:r>
              <a:rPr lang="en-US" sz="2400" i="1" dirty="0">
                <a:effectLst/>
              </a:rPr>
              <a:t> minimum.</a:t>
            </a:r>
          </a:p>
          <a:p>
            <a:pPr>
              <a:buSzPct val="134000"/>
              <a:buFont typeface="Wingdings" pitchFamily="2" charset="2"/>
              <a:buChar char="Ø"/>
            </a:pPr>
            <a:r>
              <a:rPr lang="en-US" sz="2400" dirty="0">
                <a:effectLst/>
              </a:rPr>
              <a:t>Ada </a:t>
            </a:r>
            <a:r>
              <a:rPr lang="en-US" sz="2400" dirty="0" err="1">
                <a:effectLst/>
              </a:rPr>
              <a:t>beberapa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macam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sistem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antara</a:t>
            </a:r>
            <a:r>
              <a:rPr lang="en-US" sz="2400" dirty="0">
                <a:effectLst/>
              </a:rPr>
              <a:t> lain: 1) 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menurut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waktu</a:t>
            </a:r>
            <a:r>
              <a:rPr lang="en-US" sz="2400" dirty="0">
                <a:effectLst/>
              </a:rPr>
              <a:t>,  3) 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skala</a:t>
            </a:r>
            <a:r>
              <a:rPr lang="en-US" sz="2400" dirty="0">
                <a:effectLst/>
              </a:rPr>
              <a:t>, 4) 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indeks</a:t>
            </a:r>
            <a:r>
              <a:rPr lang="en-US" sz="2400" dirty="0">
                <a:effectLst/>
              </a:rPr>
              <a:t>, 4) 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premi</a:t>
            </a:r>
            <a:r>
              <a:rPr lang="en-US" sz="2400" dirty="0">
                <a:effectLst/>
              </a:rPr>
              <a:t>, 5) </a:t>
            </a:r>
            <a:r>
              <a:rPr lang="en-US" sz="2400" dirty="0" err="1">
                <a:effectLst/>
              </a:rPr>
              <a:t>upah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co-partnership.</a:t>
            </a:r>
            <a:endParaRPr lang="en-US" sz="2400" dirty="0">
              <a:effectLst/>
            </a:endParaRPr>
          </a:p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797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1A7FB-B3D6-40F1-9B52-EF74BE11FE3D}"/>
              </a:ext>
            </a:extLst>
          </p:cNvPr>
          <p:cNvSpPr/>
          <p:nvPr/>
        </p:nvSpPr>
        <p:spPr>
          <a:xfrm>
            <a:off x="1264356" y="2274838"/>
            <a:ext cx="100132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Sistem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Menurut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Waktu</a:t>
            </a:r>
          </a:p>
          <a:p>
            <a:br>
              <a:rPr lang="en-US" sz="2400" dirty="0"/>
            </a:b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Besarnya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sistem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ditentukan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berdasarkan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waktu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kerja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karyawan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yaitu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diberikan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per jam,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diberikan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per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hari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diberikan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per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minggu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diberikan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per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bulan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sistem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menurut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waktu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pembayaran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dapat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dilakukan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mudah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selain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perhitungan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upah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juga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tidak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menyulitkan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067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1D2954-C423-4F15-B783-EAC6A9D9D3AA}"/>
              </a:ext>
            </a:extLst>
          </p:cNvPr>
          <p:cNvSpPr/>
          <p:nvPr/>
        </p:nvSpPr>
        <p:spPr>
          <a:xfrm>
            <a:off x="1113183" y="2690336"/>
            <a:ext cx="10257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8000"/>
                </a:solidFill>
                <a:effectLst/>
                <a:latin typeface="-apple-system"/>
              </a:rPr>
              <a:t>Sistem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-apple-system"/>
              </a:rPr>
              <a:t> </a:t>
            </a:r>
            <a:r>
              <a:rPr lang="en-US" sz="2800" b="1" i="0" dirty="0" err="1">
                <a:solidFill>
                  <a:srgbClr val="008000"/>
                </a:solidFill>
                <a:effectLst/>
                <a:latin typeface="-apple-system"/>
              </a:rPr>
              <a:t>Upah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-apple-system"/>
              </a:rPr>
              <a:t> </a:t>
            </a:r>
            <a:r>
              <a:rPr lang="en-US" sz="2800" b="1" i="0" dirty="0" err="1">
                <a:solidFill>
                  <a:srgbClr val="008000"/>
                </a:solidFill>
                <a:effectLst/>
                <a:latin typeface="-apple-system"/>
              </a:rPr>
              <a:t>Premi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-apple-system"/>
              </a:rPr>
              <a:t>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Sistem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ini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memungkinkan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pekerja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untuk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mendapatkan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upah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khusus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karena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prestasi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di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luar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kelaziman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misalnya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bekerja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pada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hari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libur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melakukan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pekerjaan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sangat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berbahaya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atau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memiliki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suatu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keterampilan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sangat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khusus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endParaRPr lang="en-US" sz="2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upah</a:t>
            </a:r>
            <a:r>
              <a:rPr lang="en-US" sz="2800" dirty="0"/>
              <a:t> </a:t>
            </a:r>
            <a:r>
              <a:rPr lang="en-US" sz="2800" dirty="0" err="1"/>
              <a:t>premi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disediakan</a:t>
            </a:r>
            <a:r>
              <a:rPr lang="en-US" sz="2800" dirty="0"/>
              <a:t> </a:t>
            </a:r>
            <a:r>
              <a:rPr lang="en-US" sz="2800" dirty="0" err="1"/>
              <a:t>upah</a:t>
            </a:r>
            <a:r>
              <a:rPr lang="en-US" sz="2800" dirty="0"/>
              <a:t> </a:t>
            </a:r>
            <a:r>
              <a:rPr lang="en-US" sz="2800" dirty="0" err="1"/>
              <a:t>tambahan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premi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r>
              <a:rPr lang="en-US" sz="2800" dirty="0"/>
              <a:t> yang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51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81B94D-89D0-4579-803D-21C5C64D12F0}"/>
              </a:ext>
            </a:extLst>
          </p:cNvPr>
          <p:cNvSpPr/>
          <p:nvPr/>
        </p:nvSpPr>
        <p:spPr>
          <a:xfrm>
            <a:off x="808383" y="2274838"/>
            <a:ext cx="108005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0" dirty="0" err="1">
                <a:solidFill>
                  <a:srgbClr val="008000"/>
                </a:solidFill>
                <a:effectLst/>
                <a:latin typeface="-apple-system"/>
              </a:rPr>
              <a:t>Sistem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-apple-system"/>
              </a:rPr>
              <a:t> </a:t>
            </a:r>
            <a:r>
              <a:rPr lang="en-US" sz="2800" b="1" i="0" dirty="0" err="1">
                <a:solidFill>
                  <a:srgbClr val="008000"/>
                </a:solidFill>
                <a:effectLst/>
                <a:latin typeface="-apple-system"/>
              </a:rPr>
              <a:t>upah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-apple-system"/>
              </a:rPr>
              <a:t> </a:t>
            </a:r>
            <a:r>
              <a:rPr lang="en-US" sz="2800" b="1" i="0" dirty="0" err="1">
                <a:solidFill>
                  <a:srgbClr val="008000"/>
                </a:solidFill>
                <a:effectLst/>
                <a:latin typeface="-apple-system"/>
              </a:rPr>
              <a:t>borongan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-apple-system"/>
              </a:rPr>
              <a:t>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Upah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borongan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adalah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upah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diberikan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pada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awal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pengerjaan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suatu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hal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sampai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dengan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hal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tersebut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selesai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tanpa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adanya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penambahan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upah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jika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ada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penambahan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pekerjaan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Misalnya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pak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Salam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ingin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membangun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rumah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2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lantai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Ia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mempekerjakan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tukang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yang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dibayar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sebesar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RP.20.000.000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dari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awal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hingga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rumah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tersebut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siap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huni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tanpa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adanya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penambahan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upah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kembali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dan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biasanya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dibayarkan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di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awal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-apple-system"/>
              </a:rPr>
              <a:t>pengerjaan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357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10795-31B0-4F10-9870-F3B3EAB21EE4}"/>
              </a:ext>
            </a:extLst>
          </p:cNvPr>
          <p:cNvSpPr/>
          <p:nvPr/>
        </p:nvSpPr>
        <p:spPr>
          <a:xfrm>
            <a:off x="3048000" y="26903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err="1">
                <a:solidFill>
                  <a:srgbClr val="008000"/>
                </a:solidFill>
                <a:effectLst/>
                <a:latin typeface="-apple-system"/>
              </a:rPr>
              <a:t>Sistem</a:t>
            </a:r>
            <a:r>
              <a:rPr lang="en-US" b="1" i="0" dirty="0">
                <a:solidFill>
                  <a:srgbClr val="008000"/>
                </a:solidFill>
                <a:effectLst/>
                <a:latin typeface="-apple-system"/>
              </a:rPr>
              <a:t> </a:t>
            </a:r>
            <a:r>
              <a:rPr lang="en-US" b="1" i="1" dirty="0">
                <a:solidFill>
                  <a:srgbClr val="008000"/>
                </a:solidFill>
                <a:effectLst/>
                <a:latin typeface="-apple-system"/>
              </a:rPr>
              <a:t>Co-Partnership</a:t>
            </a:r>
            <a:r>
              <a:rPr lang="en-US" b="1" i="0" dirty="0">
                <a:solidFill>
                  <a:srgbClr val="008000"/>
                </a:solidFill>
                <a:effectLst/>
                <a:latin typeface="-apple-system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Sistem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ini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memberikan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upah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kepada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pekerjanya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berupa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saham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atau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obligasi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perusahaan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memberikan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obligasi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atau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saham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perusahaan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berharap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pekerja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mempunyai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rasa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memiliki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kepada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perusahaan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sehingga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bisa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lebih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produktif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-apple-system"/>
            </a:endParaRP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36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7E13D9-BAD5-4851-B4B4-7131C2DE1F5D}"/>
              </a:ext>
            </a:extLst>
          </p:cNvPr>
          <p:cNvSpPr/>
          <p:nvPr/>
        </p:nvSpPr>
        <p:spPr>
          <a:xfrm>
            <a:off x="1656523" y="2967335"/>
            <a:ext cx="9223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Upah</a:t>
            </a:r>
            <a:r>
              <a:rPr lang="en-US" sz="2800" b="1" dirty="0"/>
              <a:t> </a:t>
            </a:r>
            <a:r>
              <a:rPr lang="en-US" sz="2800" b="1" dirty="0" err="1"/>
              <a:t>Berkala</a:t>
            </a:r>
            <a:r>
              <a:rPr lang="en-US" sz="2800" b="1" dirty="0"/>
              <a:t>.</a:t>
            </a:r>
            <a:r>
              <a:rPr lang="en-US" sz="2800" dirty="0"/>
              <a:t> </a:t>
            </a:r>
            <a:r>
              <a:rPr lang="en-US" sz="2800" dirty="0" err="1"/>
              <a:t>Upah</a:t>
            </a:r>
            <a:r>
              <a:rPr lang="en-US" sz="2800" dirty="0"/>
              <a:t> </a:t>
            </a:r>
            <a:r>
              <a:rPr lang="en-US" sz="2800" dirty="0" err="1"/>
              <a:t>ditentukan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kemajuan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kemunduran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r>
              <a:rPr lang="en-US" sz="2800" dirty="0"/>
              <a:t>,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r>
              <a:rPr lang="en-US" sz="2800" dirty="0"/>
              <a:t> </a:t>
            </a:r>
            <a:r>
              <a:rPr lang="en-US" sz="2800" dirty="0" err="1"/>
              <a:t>meningkat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upah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meningkat</a:t>
            </a:r>
            <a:r>
              <a:rPr lang="en-US" sz="2800" dirty="0"/>
              <a:t>, </a:t>
            </a:r>
            <a:r>
              <a:rPr lang="en-US" sz="2800" dirty="0" err="1"/>
              <a:t>begitu</a:t>
            </a:r>
            <a:r>
              <a:rPr lang="en-US" sz="2800" dirty="0"/>
              <a:t> pula </a:t>
            </a:r>
            <a:r>
              <a:rPr lang="en-US" sz="2800" dirty="0" err="1"/>
              <a:t>sebaliknya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958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302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Garamond</vt:lpstr>
      <vt:lpstr>Georgia</vt:lpstr>
      <vt:lpstr>Wingdings</vt:lpstr>
      <vt:lpstr>Organic</vt:lpstr>
      <vt:lpstr>SISTEM UPAH DI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UPAH DI INDONESIA</dc:title>
  <dc:creator>user</dc:creator>
  <cp:lastModifiedBy>user</cp:lastModifiedBy>
  <cp:revision>8</cp:revision>
  <dcterms:created xsi:type="dcterms:W3CDTF">2021-08-25T04:15:06Z</dcterms:created>
  <dcterms:modified xsi:type="dcterms:W3CDTF">2021-08-26T02:35:02Z</dcterms:modified>
</cp:coreProperties>
</file>