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7" r:id="rId29"/>
    <p:sldId id="288" r:id="rId30"/>
    <p:sldId id="282" r:id="rId31"/>
    <p:sldId id="285" r:id="rId32"/>
    <p:sldId id="286" r:id="rId33"/>
    <p:sldId id="289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06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056AD-50DD-496F-8942-8C1488E0B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9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D54E-4280-433C-A9D4-A4EA3A7504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0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1C2F4-B0EA-4C69-A7A5-F51D7E8BF3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06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4783-5408-4F79-94AD-E02A1B422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81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0687E-63FD-4652-9AA4-936EA79554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87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88057-87EC-46EF-BDEE-8D3FCDC693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79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34B34-0BAA-494D-9E68-CB4E10C17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484FB-6322-4235-B515-0537DE71AA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41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D0B7-3C5A-424D-A5DA-A11A29334F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12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91AFA-093B-4148-8153-C4C0FB8008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51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51333-80A3-4D52-9194-743E72ADD5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7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38B99-58E8-452A-A2A8-3D60B86D23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05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DCBB-28FB-4C0B-90E0-0DE42BF58A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78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17A1-DE94-4D9D-B391-2C2FC3ECF0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80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B653D-6596-4D5B-8B58-63C99A22C1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30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34783-5408-4F79-94AD-E02A1B4226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25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0687E-63FD-4652-9AA4-936EA7955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49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88057-87EC-46EF-BDEE-8D3FCDC693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50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34B34-0BAA-494D-9E68-CB4E10C17AA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53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484FB-6322-4235-B515-0537DE71AAE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57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DD0B7-3C5A-424D-A5DA-A11A29334F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8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91AFA-093B-4148-8153-C4C0FB8008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8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2B032-B44C-4401-BA16-21A5B10262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47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51333-80A3-4D52-9194-743E72ADD5B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70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3DCBB-28FB-4C0B-90E0-0DE42BF58A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05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17A1-DE94-4D9D-B391-2C2FC3ECF0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80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B653D-6596-4D5B-8B58-63C99A22C1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28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34783-5408-4F79-94AD-E02A1B4226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25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0687E-63FD-4652-9AA4-936EA7955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49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88057-87EC-46EF-BDEE-8D3FCDC693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50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34B34-0BAA-494D-9E68-CB4E10C17AA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53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484FB-6322-4235-B515-0537DE71AAE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57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DD0B7-3C5A-424D-A5DA-A11A29334F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34C7-EA31-40EE-9EC4-5A7D170FA5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323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91AFA-093B-4148-8153-C4C0FB8008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80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51333-80A3-4D52-9194-743E72ADD5B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70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3DCBB-28FB-4C0B-90E0-0DE42BF58A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05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17A1-DE94-4D9D-B391-2C2FC3ECF0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80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B653D-6596-4D5B-8B58-63C99A22C1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2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631A4-2865-4B1D-A850-6FB8039A78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0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FBB55-A700-4F0A-A8F1-A5223E95B5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4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0D234-B1B9-4E3C-AAB3-1077A3644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5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5D770-8B6F-4CE9-AE68-41A7316617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5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C991D-F7D0-4CB3-BC7F-CC1718F3BC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5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95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957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57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BAE170-54B9-478E-AF3D-668BFEE8AB0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95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957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57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B80A2-A144-4B53-B9A9-C4903B528F8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5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BAE170-54B9-478E-AF3D-668BFEE8AB0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7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BAE170-54B9-478E-AF3D-668BFEE8AB0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7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SISTEM REPRODUKSI PADA MANUSIA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1400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38735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d-ID" b="1" u="sng" dirty="0" smtClean="0"/>
              <a:t>Ovarium 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b="1" u="sng" dirty="0" smtClean="0"/>
              <a:t>(indung telur)</a:t>
            </a:r>
            <a:r>
              <a:rPr lang="id-ID" dirty="0" smtClean="0"/>
              <a:t>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id-ID" dirty="0" smtClean="0"/>
              <a:t>Merupakan kelenjar kelamin yang memproduksi ovum (sel telur) dan menyekresi hormon estrogen dan progesteron</a:t>
            </a:r>
          </a:p>
        </p:txBody>
      </p:sp>
      <p:pic>
        <p:nvPicPr>
          <p:cNvPr id="15364" name="Picture 4" descr="ORGAN REPRODUKSI WAN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8893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7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3873500" cy="4530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id-ID" b="1" u="sng" dirty="0" smtClean="0"/>
              <a:t>Oviduk/tuba Fallopi (saluran telur):</a:t>
            </a:r>
          </a:p>
          <a:p>
            <a:pPr marL="0" indent="0" eaLnBrk="1" hangingPunct="1">
              <a:buFontTx/>
              <a:buNone/>
            </a:pPr>
            <a:r>
              <a:rPr lang="id-ID" dirty="0" smtClean="0"/>
              <a:t>Berfungsi menyalurkan sel telur ke uterus (rahim) dengan gerakan peristaltik dan dibantu oleh gerakan silia pada dindingnya.</a:t>
            </a:r>
            <a:endParaRPr lang="en-US" dirty="0" smtClean="0"/>
          </a:p>
        </p:txBody>
      </p:sp>
      <p:pic>
        <p:nvPicPr>
          <p:cNvPr id="16388" name="Picture 4" descr="ORGAN REPRODUKSI WAN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8893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3" name="Oval 5"/>
          <p:cNvSpPr>
            <a:spLocks noChangeArrowheads="1"/>
          </p:cNvSpPr>
          <p:nvPr/>
        </p:nvSpPr>
        <p:spPr bwMode="auto">
          <a:xfrm>
            <a:off x="5580063" y="3213100"/>
            <a:ext cx="71437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52 -0.00602 C -0.00017 -0.01204 -0.00069 -0.01782 -0.00121 -0.02454 C -0.00173 -0.03125 -0.00139 -0.03796 -0.00225 -0.04583 C -0.00312 -0.0537 -0.00521 -0.06319 -0.00642 -0.07176 C -0.00764 -0.08032 -0.00937 -0.08889 -0.00989 -0.09722 C -0.01041 -0.10555 -0.01024 -0.11458 -0.00955 -0.12176 C -0.00885 -0.12893 -0.00798 -0.13518 -0.00607 -0.14074 C -0.00416 -0.1463 -0.00121 -0.15231 0.00191 -0.15509 C 0.00504 -0.15787 0.00868 -0.15833 0.01233 -0.15787 C 0.01597 -0.15741 0.02049 -0.15555 0.02413 -0.15278 C 0.02778 -0.15 0.03021 -0.1456 0.03455 -0.1412 C 0.03889 -0.1368 0.04514 -0.13125 0.04983 -0.12685 C 0.05452 -0.12245 0.05886 -0.11759 0.06302 -0.11528 C 0.06719 -0.11296 0.07084 -0.11389 0.07518 -0.11296 C 0.07952 -0.11204 0.08438 -0.11389 0.08907 -0.10972 C 0.09375 -0.10555 0.1007 -0.09861 0.10295 -0.08842 C 0.10521 -0.07824 0.10434 -0.05949 0.10261 -0.04861 C 0.10087 -0.03773 0.09688 -0.03055 0.09288 -0.02315 " pathEditMode="relative" ptsTypes="aaaaaaaaaaaaaaaaaA">
                                      <p:cBhvr>
                                        <p:cTn id="6" dur="20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4176712" cy="453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d-ID" b="1" u="sng" dirty="0" smtClean="0"/>
              <a:t>Uterus (rahim):</a:t>
            </a:r>
          </a:p>
          <a:p>
            <a:pPr marL="0" indent="0" eaLnBrk="1" hangingPunct="1">
              <a:buFontTx/>
              <a:buNone/>
            </a:pPr>
            <a:r>
              <a:rPr lang="id-ID" dirty="0" smtClean="0"/>
              <a:t>Tempat berkembangnya embrio. Selama kehamilan volume uterus mampu mengembang hingga 500 kali</a:t>
            </a:r>
            <a:endParaRPr lang="en-US" dirty="0" smtClean="0"/>
          </a:p>
        </p:txBody>
      </p:sp>
      <p:pic>
        <p:nvPicPr>
          <p:cNvPr id="17412" name="Picture 4" descr="ORGAN REPRODUKSI WAN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8893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9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4176712" cy="453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d-ID" b="1" u="sng" dirty="0" smtClean="0"/>
              <a:t>Vagina:</a:t>
            </a:r>
          </a:p>
          <a:p>
            <a:pPr marL="0" indent="0" eaLnBrk="1" hangingPunct="1">
              <a:buFontTx/>
              <a:buNone/>
            </a:pPr>
            <a:r>
              <a:rPr lang="id-ID" dirty="0" smtClean="0"/>
              <a:t>Tempat penis pada saat kopulasi dan sebagai jalan keluar bayi pada proses kelahiran</a:t>
            </a:r>
            <a:endParaRPr lang="en-US" dirty="0" smtClean="0"/>
          </a:p>
        </p:txBody>
      </p:sp>
      <p:pic>
        <p:nvPicPr>
          <p:cNvPr id="18436" name="Picture 4" descr="ORGAN REPRODUKSI WAN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8893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4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400" dirty="0"/>
              <a:t>Organ </a:t>
            </a:r>
            <a:r>
              <a:rPr lang="id-ID" sz="4400" dirty="0" smtClean="0"/>
              <a:t>Reproduksi Luar</a:t>
            </a:r>
            <a:r>
              <a:rPr lang="id-ID" sz="4400" dirty="0"/>
              <a:t/>
            </a:r>
            <a:br>
              <a:rPr lang="id-ID" sz="4400" dirty="0"/>
            </a:b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4608884" cy="453072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id-ID" sz="2600" b="1" u="sng" dirty="0" smtClean="0"/>
              <a:t>Klitoris/Klentit</a:t>
            </a:r>
            <a:r>
              <a:rPr lang="id-ID" sz="2600" dirty="0" smtClean="0"/>
              <a:t>: struktur yang sama dengan penis</a:t>
            </a:r>
          </a:p>
          <a:p>
            <a:pPr marL="0" indent="0" eaLnBrk="1" hangingPunct="1">
              <a:buNone/>
            </a:pPr>
            <a:r>
              <a:rPr lang="id-ID" sz="2600" dirty="0" smtClean="0"/>
              <a:t>F</a:t>
            </a:r>
            <a:r>
              <a:rPr lang="nn-NO" sz="2600" dirty="0" smtClean="0"/>
              <a:t>ungsi</a:t>
            </a:r>
            <a:r>
              <a:rPr lang="id-ID" sz="2600" dirty="0" smtClean="0"/>
              <a:t> </a:t>
            </a:r>
            <a:r>
              <a:rPr lang="nn-NO" sz="2600" dirty="0" smtClean="0"/>
              <a:t>klitoris</a:t>
            </a:r>
            <a:r>
              <a:rPr lang="nn-NO" sz="2600" dirty="0"/>
              <a:t> </a:t>
            </a:r>
            <a:r>
              <a:rPr lang="id-ID" sz="2600" dirty="0" smtClean="0"/>
              <a:t>:</a:t>
            </a:r>
            <a:r>
              <a:rPr lang="nn-NO" sz="2600" dirty="0" smtClean="0"/>
              <a:t>menstimulasi</a:t>
            </a:r>
            <a:r>
              <a:rPr lang="nn-NO" sz="2600" dirty="0"/>
              <a:t> </a:t>
            </a:r>
            <a:endParaRPr lang="id-ID" sz="2600" dirty="0" smtClean="0"/>
          </a:p>
          <a:p>
            <a:pPr marL="0" indent="0" eaLnBrk="1" hangingPunct="1">
              <a:buNone/>
            </a:pPr>
            <a:r>
              <a:rPr lang="id-ID" sz="2600" dirty="0"/>
              <a:t>d</a:t>
            </a:r>
            <a:r>
              <a:rPr lang="id-ID" sz="2600" dirty="0" smtClean="0"/>
              <a:t>an </a:t>
            </a:r>
            <a:r>
              <a:rPr lang="nn-NO" sz="2600" dirty="0" smtClean="0"/>
              <a:t>meningkatkan</a:t>
            </a:r>
            <a:r>
              <a:rPr lang="id-ID" sz="2600" dirty="0"/>
              <a:t> </a:t>
            </a:r>
            <a:r>
              <a:rPr lang="nn-NO" sz="2600" dirty="0" smtClean="0"/>
              <a:t>keregangan</a:t>
            </a:r>
            <a:r>
              <a:rPr lang="nn-NO" sz="2600" dirty="0"/>
              <a:t> </a:t>
            </a:r>
            <a:r>
              <a:rPr lang="nn-NO" sz="2600" dirty="0" smtClean="0"/>
              <a:t>seksual</a:t>
            </a:r>
            <a:r>
              <a:rPr lang="nn-NO" sz="2600" dirty="0"/>
              <a:t>.</a:t>
            </a:r>
            <a:endParaRPr lang="id-ID" sz="2600" dirty="0" smtClean="0"/>
          </a:p>
          <a:p>
            <a:pPr eaLnBrk="1" hangingPunct="1">
              <a:buFontTx/>
              <a:buChar char="-"/>
            </a:pPr>
            <a:r>
              <a:rPr lang="id-ID" sz="2600" b="1" u="sng" dirty="0" smtClean="0"/>
              <a:t>Labium mayor (bibir besar) dan labium minor (bibir kecil)</a:t>
            </a:r>
          </a:p>
          <a:p>
            <a:pPr marL="0" indent="0" eaLnBrk="1" hangingPunct="1">
              <a:buNone/>
            </a:pPr>
            <a:r>
              <a:rPr lang="id-ID" sz="2600" dirty="0" smtClean="0"/>
              <a:t>Fungsi: melindungi vagina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pic>
        <p:nvPicPr>
          <p:cNvPr id="5" name="Picture 2" descr="Hymen (Selaput dar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65" y="1052736"/>
            <a:ext cx="435483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315" y="1109057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u="sng" dirty="0"/>
              <a:t>Mons Pubis/ Mons Veneris</a:t>
            </a:r>
          </a:p>
          <a:p>
            <a:r>
              <a:rPr lang="id-ID" sz="2400" dirty="0"/>
              <a:t>Bagian yang menonjol yang banyak berisi jaringan </a:t>
            </a:r>
            <a:r>
              <a:rPr lang="id-ID" sz="2400" dirty="0" smtClean="0"/>
              <a:t>lemak.</a:t>
            </a:r>
            <a:endParaRPr lang="id-ID" sz="2400" dirty="0"/>
          </a:p>
          <a:p>
            <a:r>
              <a:rPr lang="id-ID" sz="2400" dirty="0"/>
              <a:t>Setelah pubertas, kulit mons veneris ditutup oleh rambut-rambut.</a:t>
            </a:r>
            <a:endParaRPr lang="id-ID" sz="2400" u="sng" dirty="0"/>
          </a:p>
          <a:p>
            <a:r>
              <a:rPr lang="id-ID" sz="2400" b="1" u="sng" dirty="0" smtClean="0"/>
              <a:t>Hymen </a:t>
            </a:r>
            <a:r>
              <a:rPr lang="id-ID" sz="2400" b="1" u="sng" dirty="0"/>
              <a:t>(Selaput dara)</a:t>
            </a:r>
          </a:p>
          <a:p>
            <a:r>
              <a:rPr lang="id-ID" sz="2400" dirty="0" smtClean="0"/>
              <a:t>Selaput mukosa yang banyak mengandung pembuluh darah</a:t>
            </a:r>
            <a:endParaRPr lang="id-ID" sz="2400" dirty="0"/>
          </a:p>
          <a:p>
            <a:r>
              <a:rPr lang="id-ID" sz="2400" b="1" u="sng" dirty="0" smtClean="0"/>
              <a:t>Lubang saluran kencing (uretra)</a:t>
            </a:r>
          </a:p>
          <a:p>
            <a:r>
              <a:rPr lang="id-ID" sz="2400" b="1" u="sng" dirty="0" smtClean="0"/>
              <a:t>Lubang vagina</a:t>
            </a:r>
            <a:r>
              <a:rPr lang="id-ID" sz="2400" dirty="0" smtClean="0"/>
              <a:t/>
            </a:r>
            <a:br>
              <a:rPr lang="id-ID" sz="2400" dirty="0" smtClean="0"/>
            </a:br>
            <a:endParaRPr lang="id-ID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40679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9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gurupendidikan.co.id/wp-content/uploads/2018/08/Kelenjar-Bartholini-dan-Ske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752527" cy="648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1628800"/>
            <a:ext cx="4320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/>
              <a:t>Kelenjar Bartholini dan Skene</a:t>
            </a:r>
          </a:p>
          <a:p>
            <a:r>
              <a:rPr lang="id-ID" sz="2800" dirty="0" smtClean="0"/>
              <a:t>berfungsi</a:t>
            </a:r>
            <a:r>
              <a:rPr lang="id-ID" sz="2800" dirty="0"/>
              <a:t> mengeluarkan </a:t>
            </a:r>
            <a:endParaRPr lang="id-ID" sz="2800" dirty="0" smtClean="0"/>
          </a:p>
          <a:p>
            <a:r>
              <a:rPr lang="id-ID" sz="2800" dirty="0" smtClean="0"/>
              <a:t>lendir</a:t>
            </a:r>
            <a:r>
              <a:rPr lang="id-ID" sz="2800" dirty="0"/>
              <a:t>.</a:t>
            </a:r>
          </a:p>
          <a:p>
            <a:r>
              <a:rPr lang="id-ID" sz="2800" dirty="0"/>
              <a:t>Pengeluaran lendir meningkat saat hubungan seks.</a:t>
            </a:r>
          </a:p>
        </p:txBody>
      </p:sp>
    </p:spTree>
    <p:extLst>
      <p:ext uri="{BB962C8B-B14F-4D97-AF65-F5344CB8AC3E}">
        <p14:creationId xmlns:p14="http://schemas.microsoft.com/office/powerpoint/2010/main" val="22496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OVULASI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7338"/>
            <a:ext cx="8059936" cy="1223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4400" dirty="0" smtClean="0"/>
              <a:t>Ovulasi adalah proses keluarnya ovum dari ovarium.</a:t>
            </a:r>
          </a:p>
          <a:p>
            <a:pPr eaLnBrk="1" hangingPunct="1">
              <a:lnSpc>
                <a:spcPct val="80000"/>
              </a:lnSpc>
            </a:pPr>
            <a:r>
              <a:rPr lang="id-ID" sz="4400" dirty="0" smtClean="0"/>
              <a:t>Ovum akan bergerak ke rahim, bersamaan dengan proses ini, dinding rahim menjadi tebal seperti spon penuh dengan pembuluh darah yang siap menerima zigot.</a:t>
            </a:r>
            <a:endParaRPr lang="en-US" sz="4400" dirty="0" smtClean="0"/>
          </a:p>
        </p:txBody>
      </p:sp>
      <p:sp>
        <p:nvSpPr>
          <p:cNvPr id="125957" name="Oval 5"/>
          <p:cNvSpPr>
            <a:spLocks noChangeArrowheads="1"/>
          </p:cNvSpPr>
          <p:nvPr/>
        </p:nvSpPr>
        <p:spPr bwMode="auto">
          <a:xfrm>
            <a:off x="2627313" y="4148138"/>
            <a:ext cx="71437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4.44444E-6 C -0.00573 -0.02083 -0.01146 -0.04144 -0.01459 -0.05347 C -0.01771 -0.06551 -0.01754 -0.06505 -0.01876 -0.07222 C -0.01997 -0.0794 -0.02171 -0.08866 -0.0224 -0.09653 C -0.0231 -0.1044 -0.02414 -0.11343 -0.02344 -0.12014 C -0.02275 -0.12685 -0.02067 -0.13218 -0.01823 -0.13681 C -0.0158 -0.14144 -0.01233 -0.14514 -0.00886 -0.14861 C -0.00539 -0.15208 -0.00192 -0.15579 0.00208 -0.15764 C 0.00607 -0.15949 0.01041 -0.15995 0.0151 -0.15972 C 0.01979 -0.15949 0.02604 -0.1581 0.0302 -0.15694 C 0.03437 -0.15579 0.03663 -0.1537 0.04062 -0.15208 C 0.04461 -0.15046 0.04982 -0.15 0.05468 -0.14722 C 0.05954 -0.14444 0.0644 -0.13912 0.06979 -0.13542 C 0.07517 -0.13171 0.08142 -0.12731 0.08749 -0.12431 C 0.09357 -0.1213 0.09982 -0.11782 0.10624 -0.11667 C 0.11267 -0.11551 0.11909 -0.1169 0.12656 -0.11667 C 0.13402 -0.11644 0.1427 -0.11667 0.15104 -0.11528 C 0.15937 -0.11389 0.17117 -0.11528 0.17708 -0.10833 C 0.18298 -0.10139 0.18628 -0.0831 0.18697 -0.07292 C 0.18767 -0.06273 0.1842 -0.05532 0.18124 -0.04722 C 0.17829 -0.03912 0.1717 -0.02963 0.16927 -0.02431 C 0.16683 -0.01898 0.16701 -0.01713 0.16718 -0.01528 " pathEditMode="relative" ptsTypes="aaaaaaaaaaaaaaaaaaaaaA">
                                      <p:cBhvr>
                                        <p:cTn id="6" dur="20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Fertilisasi/Proses Pembuahan</a:t>
            </a:r>
            <a:endParaRPr lang="en-US" smtClean="0"/>
          </a:p>
        </p:txBody>
      </p:sp>
      <p:pic>
        <p:nvPicPr>
          <p:cNvPr id="23555" name="Picture 4" descr="spe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264275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6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800" dirty="0" smtClean="0"/>
              <a:t>Fertilisasi/Proses Pembuahan</a:t>
            </a:r>
            <a:endParaRPr lang="en-US" sz="48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00200"/>
            <a:ext cx="8075240" cy="8207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sz="6000" dirty="0" smtClean="0"/>
              <a:t>Fertilisasi adal</a:t>
            </a:r>
            <a:r>
              <a:rPr lang="en-US" sz="6000" dirty="0" smtClean="0"/>
              <a:t>a</a:t>
            </a:r>
            <a:r>
              <a:rPr lang="id-ID" sz="6000" dirty="0" smtClean="0"/>
              <a:t>h proses peleburan antara satu sel sperma dengan satu sel telur (ovum) yang sudah matang.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6310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d-ID" smtClean="0"/>
              <a:t>Setiap mahluk hidup selalu bereproduksi,</a:t>
            </a:r>
          </a:p>
          <a:p>
            <a:pPr eaLnBrk="1" hangingPunct="1">
              <a:buFont typeface="Wingdings" pitchFamily="2" charset="2"/>
              <a:buNone/>
            </a:pPr>
            <a:endParaRPr lang="id-ID" smtClean="0"/>
          </a:p>
          <a:p>
            <a:pPr eaLnBrk="1" hangingPunct="1">
              <a:buFont typeface="Wingdings" pitchFamily="2" charset="2"/>
              <a:buNone/>
            </a:pPr>
            <a:endParaRPr lang="id-ID" smtClean="0"/>
          </a:p>
          <a:p>
            <a:pPr algn="ctr" eaLnBrk="1" hangingPunct="1">
              <a:buFont typeface="Wingdings" pitchFamily="2" charset="2"/>
              <a:buNone/>
            </a:pPr>
            <a:r>
              <a:rPr lang="id-ID" sz="5400" smtClean="0"/>
              <a:t>MENGAPA ?</a:t>
            </a:r>
            <a:endParaRPr lang="en-US" sz="5400" smtClean="0"/>
          </a:p>
        </p:txBody>
      </p:sp>
    </p:spTree>
    <p:extLst>
      <p:ext uri="{BB962C8B-B14F-4D97-AF65-F5344CB8AC3E}">
        <p14:creationId xmlns:p14="http://schemas.microsoft.com/office/powerpoint/2010/main" val="21002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820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sz="2400" smtClean="0"/>
              <a:t>Sel telur yang telah dibuahi berubah menjadi zigot dan menempel pada dinding rahim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25604" name="Picture 4" descr="ORGAN REPRODUKSI WAN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20938"/>
            <a:ext cx="6985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4067175" y="3644900"/>
            <a:ext cx="71438" cy="714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Kehamilan</a:t>
            </a:r>
            <a:r>
              <a:rPr lang="en-US" smtClean="0"/>
              <a:t> (Gestasi)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id-ID" smtClean="0"/>
              <a:t>Setelah zigot terbentuk, zigot langsung membelah diri menjadi 2, 4, 8, 16 dan seterusnya</a:t>
            </a:r>
          </a:p>
          <a:p>
            <a:pPr eaLnBrk="1" hangingPunct="1">
              <a:buFontTx/>
              <a:buChar char="-"/>
            </a:pPr>
            <a:r>
              <a:rPr lang="id-ID" smtClean="0"/>
              <a:t>Dalam waktu bersamaan dinding rahim menebal penuh dengan pembuluh darah siap menerima zigot</a:t>
            </a:r>
          </a:p>
          <a:p>
            <a:pPr eaLnBrk="1" hangingPunct="1">
              <a:buFontTx/>
              <a:buChar char="-"/>
            </a:pPr>
            <a:r>
              <a:rPr lang="id-ID" smtClean="0"/>
              <a:t>Zigot menempel pada dinding rahim untuk berkembang</a:t>
            </a:r>
          </a:p>
          <a:p>
            <a:pPr eaLnBrk="1" hangingPunct="1">
              <a:buFontTx/>
              <a:buChar char="-"/>
            </a:pPr>
            <a:r>
              <a:rPr lang="id-ID" smtClean="0"/>
              <a:t>Zigot berubah menjadi embrio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9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60648"/>
            <a:ext cx="6120680" cy="640871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d-ID" dirty="0" smtClean="0"/>
              <a:t>Terbentuk plasenta dan tali pusat sebagai penghubung antara embrio dengan ibunya.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d-ID" dirty="0" smtClean="0"/>
              <a:t>Embrio dikelilingi cairan amnion untuk melindungi dari bahaya benturan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d-ID" dirty="0" smtClean="0"/>
              <a:t>Usia 4 minggu, embrio mulai membentuk mata, tangan dan kaki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d-ID" dirty="0" smtClean="0"/>
              <a:t>Usia 6 minggu,embrio berukuran 1,5 cm. Otak, mata, telinga dan jantung sudah berkembang. Tangan dan kaki beserta jari-jarinya mulai terbentuk .</a:t>
            </a:r>
            <a:endParaRPr lang="en-US" dirty="0" smtClean="0"/>
          </a:p>
        </p:txBody>
      </p:sp>
      <p:pic>
        <p:nvPicPr>
          <p:cNvPr id="27652" name="Picture 4" descr="zyg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5590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8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d-ID" sz="5400" dirty="0" smtClean="0"/>
              <a:t>Usia 8 minggu, embrio sudah memiliki organ lengkap. Em</a:t>
            </a:r>
            <a:r>
              <a:rPr lang="en-US" sz="5400" dirty="0" smtClean="0"/>
              <a:t>b</a:t>
            </a:r>
            <a:r>
              <a:rPr lang="id-ID" sz="5400" dirty="0" smtClean="0"/>
              <a:t>rio berubah menjadi janin (fetus)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d-ID" sz="5400" dirty="0" smtClean="0"/>
              <a:t>Setelah usia kehamilan mencapai kira-kira 9 bulan 10 hari, bayi siap dilahirkan.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6230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Macam-macam membran kehamilan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Sakus</a:t>
            </a:r>
            <a:r>
              <a:rPr lang="en-US" dirty="0" smtClean="0"/>
              <a:t> </a:t>
            </a:r>
            <a:r>
              <a:rPr lang="en-US" dirty="0" err="1" smtClean="0"/>
              <a:t>vitelinus</a:t>
            </a:r>
            <a:r>
              <a:rPr lang="en-US" dirty="0" smtClean="0"/>
              <a:t> (</a:t>
            </a:r>
            <a:r>
              <a:rPr lang="en-US" dirty="0" err="1" smtClean="0"/>
              <a:t>kantong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):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embrio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Korion</a:t>
            </a:r>
            <a:r>
              <a:rPr lang="en-US" dirty="0" smtClean="0"/>
              <a:t> :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plasenta</a:t>
            </a:r>
            <a:endParaRPr lang="en-US" dirty="0" smtClean="0"/>
          </a:p>
          <a:p>
            <a:r>
              <a:rPr lang="en-US" dirty="0" smtClean="0"/>
              <a:t>Amnion :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amnion (</a:t>
            </a:r>
            <a:r>
              <a:rPr lang="en-US" dirty="0" err="1" smtClean="0"/>
              <a:t>ketuban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Alantois</a:t>
            </a:r>
            <a:r>
              <a:rPr lang="en-US" dirty="0" smtClean="0"/>
              <a:t> :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tali</a:t>
            </a:r>
            <a:r>
              <a:rPr lang="en-US" dirty="0" smtClean="0"/>
              <a:t> </a:t>
            </a:r>
            <a:r>
              <a:rPr lang="en-US" dirty="0" err="1" smtClean="0"/>
              <a:t>pusa</a:t>
            </a:r>
            <a:r>
              <a:rPr lang="id-ID" smtClean="0"/>
              <a:t>r.</a:t>
            </a:r>
            <a:endParaRPr lang="en-US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11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9" y="0"/>
            <a:ext cx="8681271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6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90"/>
            <a:ext cx="8352928" cy="63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8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Kehamilan</a:t>
            </a:r>
          </a:p>
        </p:txBody>
      </p:sp>
      <p:pic>
        <p:nvPicPr>
          <p:cNvPr id="30723" name="Picture 4" descr="emb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51847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6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Persalinan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1. Faktor hormonal</a:t>
            </a:r>
          </a:p>
          <a:p>
            <a:r>
              <a:rPr lang="en-US" smtClean="0"/>
              <a:t>Terjadi kontraksi uterus yang dipengaruhi hormon estrogen, oksitosin, prostaglandin.</a:t>
            </a:r>
          </a:p>
          <a:p>
            <a:r>
              <a:rPr lang="en-US" smtClean="0"/>
              <a:t>Relaksin berfungsi untuk melunakkan serviks dan melongggarkan otot panggul sehingga mempermudah persalinan.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78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2.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mekanis</a:t>
            </a:r>
            <a:endParaRPr lang="en-US" dirty="0" smtClean="0"/>
          </a:p>
          <a:p>
            <a:r>
              <a:rPr lang="en-US" dirty="0" err="1" smtClean="0"/>
              <a:t>Peregangan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polos</a:t>
            </a:r>
            <a:r>
              <a:rPr lang="en-US" dirty="0" smtClean="0"/>
              <a:t> di </a:t>
            </a:r>
            <a:r>
              <a:rPr lang="en-US" dirty="0" err="1" smtClean="0"/>
              <a:t>sekitar</a:t>
            </a:r>
            <a:r>
              <a:rPr lang="en-US" dirty="0" smtClean="0"/>
              <a:t> uterus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serviks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pecahnya</a:t>
            </a:r>
            <a:r>
              <a:rPr lang="en-US" dirty="0" smtClean="0"/>
              <a:t> amnion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meregangkan</a:t>
            </a:r>
            <a:r>
              <a:rPr lang="en-US" dirty="0" smtClean="0"/>
              <a:t> </a:t>
            </a:r>
            <a:r>
              <a:rPr lang="en-US" dirty="0" err="1" smtClean="0"/>
              <a:t>serviks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kontraksi</a:t>
            </a:r>
            <a:r>
              <a:rPr lang="en-US" dirty="0" smtClean="0"/>
              <a:t> uterus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id-ID" dirty="0" smtClean="0"/>
              <a:t>.</a:t>
            </a:r>
          </a:p>
          <a:p>
            <a:r>
              <a:rPr lang="id-ID" dirty="0" smtClean="0"/>
              <a:t>Dilatasi serviks (pembukaan). Perubahan terjadi pada ukuran leher rahim hingga serviks melebar sekitar 10cm untuk jalan kepala bayi.</a:t>
            </a:r>
          </a:p>
          <a:p>
            <a:r>
              <a:rPr lang="id-ID" dirty="0" smtClean="0"/>
              <a:t>Pengeluaran bayi. Bayi mulai bergerak melewati serviks dan vagina.</a:t>
            </a:r>
          </a:p>
          <a:p>
            <a:r>
              <a:rPr lang="id-ID" dirty="0" smtClean="0"/>
              <a:t>Pengeluaran plasenta.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71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Tujuan Reproduksi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id-ID" sz="4000" b="1" dirty="0" smtClean="0"/>
              <a:t>mempertahankan keberadaan jenisnya.</a:t>
            </a:r>
            <a:r>
              <a:rPr lang="en-US" sz="4000" b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5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Organ Reproduksi Pria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338455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	Alat reproduksi laki-laki terdiri dari:</a:t>
            </a:r>
          </a:p>
          <a:p>
            <a:pPr indent="-76200" eaLnBrk="1" hangingPunct="1">
              <a:buClr>
                <a:schemeClr val="tx1"/>
              </a:buClr>
              <a:buFont typeface="Courier New" pitchFamily="49" charset="0"/>
              <a:buChar char="o"/>
            </a:pPr>
            <a:r>
              <a:rPr lang="id-ID" dirty="0" smtClean="0"/>
              <a:t>Sepasang testis</a:t>
            </a:r>
          </a:p>
          <a:p>
            <a:pPr indent="-76200" eaLnBrk="1" hangingPunct="1">
              <a:buClr>
                <a:schemeClr val="tx1"/>
              </a:buClr>
              <a:buFont typeface="Courier New" pitchFamily="49" charset="0"/>
              <a:buChar char="o"/>
            </a:pPr>
            <a:r>
              <a:rPr lang="id-ID" dirty="0" smtClean="0"/>
              <a:t>Saluran-saluran kelamin</a:t>
            </a:r>
          </a:p>
          <a:p>
            <a:pPr indent="-76200" eaLnBrk="1" hangingPunct="1">
              <a:buClr>
                <a:schemeClr val="tx1"/>
              </a:buClr>
              <a:buFont typeface="Courier New" pitchFamily="49" charset="0"/>
              <a:buChar char="o"/>
            </a:pPr>
            <a:r>
              <a:rPr lang="id-ID" dirty="0" smtClean="0"/>
              <a:t>Kelenjar-kelenjar tambahan</a:t>
            </a:r>
          </a:p>
          <a:p>
            <a:pPr indent="-76200" eaLnBrk="1" hangingPunct="1">
              <a:buClr>
                <a:schemeClr val="tx1"/>
              </a:buClr>
              <a:buFont typeface="Courier New" pitchFamily="49" charset="0"/>
              <a:buChar char="o"/>
            </a:pPr>
            <a:r>
              <a:rPr lang="id-ID" dirty="0" smtClean="0"/>
              <a:t>Penis </a:t>
            </a:r>
          </a:p>
          <a:p>
            <a:pPr eaLnBrk="1" hangingPunct="1">
              <a:buFontTx/>
              <a:buChar char="-"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303713" cy="416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0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338455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	</a:t>
            </a:r>
            <a:r>
              <a:rPr lang="id-ID" sz="4000" dirty="0" smtClean="0"/>
              <a:t>Testis: penghasil sperma dan hormon testosteron</a:t>
            </a:r>
            <a:endParaRPr lang="en-US" sz="4000" dirty="0" smtClean="0"/>
          </a:p>
        </p:txBody>
      </p:sp>
      <p:pic>
        <p:nvPicPr>
          <p:cNvPr id="7172" name="Picture 5" descr="350px-Male_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73238"/>
            <a:ext cx="55800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352901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id-ID" sz="2400" dirty="0" smtClean="0"/>
              <a:t>Epididimis: mengabsorpsi dan mematangkan sperma hingga kental.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id-ID" sz="2400" dirty="0" smtClean="0"/>
              <a:t>Vas deferens: saluran penghubung epididimis dengan vesicula seminalis.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id-ID" sz="2400" dirty="0" smtClean="0"/>
              <a:t> Uretra merupakan saluran untuk mengeluarkan sperma dan urine</a:t>
            </a:r>
            <a:endParaRPr lang="en-US" sz="2400" dirty="0" smtClean="0"/>
          </a:p>
        </p:txBody>
      </p:sp>
      <p:pic>
        <p:nvPicPr>
          <p:cNvPr id="8196" name="Picture 4" descr="350px-Male_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73238"/>
            <a:ext cx="55800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Saluran </a:t>
            </a:r>
            <a:r>
              <a:rPr lang="id-ID" sz="4400" dirty="0" smtClean="0"/>
              <a:t>kelamin Pada Pria</a:t>
            </a:r>
            <a:r>
              <a:rPr lang="id-ID" sz="4400" dirty="0"/>
              <a:t/>
            </a:r>
            <a:br>
              <a:rPr lang="id-ID" sz="4400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852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800" dirty="0" smtClean="0"/>
              <a:t>Kelenjar Tambahan Pada Pria</a:t>
            </a:r>
            <a:endParaRPr lang="en-US" sz="3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557338"/>
            <a:ext cx="3817119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d-ID" sz="2000" dirty="0" smtClean="0"/>
              <a:t>	</a:t>
            </a:r>
            <a:endParaRPr lang="id-ID" sz="2200" dirty="0" smtClean="0"/>
          </a:p>
          <a:p>
            <a:pPr marL="6858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id-ID" sz="2200" dirty="0" smtClean="0"/>
              <a:t>Vesika seminalis:</a:t>
            </a:r>
          </a:p>
          <a:p>
            <a:pPr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id-ID" sz="2200" dirty="0" smtClean="0"/>
              <a:t>Merupakan kantong semen (mani).</a:t>
            </a:r>
          </a:p>
          <a:p>
            <a:pPr marL="6858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id-ID" sz="2200" dirty="0" smtClean="0"/>
              <a:t>Kelenjar prostat: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200" dirty="0"/>
              <a:t>	</a:t>
            </a:r>
            <a:r>
              <a:rPr lang="id-ID" sz="2200" dirty="0" smtClean="0"/>
              <a:t>Menghasilkan getah yang mengandung kolesterol, garam dan fosfolipid berperan untuk kelangsungan hidup sperma. </a:t>
            </a:r>
          </a:p>
          <a:p>
            <a:pPr indent="12700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id-ID" sz="2200" dirty="0"/>
              <a:t> </a:t>
            </a:r>
            <a:r>
              <a:rPr lang="id-ID" sz="2200" dirty="0" smtClean="0"/>
              <a:t>Kelenjar cowper (bulbouretralis):</a:t>
            </a:r>
          </a:p>
          <a:p>
            <a:pPr eaLnBrk="1" hangingPunct="1">
              <a:buFontTx/>
              <a:buNone/>
            </a:pPr>
            <a:r>
              <a:rPr lang="id-ID" sz="2200" dirty="0" smtClean="0"/>
              <a:t>	Penghasil cairan pelicin yang bersifat alkali (basa)</a:t>
            </a:r>
            <a:endParaRPr lang="en-US" sz="2200" dirty="0" smtClean="0"/>
          </a:p>
          <a:p>
            <a:pPr marL="6858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id-ID" sz="2000" dirty="0" smtClean="0"/>
          </a:p>
          <a:p>
            <a:pPr marL="6858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id-ID" sz="2000" dirty="0" smtClean="0"/>
          </a:p>
          <a:p>
            <a:pPr marL="6858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id-ID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000" dirty="0" smtClean="0"/>
              <a:t>	</a:t>
            </a:r>
            <a:endParaRPr lang="en-US" sz="2000" dirty="0" smtClean="0"/>
          </a:p>
          <a:p>
            <a:pPr marL="6858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id-ID" sz="2000" dirty="0" smtClean="0"/>
          </a:p>
          <a:p>
            <a:pPr marL="6858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id-ID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id-ID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000" dirty="0"/>
              <a:t>	</a:t>
            </a:r>
            <a:endParaRPr lang="id-ID" sz="2000" dirty="0" smtClean="0"/>
          </a:p>
          <a:p>
            <a:pPr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endParaRPr lang="id-ID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78786" y="1825675"/>
            <a:ext cx="4303125" cy="3733800"/>
            <a:chOff x="2642" y="1632"/>
            <a:chExt cx="3029" cy="235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/>
            <a:srcRect l="39473" r="13948" b="3000"/>
            <a:stretch>
              <a:fillRect/>
            </a:stretch>
          </p:blipFill>
          <p:spPr bwMode="auto">
            <a:xfrm>
              <a:off x="3288" y="1632"/>
              <a:ext cx="1431" cy="2352"/>
            </a:xfrm>
            <a:prstGeom prst="rect">
              <a:avLst/>
            </a:prstGeom>
            <a:noFill/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3207" y="3648"/>
              <a:ext cx="441" cy="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id-ID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642" y="2532"/>
              <a:ext cx="81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Vas deferens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 flipV="1">
              <a:off x="3257" y="3387"/>
              <a:ext cx="247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id-ID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693" y="3304"/>
              <a:ext cx="81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Epididimis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3257" y="2707"/>
              <a:ext cx="439" cy="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id-ID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843" y="3696"/>
              <a:ext cx="81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Testis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176" y="2592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id-ID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754" y="2400"/>
              <a:ext cx="816" cy="3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Kelenjar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Prostat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080" y="2816"/>
              <a:ext cx="72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id-ID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704" y="2880"/>
              <a:ext cx="816" cy="3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Kelenjar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Bulbouretra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032" y="3360"/>
              <a:ext cx="816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id-ID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855" y="3408"/>
              <a:ext cx="81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Uretra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2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338455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	Penis: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dirty="0" smtClean="0"/>
              <a:t>	Merupakan alat kelamin luar yang berfungsi untuk memasukan sperma kedalam tubuh wanita pada saat kopulasi.</a:t>
            </a:r>
            <a:endParaRPr lang="en-US" dirty="0" smtClean="0"/>
          </a:p>
        </p:txBody>
      </p:sp>
      <p:pic>
        <p:nvPicPr>
          <p:cNvPr id="12292" name="Picture 4" descr="350px-Male_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73238"/>
            <a:ext cx="55800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7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Organ Reproduksi Wanita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3873500" cy="4530725"/>
          </a:xfrm>
        </p:spPr>
        <p:txBody>
          <a:bodyPr/>
          <a:lstStyle/>
          <a:p>
            <a:pPr marL="0" indent="0" eaLnBrk="1" hangingPunct="1">
              <a:buClrTx/>
              <a:buNone/>
            </a:pPr>
            <a:r>
              <a:rPr lang="id-ID" dirty="0" smtClean="0"/>
              <a:t>1. Organ reproduksi dalam terdiri dari:</a:t>
            </a:r>
          </a:p>
          <a:p>
            <a:pPr eaLnBrk="1" hangingPunct="1">
              <a:buClrTx/>
              <a:buFont typeface="Arial" pitchFamily="34" charset="0"/>
              <a:buChar char="•"/>
            </a:pPr>
            <a:r>
              <a:rPr lang="id-ID" dirty="0" smtClean="0"/>
              <a:t>Sepasang ovarium</a:t>
            </a:r>
          </a:p>
          <a:p>
            <a:pPr eaLnBrk="1" hangingPunct="1">
              <a:buClrTx/>
              <a:buFont typeface="Arial" pitchFamily="34" charset="0"/>
              <a:buChar char="•"/>
            </a:pPr>
            <a:r>
              <a:rPr lang="id-ID" dirty="0" smtClean="0"/>
              <a:t>Oviduk/tuba fallopii)</a:t>
            </a:r>
          </a:p>
          <a:p>
            <a:pPr eaLnBrk="1" hangingPunct="1">
              <a:buClrTx/>
              <a:buFont typeface="Arial" pitchFamily="34" charset="0"/>
              <a:buChar char="•"/>
            </a:pPr>
            <a:r>
              <a:rPr lang="id-ID" dirty="0" smtClean="0"/>
              <a:t>Uterus</a:t>
            </a:r>
          </a:p>
          <a:p>
            <a:pPr eaLnBrk="1" hangingPunct="1">
              <a:buClrTx/>
              <a:buFont typeface="Arial" pitchFamily="34" charset="0"/>
              <a:buChar char="•"/>
            </a:pPr>
            <a:r>
              <a:rPr lang="id-ID" dirty="0" smtClean="0"/>
              <a:t>Vagina</a:t>
            </a:r>
          </a:p>
          <a:p>
            <a:pPr eaLnBrk="1" hangingPunct="1">
              <a:buFontTx/>
              <a:buChar char="-"/>
            </a:pPr>
            <a:endParaRPr lang="en-US" dirty="0" smtClean="0"/>
          </a:p>
        </p:txBody>
      </p:sp>
      <p:pic>
        <p:nvPicPr>
          <p:cNvPr id="14340" name="Picture 4" descr="ORGAN REPRODUKSI WAN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3889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Fem_is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38893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7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527</Words>
  <Application>Microsoft Office PowerPoint</Application>
  <PresentationFormat>On-screen Show (4:3)</PresentationFormat>
  <Paragraphs>109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Layers</vt:lpstr>
      <vt:lpstr>1_Layers</vt:lpstr>
      <vt:lpstr>Office Theme</vt:lpstr>
      <vt:lpstr>1_Office Theme</vt:lpstr>
      <vt:lpstr>SISTEM REPRODUKSI PADA MANUSIA</vt:lpstr>
      <vt:lpstr>PowerPoint Presentation</vt:lpstr>
      <vt:lpstr>Tujuan Reproduksi</vt:lpstr>
      <vt:lpstr>Organ Reproduksi Pria</vt:lpstr>
      <vt:lpstr>PowerPoint Presentation</vt:lpstr>
      <vt:lpstr>Saluran kelamin Pada Pria </vt:lpstr>
      <vt:lpstr>Kelenjar Tambahan Pada Pria</vt:lpstr>
      <vt:lpstr>PowerPoint Presentation</vt:lpstr>
      <vt:lpstr>Organ Reproduksi Wanita</vt:lpstr>
      <vt:lpstr>PowerPoint Presentation</vt:lpstr>
      <vt:lpstr>PowerPoint Presentation</vt:lpstr>
      <vt:lpstr>PowerPoint Presentation</vt:lpstr>
      <vt:lpstr>PowerPoint Presentation</vt:lpstr>
      <vt:lpstr>Organ Reproduksi Luar </vt:lpstr>
      <vt:lpstr>PowerPoint Presentation</vt:lpstr>
      <vt:lpstr>PowerPoint Presentation</vt:lpstr>
      <vt:lpstr>OVULASI</vt:lpstr>
      <vt:lpstr>Fertilisasi/Proses Pembuahan</vt:lpstr>
      <vt:lpstr>Fertilisasi/Proses Pembuahan</vt:lpstr>
      <vt:lpstr>PowerPoint Presentation</vt:lpstr>
      <vt:lpstr>Kehamilan (Gestasi)</vt:lpstr>
      <vt:lpstr>PowerPoint Presentation</vt:lpstr>
      <vt:lpstr>PowerPoint Presentation</vt:lpstr>
      <vt:lpstr>Macam-macam membran kehamilan</vt:lpstr>
      <vt:lpstr>PowerPoint Presentation</vt:lpstr>
      <vt:lpstr>PowerPoint Presentation</vt:lpstr>
      <vt:lpstr>Kehamilan</vt:lpstr>
      <vt:lpstr>Persalinan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REPRODUKSI PADA MANUSIA</dc:title>
  <dc:creator>win7</dc:creator>
  <cp:lastModifiedBy>win7</cp:lastModifiedBy>
  <cp:revision>19</cp:revision>
  <dcterms:created xsi:type="dcterms:W3CDTF">2020-05-09T02:43:15Z</dcterms:created>
  <dcterms:modified xsi:type="dcterms:W3CDTF">2021-05-18T23:22:44Z</dcterms:modified>
</cp:coreProperties>
</file>