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359" r:id="rId3"/>
    <p:sldId id="360" r:id="rId4"/>
    <p:sldId id="362" r:id="rId5"/>
    <p:sldId id="267" r:id="rId6"/>
    <p:sldId id="28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28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8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4817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994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5328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36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21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13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068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19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07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09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586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52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22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05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870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ayered circle pattern in light blue and white">
            <a:extLst>
              <a:ext uri="{FF2B5EF4-FFF2-40B4-BE49-F238E27FC236}">
                <a16:creationId xmlns:a16="http://schemas.microsoft.com/office/drawing/2014/main" id="{40FCC6B5-CDC6-401E-BF08-AD108E8457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936" b="20814"/>
          <a:stretch/>
        </p:blipFill>
        <p:spPr>
          <a:xfrm>
            <a:off x="2213113" y="1461473"/>
            <a:ext cx="8534400" cy="407793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3BE8A6D-397D-44DA-A0B7-591E053860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39253" y="1942391"/>
            <a:ext cx="7113494" cy="1486609"/>
          </a:xfrm>
        </p:spPr>
        <p:txBody>
          <a:bodyPr>
            <a:normAutofit fontScale="90000"/>
          </a:bodyPr>
          <a:lstStyle/>
          <a:p>
            <a:br>
              <a:rPr lang="en-US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22B2FA-09EC-4DE6-86E6-80B9DDB43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58989" y="4424305"/>
            <a:ext cx="5074022" cy="972222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AFE4E7-48B6-4C24-9FA8-37E0F25FB98F}"/>
              </a:ext>
            </a:extLst>
          </p:cNvPr>
          <p:cNvSpPr/>
          <p:nvPr/>
        </p:nvSpPr>
        <p:spPr>
          <a:xfrm>
            <a:off x="1444488" y="3244334"/>
            <a:ext cx="947530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err="1">
                <a:solidFill>
                  <a:srgbClr val="FF0000"/>
                </a:solidFill>
              </a:rPr>
              <a:t>Sistem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Pemungutan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Pajak</a:t>
            </a:r>
            <a:r>
              <a:rPr lang="en-US" sz="4400" b="1" dirty="0">
                <a:solidFill>
                  <a:srgbClr val="FF0000"/>
                </a:solidFill>
              </a:rPr>
              <a:t> di Indonesia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228600"/>
            <a:ext cx="8534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err="1">
                <a:solidFill>
                  <a:schemeClr val="bg2">
                    <a:lumMod val="10000"/>
                  </a:schemeClr>
                </a:solidFill>
              </a:rPr>
              <a:t>Sistem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bg2">
                    <a:lumMod val="10000"/>
                  </a:schemeClr>
                </a:solidFill>
              </a:rPr>
              <a:t>Pemungutan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bg2">
                    <a:lumMod val="10000"/>
                  </a:schemeClr>
                </a:solidFill>
              </a:rPr>
              <a:t>Pajak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 di Indonesia</a:t>
            </a:r>
          </a:p>
          <a:p>
            <a:pPr algn="ctr"/>
            <a:endParaRPr lang="en-US" sz="3600" dirty="0">
              <a:solidFill>
                <a:srgbClr val="FF0000"/>
              </a:solidFill>
            </a:endParaRPr>
          </a:p>
          <a:p>
            <a:pPr algn="just"/>
            <a:r>
              <a:rPr lang="en-US" sz="3600" dirty="0" err="1"/>
              <a:t>Terdapat</a:t>
            </a:r>
            <a:r>
              <a:rPr lang="en-US" sz="3600" dirty="0"/>
              <a:t> </a:t>
            </a:r>
            <a:r>
              <a:rPr lang="en-US" sz="3600" dirty="0" err="1"/>
              <a:t>tiga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pemungutan</a:t>
            </a:r>
            <a:r>
              <a:rPr lang="en-US" sz="3600" dirty="0"/>
              <a:t> </a:t>
            </a:r>
            <a:r>
              <a:rPr lang="en-US" sz="3600" dirty="0" err="1"/>
              <a:t>pajak</a:t>
            </a:r>
            <a:r>
              <a:rPr lang="en-US" sz="3600" dirty="0"/>
              <a:t>, </a:t>
            </a:r>
            <a:r>
              <a:rPr lang="en-US" sz="3600" dirty="0" err="1"/>
              <a:t>yaitu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berikut</a:t>
            </a:r>
            <a:r>
              <a:rPr lang="en-US" sz="3600" dirty="0"/>
              <a:t>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3600" i="1" dirty="0"/>
              <a:t>Official Assessment System </a:t>
            </a:r>
            <a:endParaRPr lang="en-US" sz="3600" dirty="0"/>
          </a:p>
          <a:p>
            <a:pPr marL="457200" algn="just"/>
            <a:r>
              <a:rPr lang="en-US" sz="3600" i="1" dirty="0"/>
              <a:t>Official Assessment System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pemungutan</a:t>
            </a:r>
            <a:r>
              <a:rPr lang="en-US" sz="3600" dirty="0"/>
              <a:t> </a:t>
            </a:r>
            <a:r>
              <a:rPr lang="en-US" sz="3600" dirty="0" err="1"/>
              <a:t>pajak</a:t>
            </a:r>
            <a:r>
              <a:rPr lang="en-US" sz="3600" dirty="0"/>
              <a:t> yang </a:t>
            </a:r>
            <a:r>
              <a:rPr lang="en-US" sz="3600" dirty="0" err="1"/>
              <a:t>memberi</a:t>
            </a:r>
            <a:r>
              <a:rPr lang="en-US" sz="3600" dirty="0"/>
              <a:t> </a:t>
            </a:r>
            <a:r>
              <a:rPr lang="en-US" sz="3600" dirty="0" err="1"/>
              <a:t>wewenang</a:t>
            </a:r>
            <a:r>
              <a:rPr lang="en-US" sz="3600" dirty="0"/>
              <a:t> </a:t>
            </a:r>
            <a:r>
              <a:rPr lang="en-US" sz="3600" dirty="0" err="1"/>
              <a:t>kepada</a:t>
            </a:r>
            <a:r>
              <a:rPr lang="en-US" sz="3600" dirty="0"/>
              <a:t> </a:t>
            </a:r>
            <a:r>
              <a:rPr lang="en-US" sz="3600" dirty="0" err="1"/>
              <a:t>pemerintah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menentukan</a:t>
            </a:r>
            <a:r>
              <a:rPr lang="en-US" sz="3600" dirty="0"/>
              <a:t> </a:t>
            </a:r>
            <a:r>
              <a:rPr lang="en-US" sz="3600" dirty="0" err="1"/>
              <a:t>besarnya</a:t>
            </a:r>
            <a:r>
              <a:rPr lang="en-US" sz="3600" dirty="0"/>
              <a:t> </a:t>
            </a:r>
            <a:r>
              <a:rPr lang="en-US" sz="3600" dirty="0" err="1"/>
              <a:t>pajak</a:t>
            </a:r>
            <a:r>
              <a:rPr lang="en-US" sz="3600" dirty="0"/>
              <a:t> yang </a:t>
            </a:r>
            <a:r>
              <a:rPr lang="en-US" sz="3600" dirty="0" err="1"/>
              <a:t>terutang</a:t>
            </a:r>
            <a:r>
              <a:rPr lang="en-US" sz="3600" dirty="0"/>
              <a:t> </a:t>
            </a:r>
            <a:r>
              <a:rPr lang="en-US" sz="3600" dirty="0" err="1"/>
              <a:t>oleh</a:t>
            </a:r>
            <a:r>
              <a:rPr lang="en-US" sz="3600" dirty="0"/>
              <a:t> </a:t>
            </a:r>
            <a:r>
              <a:rPr lang="en-US" sz="3600" dirty="0" err="1"/>
              <a:t>wajib</a:t>
            </a:r>
            <a:r>
              <a:rPr lang="en-US" sz="3600" dirty="0"/>
              <a:t> </a:t>
            </a:r>
            <a:r>
              <a:rPr lang="en-US" sz="3600" dirty="0" err="1"/>
              <a:t>pajak</a:t>
            </a:r>
            <a:r>
              <a:rPr lang="en-US" sz="3600" dirty="0"/>
              <a:t>.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Wajib</a:t>
            </a:r>
            <a:r>
              <a:rPr lang="en-US" sz="3600" dirty="0"/>
              <a:t> </a:t>
            </a:r>
            <a:r>
              <a:rPr lang="en-US" sz="3600" dirty="0" err="1"/>
              <a:t>Pajak</a:t>
            </a:r>
            <a:r>
              <a:rPr lang="en-US" sz="3600" dirty="0"/>
              <a:t> </a:t>
            </a:r>
            <a:r>
              <a:rPr lang="en-US" sz="3600" dirty="0" err="1"/>
              <a:t>bersifat</a:t>
            </a:r>
            <a:r>
              <a:rPr lang="en-US" sz="3600" dirty="0"/>
              <a:t> </a:t>
            </a:r>
            <a:r>
              <a:rPr lang="en-US" sz="3600" dirty="0" err="1"/>
              <a:t>pasif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5436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8994C0A-9CA6-40F5-AEFC-FBB6601CB9B1}"/>
              </a:ext>
            </a:extLst>
          </p:cNvPr>
          <p:cNvSpPr/>
          <p:nvPr/>
        </p:nvSpPr>
        <p:spPr>
          <a:xfrm>
            <a:off x="1311965" y="2413338"/>
            <a:ext cx="997888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2"/>
            </a:pPr>
            <a:r>
              <a:rPr lang="en-US" sz="2800" i="1" dirty="0"/>
              <a:t>Self Assessment System</a:t>
            </a:r>
            <a:endParaRPr lang="en-US" sz="2800" dirty="0"/>
          </a:p>
          <a:p>
            <a:pPr marL="457200" algn="just"/>
            <a:r>
              <a:rPr lang="en-US" sz="2800" i="1" dirty="0"/>
              <a:t>Self Assessment System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pemungutan</a:t>
            </a:r>
            <a:r>
              <a:rPr lang="en-US" sz="2800" dirty="0"/>
              <a:t> </a:t>
            </a:r>
            <a:r>
              <a:rPr lang="en-US" sz="2800" dirty="0" err="1"/>
              <a:t>pajak</a:t>
            </a:r>
            <a:r>
              <a:rPr lang="en-US" sz="2800" dirty="0"/>
              <a:t> yang </a:t>
            </a:r>
            <a:r>
              <a:rPr lang="en-US" sz="2800" dirty="0" err="1"/>
              <a:t>memberi</a:t>
            </a:r>
            <a:r>
              <a:rPr lang="en-US" sz="2800" dirty="0"/>
              <a:t> </a:t>
            </a:r>
            <a:r>
              <a:rPr lang="en-US" sz="2800" dirty="0" err="1"/>
              <a:t>wewenang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wajib</a:t>
            </a:r>
            <a:r>
              <a:rPr lang="en-US" sz="2800" dirty="0"/>
              <a:t> </a:t>
            </a:r>
            <a:r>
              <a:rPr lang="en-US" sz="2800" dirty="0" err="1"/>
              <a:t>pajak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menentukan</a:t>
            </a:r>
            <a:r>
              <a:rPr lang="en-US" sz="2800" dirty="0"/>
              <a:t> </a:t>
            </a:r>
            <a:r>
              <a:rPr lang="en-US" sz="2800" dirty="0" err="1"/>
              <a:t>sendiri</a:t>
            </a:r>
            <a:r>
              <a:rPr lang="en-US" sz="2800" dirty="0"/>
              <a:t> </a:t>
            </a:r>
            <a:r>
              <a:rPr lang="en-US" sz="2800" dirty="0" err="1"/>
              <a:t>besarnya</a:t>
            </a:r>
            <a:r>
              <a:rPr lang="en-US" sz="2800" dirty="0"/>
              <a:t> </a:t>
            </a:r>
            <a:r>
              <a:rPr lang="en-US" sz="2800" dirty="0" err="1"/>
              <a:t>pajak</a:t>
            </a:r>
            <a:r>
              <a:rPr lang="en-US" sz="2800" dirty="0"/>
              <a:t> yang </a:t>
            </a:r>
            <a:r>
              <a:rPr lang="en-US" sz="2800" dirty="0" err="1"/>
              <a:t>terutang</a:t>
            </a:r>
            <a:r>
              <a:rPr lang="en-US" sz="2800" dirty="0"/>
              <a:t>.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Wajib</a:t>
            </a:r>
            <a:r>
              <a:rPr lang="en-US" sz="2800" dirty="0"/>
              <a:t> </a:t>
            </a:r>
            <a:r>
              <a:rPr lang="en-US" sz="2800" dirty="0" err="1"/>
              <a:t>Pajak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aktif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menghitung</a:t>
            </a:r>
            <a:r>
              <a:rPr lang="en-US" sz="2800" dirty="0"/>
              <a:t>, </a:t>
            </a:r>
            <a:r>
              <a:rPr lang="en-US" sz="2800" dirty="0" err="1"/>
              <a:t>menyetor</a:t>
            </a:r>
            <a:r>
              <a:rPr lang="en-US" sz="2800" dirty="0"/>
              <a:t> dan </a:t>
            </a:r>
            <a:r>
              <a:rPr lang="en-US" sz="2800" dirty="0" err="1"/>
              <a:t>melaporkan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kantor</a:t>
            </a:r>
            <a:r>
              <a:rPr lang="en-US" sz="2800" dirty="0"/>
              <a:t> </a:t>
            </a:r>
            <a:r>
              <a:rPr lang="en-US" sz="2800" dirty="0" err="1"/>
              <a:t>pelayanan</a:t>
            </a:r>
            <a:r>
              <a:rPr lang="en-US" sz="2800" dirty="0"/>
              <a:t> </a:t>
            </a:r>
            <a:r>
              <a:rPr lang="en-US" sz="2800" dirty="0" err="1"/>
              <a:t>pajak</a:t>
            </a:r>
            <a:r>
              <a:rPr lang="en-US" sz="2800" dirty="0"/>
              <a:t> (KPP).</a:t>
            </a:r>
          </a:p>
        </p:txBody>
      </p:sp>
    </p:spTree>
    <p:extLst>
      <p:ext uri="{BB962C8B-B14F-4D97-AF65-F5344CB8AC3E}">
        <p14:creationId xmlns:p14="http://schemas.microsoft.com/office/powerpoint/2010/main" val="2438384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78767" y="1116767"/>
            <a:ext cx="8534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2400" i="1" dirty="0"/>
              <a:t>With Holding System</a:t>
            </a:r>
            <a:endParaRPr lang="en-US" sz="2400" dirty="0"/>
          </a:p>
          <a:p>
            <a:pPr marL="457200"/>
            <a:r>
              <a:rPr lang="en-US" sz="2400" i="1" dirty="0"/>
              <a:t>With Holding System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pemungutan</a:t>
            </a:r>
            <a:r>
              <a:rPr lang="en-US" sz="2400" dirty="0"/>
              <a:t> </a:t>
            </a:r>
            <a:r>
              <a:rPr lang="en-US" sz="2400" dirty="0" err="1"/>
              <a:t>pajak</a:t>
            </a:r>
            <a:r>
              <a:rPr lang="en-US" sz="2400" dirty="0"/>
              <a:t> di </a:t>
            </a:r>
            <a:r>
              <a:rPr lang="en-US" sz="2400" dirty="0" err="1"/>
              <a:t>mana</a:t>
            </a:r>
            <a:r>
              <a:rPr lang="en-US" sz="2400" dirty="0"/>
              <a:t> </a:t>
            </a:r>
            <a:r>
              <a:rPr lang="en-US" sz="2400" dirty="0" err="1"/>
              <a:t>penghitungan</a:t>
            </a:r>
            <a:r>
              <a:rPr lang="en-US" sz="2400" dirty="0"/>
              <a:t> </a:t>
            </a:r>
            <a:r>
              <a:rPr lang="en-US" sz="2400" dirty="0" err="1"/>
              <a:t>besarnya</a:t>
            </a:r>
            <a:r>
              <a:rPr lang="en-US" sz="2400" dirty="0"/>
              <a:t> </a:t>
            </a:r>
            <a:r>
              <a:rPr lang="en-US" sz="2400" dirty="0" err="1"/>
              <a:t>pajak</a:t>
            </a:r>
            <a:r>
              <a:rPr lang="en-US" sz="2400" dirty="0"/>
              <a:t> yang </a:t>
            </a:r>
            <a:r>
              <a:rPr lang="en-US" sz="2400" dirty="0" err="1"/>
              <a:t>terutang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wajib</a:t>
            </a:r>
            <a:r>
              <a:rPr lang="en-US" sz="2400" dirty="0"/>
              <a:t> </a:t>
            </a:r>
            <a:r>
              <a:rPr lang="en-US" sz="2400" dirty="0" err="1"/>
              <a:t>pajak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 </a:t>
            </a:r>
            <a:r>
              <a:rPr lang="en-US" sz="2400" dirty="0" err="1"/>
              <a:t>ketiga</a:t>
            </a:r>
            <a:r>
              <a:rPr lang="en-US" sz="2400" dirty="0"/>
              <a:t>.</a:t>
            </a:r>
          </a:p>
          <a:p>
            <a:pPr marL="457200"/>
            <a:endParaRPr lang="en-US" sz="2400" dirty="0"/>
          </a:p>
          <a:p>
            <a:r>
              <a:rPr lang="en-US" sz="2400" dirty="0"/>
              <a:t>Indonesia </a:t>
            </a:r>
            <a:r>
              <a:rPr lang="en-US" sz="2400" dirty="0" err="1"/>
              <a:t>sekarang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menerapkan</a:t>
            </a:r>
            <a:r>
              <a:rPr lang="en-US" sz="2400" dirty="0"/>
              <a:t> </a:t>
            </a:r>
            <a:r>
              <a:rPr lang="en-US" sz="2400" i="1" dirty="0"/>
              <a:t>Self Assessment System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Wajib</a:t>
            </a:r>
            <a:r>
              <a:rPr lang="en-US" sz="2400" dirty="0"/>
              <a:t> </a:t>
            </a:r>
            <a:r>
              <a:rPr lang="en-US" sz="2400" dirty="0" err="1"/>
              <a:t>Pajak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aktif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r>
              <a:rPr lang="en-US" sz="2400" dirty="0"/>
              <a:t>, </a:t>
            </a:r>
            <a:r>
              <a:rPr lang="en-US" sz="2400" dirty="0" err="1"/>
              <a:t>menyetor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melaporkan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kantor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pajak</a:t>
            </a:r>
            <a:r>
              <a:rPr lang="en-US" sz="2400" dirty="0"/>
              <a:t> (KPP).</a:t>
            </a:r>
          </a:p>
        </p:txBody>
      </p:sp>
    </p:spTree>
    <p:extLst>
      <p:ext uri="{BB962C8B-B14F-4D97-AF65-F5344CB8AC3E}">
        <p14:creationId xmlns:p14="http://schemas.microsoft.com/office/powerpoint/2010/main" val="1684974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676" y="3305176"/>
            <a:ext cx="6410325" cy="35528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651" y="781918"/>
            <a:ext cx="7535463" cy="45442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468082"/>
            <a:ext cx="7886700" cy="4708881"/>
          </a:xfrm>
        </p:spPr>
        <p:txBody>
          <a:bodyPr>
            <a:normAutofit lnSpcReduction="10000"/>
          </a:bodyPr>
          <a:lstStyle/>
          <a:p>
            <a:r>
              <a:rPr lang="id-ID" sz="2200" dirty="0"/>
              <a:t>Objek pajak adalah segala sesuatu yang menurut undang-undang dijadikan dasar atau sasaran pemungutan pajak.</a:t>
            </a:r>
          </a:p>
          <a:p>
            <a:r>
              <a:rPr lang="id-ID" sz="2200" dirty="0"/>
              <a:t>Ada berbagai cara pemungutan pajak berdasarkan </a:t>
            </a:r>
            <a:r>
              <a:rPr lang="id-ID" sz="2200" dirty="0" err="1"/>
              <a:t>stelsel</a:t>
            </a:r>
            <a:r>
              <a:rPr lang="id-ID" sz="2200" dirty="0"/>
              <a:t>, antara lain:</a:t>
            </a:r>
          </a:p>
          <a:p>
            <a:pPr marL="514350" indent="-514350">
              <a:buAutoNum type="alphaLcPeriod"/>
            </a:pPr>
            <a:r>
              <a:rPr lang="id-ID" sz="2200" dirty="0" err="1"/>
              <a:t>Stelsel</a:t>
            </a:r>
            <a:r>
              <a:rPr lang="id-ID" sz="2200" dirty="0"/>
              <a:t> nyata, yaitu pemungutan pajak baru dapat dilaksanakan di akhir tahun setelah mengetahui penghasilan sesungguhnya yang diperoleh</a:t>
            </a:r>
          </a:p>
          <a:p>
            <a:pPr marL="514350" indent="-514350">
              <a:buAutoNum type="alphaLcPeriod"/>
            </a:pPr>
            <a:r>
              <a:rPr lang="id-ID" sz="2200" dirty="0" err="1"/>
              <a:t>Stelsel</a:t>
            </a:r>
            <a:r>
              <a:rPr lang="id-ID" sz="2200" dirty="0"/>
              <a:t> anggapan, yaitu pemungutan pajak dapat dilaksanakan di awal tahun pajak</a:t>
            </a:r>
          </a:p>
          <a:p>
            <a:pPr marL="514350" indent="-514350">
              <a:buAutoNum type="alphaLcPeriod"/>
            </a:pPr>
            <a:r>
              <a:rPr lang="id-ID" sz="2200" dirty="0" err="1"/>
              <a:t>Stelsel</a:t>
            </a:r>
            <a:r>
              <a:rPr lang="id-ID" sz="2200" dirty="0"/>
              <a:t> campuran, yaitu perhitungan kembali kelebihan atau kekurangan pajak di akhir tahun yang telah dibayarkan di awal tahun</a:t>
            </a:r>
          </a:p>
        </p:txBody>
      </p:sp>
      <p:sp>
        <p:nvSpPr>
          <p:cNvPr id="6" name="Rectangle 5"/>
          <p:cNvSpPr/>
          <p:nvPr/>
        </p:nvSpPr>
        <p:spPr>
          <a:xfrm>
            <a:off x="2307057" y="734046"/>
            <a:ext cx="513159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Objek dan Cara Pengenaan Pajak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33320" y="797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681948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30"/>
          <a:stretch/>
        </p:blipFill>
        <p:spPr>
          <a:xfrm>
            <a:off x="2589212" y="879014"/>
            <a:ext cx="8078788" cy="4946861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2451" y="1462068"/>
            <a:ext cx="4395042" cy="9065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3200" b="1" dirty="0" err="1">
                <a:solidFill>
                  <a:schemeClr val="bg1"/>
                </a:solidFill>
              </a:rPr>
              <a:t>Let’s</a:t>
            </a:r>
            <a:r>
              <a:rPr lang="id-ID" sz="3200" b="1" dirty="0">
                <a:solidFill>
                  <a:schemeClr val="bg1"/>
                </a:solidFill>
              </a:rPr>
              <a:t> </a:t>
            </a:r>
            <a:r>
              <a:rPr lang="id-ID" sz="3200" b="1" dirty="0" err="1">
                <a:solidFill>
                  <a:schemeClr val="bg1"/>
                </a:solidFill>
              </a:rPr>
              <a:t>go</a:t>
            </a:r>
            <a:r>
              <a:rPr lang="id-ID" sz="3200" b="1" dirty="0">
                <a:solidFill>
                  <a:schemeClr val="bg1"/>
                </a:solidFill>
              </a:rPr>
              <a:t> </a:t>
            </a:r>
            <a:r>
              <a:rPr lang="id-ID" sz="3200" b="1" dirty="0" err="1">
                <a:solidFill>
                  <a:schemeClr val="bg1"/>
                </a:solidFill>
              </a:rPr>
              <a:t>to</a:t>
            </a:r>
            <a:r>
              <a:rPr lang="id-ID" sz="3200" b="1" dirty="0">
                <a:solidFill>
                  <a:schemeClr val="bg1"/>
                </a:solidFill>
              </a:rPr>
              <a:t> </a:t>
            </a:r>
            <a:r>
              <a:rPr lang="id-ID" sz="3200" b="1" dirty="0" err="1">
                <a:solidFill>
                  <a:schemeClr val="bg1"/>
                </a:solidFill>
              </a:rPr>
              <a:t>the</a:t>
            </a:r>
            <a:r>
              <a:rPr lang="id-ID" sz="3200" b="1" dirty="0">
                <a:solidFill>
                  <a:schemeClr val="bg1"/>
                </a:solidFill>
              </a:rPr>
              <a:t> </a:t>
            </a:r>
            <a:r>
              <a:rPr lang="id-ID" sz="3200" b="1" dirty="0" err="1">
                <a:solidFill>
                  <a:schemeClr val="bg1"/>
                </a:solidFill>
              </a:rPr>
              <a:t>next</a:t>
            </a:r>
            <a:r>
              <a:rPr lang="id-ID" sz="3200" b="1" dirty="0">
                <a:solidFill>
                  <a:schemeClr val="bg1"/>
                </a:solidFill>
              </a:rPr>
              <a:t> </a:t>
            </a:r>
            <a:r>
              <a:rPr lang="id-ID" sz="3200" b="1" dirty="0" err="1">
                <a:solidFill>
                  <a:schemeClr val="bg1"/>
                </a:solidFill>
              </a:rPr>
              <a:t>lesson</a:t>
            </a:r>
            <a:r>
              <a:rPr lang="id-ID" sz="3200" b="1" dirty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33320" y="797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3384525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</TotalTime>
  <Words>237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Myriad Pro</vt:lpstr>
      <vt:lpstr>Wingdings 3</vt:lpstr>
      <vt:lpstr>Wisp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user</cp:lastModifiedBy>
  <cp:revision>2</cp:revision>
  <dcterms:created xsi:type="dcterms:W3CDTF">2022-02-10T11:16:07Z</dcterms:created>
  <dcterms:modified xsi:type="dcterms:W3CDTF">2022-02-10T11:29:33Z</dcterms:modified>
</cp:coreProperties>
</file>