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409F0-4686-437C-931D-66E9C9AA2C10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76ADA-F378-4A60-8CE5-FEA7B79008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207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76ADA-F378-4A60-8CE5-FEA7B79008C9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321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C72D0E-393C-492F-81DE-CCE6C2A8BB03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7B48A7-C64B-4366-9E6D-9A0F36C2457E}" type="datetimeFigureOut">
              <a:rPr lang="id-ID" smtClean="0"/>
              <a:t>11/10/2021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1440160"/>
          </a:xfrm>
        </p:spPr>
        <p:txBody>
          <a:bodyPr>
            <a:normAutofit/>
          </a:bodyPr>
          <a:lstStyle/>
          <a:p>
            <a:r>
              <a:rPr lang="id-ID" sz="2000" dirty="0" smtClean="0">
                <a:latin typeface="+mn-lt"/>
              </a:rPr>
              <a:t>SISTEM HUKUM  DAN PERADILAN DI INDONESIA ( BAGIAN KE -1)  </a:t>
            </a:r>
            <a:br>
              <a:rPr lang="id-ID" sz="2000" dirty="0" smtClean="0">
                <a:latin typeface="+mn-lt"/>
              </a:rPr>
            </a:br>
            <a:r>
              <a:rPr lang="id-ID" sz="2000" dirty="0" smtClean="0">
                <a:latin typeface="+mn-lt"/>
              </a:rPr>
              <a:t>CHAIRUS SURIYATI SH.SPd. MHUM</a:t>
            </a:r>
            <a:endParaRPr lang="id-ID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920880" cy="3001888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SUB POKOK BAHASAN </a:t>
            </a:r>
          </a:p>
          <a:p>
            <a:pPr marL="514350" indent="-51435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SISTEM HUKUM DI INDONESIA</a:t>
            </a:r>
          </a:p>
          <a:p>
            <a:pPr marL="514350" indent="-51435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MENCERMATI SISTEM PERADILAN DI INDONESIA</a:t>
            </a:r>
          </a:p>
          <a:p>
            <a:pPr marL="514350" indent="-51435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MENAMPILKAN SIKAP YANG SESUAI DENGAN HUKUM</a:t>
            </a:r>
          </a:p>
        </p:txBody>
      </p:sp>
    </p:spTree>
    <p:extLst>
      <p:ext uri="{BB962C8B-B14F-4D97-AF65-F5344CB8AC3E}">
        <p14:creationId xmlns:p14="http://schemas.microsoft.com/office/powerpoint/2010/main" val="783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CARA MEMPERTAHANKAN 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3399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 smtClean="0">
                <a:solidFill>
                  <a:srgbClr val="FF0000"/>
                </a:solidFill>
              </a:rPr>
              <a:t>HUKUM MATERIAL</a:t>
            </a:r>
            <a:r>
              <a:rPr lang="id-ID" dirty="0" smtClean="0"/>
              <a:t> YAITU HUKUM YANG MENGATUR  HUBUNGAN ANTARA ANGGOTA MASYARAKAT YANG BERLAKU UMUM TENTANG </a:t>
            </a:r>
            <a:r>
              <a:rPr lang="id-ID" dirty="0" smtClean="0">
                <a:solidFill>
                  <a:srgbClr val="FF0000"/>
                </a:solidFill>
              </a:rPr>
              <a:t>HAL-HAL YANG DILARANG DAN DIBOLEHKAN UNTUK DILAKUKAN. </a:t>
            </a:r>
            <a:r>
              <a:rPr lang="id-ID" dirty="0" smtClean="0"/>
              <a:t>MISALNYA HUKUM PIDANA,HUKUM PERDATA,HUKUM DAGANG.</a:t>
            </a:r>
          </a:p>
          <a:p>
            <a:pPr marL="514350" indent="-514350">
              <a:buAutoNum type="arabicPeriod"/>
            </a:pPr>
            <a:r>
              <a:rPr lang="id-ID" dirty="0" smtClean="0">
                <a:solidFill>
                  <a:srgbClr val="FF0000"/>
                </a:solidFill>
              </a:rPr>
              <a:t>HUKUM FORMAL </a:t>
            </a:r>
            <a:r>
              <a:rPr lang="id-ID" dirty="0" smtClean="0"/>
              <a:t>YAITU HUKUM YANG MENGATUR </a:t>
            </a:r>
            <a:r>
              <a:rPr lang="id-ID" dirty="0" smtClean="0">
                <a:solidFill>
                  <a:srgbClr val="FF0000"/>
                </a:solidFill>
              </a:rPr>
              <a:t>BAGAIMANA CARA MEMPERTAHANKAN </a:t>
            </a:r>
            <a:r>
              <a:rPr lang="id-ID" dirty="0" smtClean="0"/>
              <a:t>DAN MELAKSANAKAN HUKUM MATERIAL.MISALNYA HUKUM ACARA PIDANA,HUKUM ACARA PERDATA.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89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SIFATNYA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HUKUM YANG MEMAKSA</a:t>
            </a:r>
            <a:r>
              <a:rPr lang="id-ID" dirty="0" smtClean="0"/>
              <a:t> YAITU</a:t>
            </a:r>
            <a:r>
              <a:rPr lang="id-ID" dirty="0" smtClean="0">
                <a:solidFill>
                  <a:srgbClr val="FF0000"/>
                </a:solidFill>
              </a:rPr>
              <a:t> HUKUM YANG MEMPUNYAI PAKSAAN MUTLAK </a:t>
            </a:r>
            <a:r>
              <a:rPr lang="id-ID" dirty="0" smtClean="0"/>
              <a:t>BAGAIMANAPUN KEADAANNYA.MISALNYA MELAKUKAN PEMBUNUHAN MAKA SANKSINYA SECARA PAKSA WAJIB DILAKSANAKAN.</a:t>
            </a:r>
          </a:p>
          <a:p>
            <a:pPr marL="0" indent="0">
              <a:buNone/>
            </a:pPr>
            <a:r>
              <a:rPr lang="id-ID" dirty="0" smtClean="0"/>
              <a:t>2.</a:t>
            </a:r>
            <a:r>
              <a:rPr lang="id-ID" dirty="0" smtClean="0">
                <a:solidFill>
                  <a:srgbClr val="FF0000"/>
                </a:solidFill>
              </a:rPr>
              <a:t>HUKUM YANG </a:t>
            </a:r>
            <a:r>
              <a:rPr lang="id-ID" dirty="0" smtClean="0">
                <a:solidFill>
                  <a:srgbClr val="FF0000"/>
                </a:solidFill>
              </a:rPr>
              <a:t>MENGATUR </a:t>
            </a:r>
            <a:r>
              <a:rPr lang="id-ID" dirty="0" smtClean="0"/>
              <a:t>YAITU </a:t>
            </a:r>
            <a:r>
              <a:rPr lang="id-ID" dirty="0" smtClean="0">
                <a:solidFill>
                  <a:srgbClr val="FF0000"/>
                </a:solidFill>
              </a:rPr>
              <a:t>HUKUM YANG DAPAT DIKESAMPINGKAN </a:t>
            </a:r>
            <a:r>
              <a:rPr lang="id-ID" dirty="0" smtClean="0"/>
              <a:t>APABILA PIHAK-PIHAK YANG BERSANGKUTAN TELAH MEMBUAT PERATURAN SENDIRI DALAM SUATU PERJANJIAN.MISALNYA KETENTUAN DALAM PEWARISAN AB-INTESTO(PEWARISAN BERDASARKAN UNDANG-UNDANG)BARU MUNGKIN DILAKSANAKAN JIKA TIDAK ADA SURAT WASIAT (TESTAMEN)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839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WUJUDNYA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HUKUM OBYEKTIF</a:t>
            </a:r>
            <a:r>
              <a:rPr lang="id-ID" dirty="0" smtClean="0"/>
              <a:t> YAITU HUKUM YANG MENGATUR HUBUNGAN ANTARA DUA ORANG ATAU LEBIH YANG BERLAKU UMUM (TIDAK MENGENAI ORANG ATAU GOLONGAN TERTENTU).MISALNYA UU LALU LINTAS DAN JALAN RAYA.</a:t>
            </a:r>
          </a:p>
          <a:p>
            <a:pPr marL="0" indent="0">
              <a:buNone/>
            </a:pPr>
            <a:r>
              <a:rPr lang="id-ID" dirty="0" smtClean="0"/>
              <a:t>2</a:t>
            </a:r>
            <a:r>
              <a:rPr lang="id-ID" dirty="0" smtClean="0">
                <a:solidFill>
                  <a:srgbClr val="FF0000"/>
                </a:solidFill>
              </a:rPr>
              <a:t>.HUKUM SUBYEKTIF</a:t>
            </a:r>
            <a:r>
              <a:rPr lang="id-ID" dirty="0" smtClean="0"/>
              <a:t> YAITU HUKUM YANG TIMBUL DARI HUKUM OBYEKTIF DAN BERLAKU TERHADAP SESEORANG ATAU SEKELOMPOK ORANG.HUKUM SUBYEKTIF DISEBUT JUGA HAK.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467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ISINYA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HUKUM PUBLIK</a:t>
            </a:r>
            <a:r>
              <a:rPr lang="id-ID" dirty="0" smtClean="0"/>
              <a:t> YAITU HUKUM YANG MENGATUR HUBUNGAN ANTARA NEGARA DENGAN INDIVIDU( WARGA NEGARA) MENYANGKUT KEPENTINGAN UMUM (PUBLIK)</a:t>
            </a:r>
          </a:p>
          <a:p>
            <a:pPr marL="0" indent="0">
              <a:buNone/>
            </a:pPr>
            <a:r>
              <a:rPr lang="id-ID" dirty="0" smtClean="0"/>
              <a:t>2. </a:t>
            </a:r>
            <a:r>
              <a:rPr lang="id-ID" dirty="0" smtClean="0">
                <a:solidFill>
                  <a:srgbClr val="FF0000"/>
                </a:solidFill>
              </a:rPr>
              <a:t>HUKUM PRIVAT</a:t>
            </a:r>
            <a:r>
              <a:rPr lang="id-ID" dirty="0" smtClean="0"/>
              <a:t> (SIPIL) YAITU HUKUM YANG MENGATUR HUBUNGAN ANTARA INDIVIDU SATU DENGAN INDIVIDU LAIN.TERMASUK NEGARA SECARA PRIBADI.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30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PUBLIK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dirty="0" smtClean="0"/>
              <a:t>HUKUM PUBLIK TERBAGI ATAS :</a:t>
            </a:r>
          </a:p>
          <a:p>
            <a:pPr marL="0" indent="0">
              <a:buNone/>
            </a:pPr>
            <a:r>
              <a:rPr lang="id-ID" sz="2800" dirty="0" smtClean="0"/>
              <a:t>1.</a:t>
            </a:r>
            <a:r>
              <a:rPr lang="id-ID" sz="2800" dirty="0" smtClean="0">
                <a:solidFill>
                  <a:srgbClr val="FF0000"/>
                </a:solidFill>
              </a:rPr>
              <a:t>HUKUM PIDANA</a:t>
            </a:r>
            <a:r>
              <a:rPr lang="id-ID" sz="2800" dirty="0" smtClean="0"/>
              <a:t> YAITU MENGATUR TENTANG PELANGGARAN DAN KEJAHATAN DAN MEMUAT LARANGAN DAN SANKSI.</a:t>
            </a:r>
          </a:p>
          <a:p>
            <a:pPr marL="0" indent="0">
              <a:buNone/>
            </a:pPr>
            <a:r>
              <a:rPr lang="id-ID" sz="2800" dirty="0" smtClean="0"/>
              <a:t>2</a:t>
            </a:r>
            <a:r>
              <a:rPr lang="id-ID" sz="2800" dirty="0" smtClean="0">
                <a:solidFill>
                  <a:srgbClr val="FF0000"/>
                </a:solidFill>
              </a:rPr>
              <a:t>.HUKUM TATA NEGARA </a:t>
            </a:r>
            <a:r>
              <a:rPr lang="id-ID" sz="2800" dirty="0" smtClean="0"/>
              <a:t>YAITU MENGATUR HUBUNGAN ANTARA NEGARA DENGAN BAGIAN-BAGIAN NYA.</a:t>
            </a:r>
          </a:p>
          <a:p>
            <a:pPr marL="0" indent="0">
              <a:buNone/>
            </a:pPr>
            <a:r>
              <a:rPr lang="id-ID" sz="2800" dirty="0" smtClean="0"/>
              <a:t>3.</a:t>
            </a:r>
            <a:r>
              <a:rPr lang="id-ID" sz="2800" dirty="0" smtClean="0">
                <a:solidFill>
                  <a:srgbClr val="FF0000"/>
                </a:solidFill>
              </a:rPr>
              <a:t>HUKUM TATA USAHA NEGARA </a:t>
            </a:r>
            <a:r>
              <a:rPr lang="id-ID" sz="2800" dirty="0" smtClean="0"/>
              <a:t>YAITU MENGATUR TUGAS DAN KEWAJIBAN PEJABAT NEGARA.</a:t>
            </a:r>
          </a:p>
          <a:p>
            <a:pPr marL="0" indent="0">
              <a:buNone/>
            </a:pPr>
            <a:r>
              <a:rPr lang="id-ID" sz="2800" dirty="0" smtClean="0"/>
              <a:t>4.</a:t>
            </a:r>
            <a:r>
              <a:rPr lang="id-ID" sz="2800" dirty="0" smtClean="0">
                <a:solidFill>
                  <a:srgbClr val="FF0000"/>
                </a:solidFill>
              </a:rPr>
              <a:t>HUKUM INTERNASIONAL</a:t>
            </a:r>
            <a:r>
              <a:rPr lang="id-ID" sz="2800" dirty="0" smtClean="0"/>
              <a:t> YAITU MENGATUR HUBUNGAN ANTAR NEGARA SEPERTI HUKUM PERJANJIAN INTERNASIONAL,HUKUM PERANG INTERNASIONAL,DSB.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60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PRIVAT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HUKUM PERDATA</a:t>
            </a:r>
            <a:r>
              <a:rPr lang="id-ID" dirty="0" smtClean="0"/>
              <a:t> YAITU HUKUM YANG MENGATUR HUBUNGAN ANTARA INDIVIDU SECARA UMUM.CONTOH : HUKUM KELUARGA,HUKUM WARIS,HUKUM PERKAWINAN,DSB.</a:t>
            </a:r>
          </a:p>
          <a:p>
            <a:pPr marL="0" indent="0">
              <a:buNone/>
            </a:pPr>
            <a:r>
              <a:rPr lang="id-ID" dirty="0" smtClean="0"/>
              <a:t>2.</a:t>
            </a:r>
            <a:r>
              <a:rPr lang="id-ID" dirty="0" smtClean="0">
                <a:solidFill>
                  <a:srgbClr val="FF0000"/>
                </a:solidFill>
              </a:rPr>
              <a:t>HUKUM PERNIAGAAN (DAGANG) </a:t>
            </a:r>
            <a:r>
              <a:rPr lang="id-ID" dirty="0" smtClean="0"/>
              <a:t>YAITU HUKUM YANG MENGATUR HUBUNGAN ANTARA INDIVIDU DALAM PERDAGANGAN .CONTOH: HUKUM JUAL BELI,HUTANG PIUTANG,PENDIRIAN PERUSAHAAN DSB.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002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MAKNA HUKUM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HUKUM</a:t>
            </a:r>
            <a:r>
              <a:rPr lang="id-ID" sz="2800" dirty="0" smtClean="0"/>
              <a:t> MENURUT SEORANG FILSUF</a:t>
            </a:r>
            <a:r>
              <a:rPr lang="id-ID" sz="2800" dirty="0" smtClean="0">
                <a:solidFill>
                  <a:srgbClr val="FF0000"/>
                </a:solidFill>
              </a:rPr>
              <a:t> IBARAT KEBUN BINATANG</a:t>
            </a:r>
            <a:r>
              <a:rPr lang="id-ID" sz="2800" dirty="0" smtClean="0"/>
              <a:t> .MENGAPA ORANG BERANI BERKUNJUNG KE KEBUN BINATANG? KARENA ADA PAGAR YANG MEMBATASI ANTARA LIAR NYA BINATANG DENGAN PENGUNJUNG.DEMIKIAN PULA HUKUM.PADA HAKIKATNYA MERUPAKAN </a:t>
            </a:r>
            <a:r>
              <a:rPr lang="id-ID" sz="2800" dirty="0" smtClean="0">
                <a:solidFill>
                  <a:srgbClr val="FF0000"/>
                </a:solidFill>
              </a:rPr>
              <a:t>PAGAR PEMBATAS AGAR KEHIDUPAN MANUSIA AMAN DAN TERLINDUNGI.HUKUM DALAM HAL INI MERUPAKAN ATURAN ,TATA TERTIB, DAN KAIDAH HIDUP </a:t>
            </a:r>
          </a:p>
          <a:p>
            <a:pPr marL="0" indent="0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Menurut ahli pengertian hukum :</a:t>
            </a:r>
          </a:p>
          <a:p>
            <a:pPr marL="0" indent="0">
              <a:buNone/>
            </a:pPr>
            <a:r>
              <a:rPr lang="id-ID" sz="2800" dirty="0"/>
              <a:t>Utrecht menyatakan hukum adalah himpunan peraturan-peraturan (perintah-perintah dan larangan-larangan) yang mengurus tata tertib suatu masyarakat dan karena itu harus ditaati oleh masyarakat itu.</a:t>
            </a:r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0995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UNSUR –UNSUR HUKUM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/>
              <a:t>WALAUPUN SETIAP AHLI HUKUM MEMPUNYAI SUDUT PANDANG YANG BERBEDA DALAM MEMAKNAI KATA HUKUM NAMUN DAPAT DITARIK KESIMPULAN DI DALAM HUKUM PASTI TERKANDUNG </a:t>
            </a:r>
            <a:r>
              <a:rPr lang="id-ID" sz="2400" dirty="0" smtClean="0">
                <a:solidFill>
                  <a:srgbClr val="FF0000"/>
                </a:solidFill>
              </a:rPr>
              <a:t>UNSUR-UNSUR </a:t>
            </a:r>
            <a:r>
              <a:rPr lang="id-ID" sz="2400" dirty="0" smtClean="0"/>
              <a:t>SEBAGAI BERIKUT :</a:t>
            </a:r>
          </a:p>
          <a:p>
            <a:pPr marL="0" indent="0">
              <a:buNone/>
            </a:pPr>
            <a:r>
              <a:rPr lang="id-ID" sz="2400" dirty="0" smtClean="0"/>
              <a:t>1.</a:t>
            </a:r>
            <a:r>
              <a:rPr lang="id-ID" sz="2400" dirty="0" smtClean="0">
                <a:solidFill>
                  <a:srgbClr val="FF0000"/>
                </a:solidFill>
              </a:rPr>
              <a:t>PERATURAN </a:t>
            </a:r>
            <a:r>
              <a:rPr lang="id-ID" sz="2400" dirty="0" smtClean="0"/>
              <a:t>MENGENAI TINGKAH LAKU MANUSIA DALAM MASYARAKAT.</a:t>
            </a:r>
          </a:p>
          <a:p>
            <a:pPr marL="0" indent="0">
              <a:buNone/>
            </a:pPr>
            <a:r>
              <a:rPr lang="id-ID" sz="2400" dirty="0" smtClean="0"/>
              <a:t>2.PERATURAN ITU </a:t>
            </a:r>
            <a:r>
              <a:rPr lang="id-ID" sz="2400" dirty="0" smtClean="0">
                <a:solidFill>
                  <a:srgbClr val="FF0000"/>
                </a:solidFill>
              </a:rPr>
              <a:t>DIBUAT DAN DITETAPKAN OLEH BADAN YANG BERWENANG</a:t>
            </a:r>
          </a:p>
          <a:p>
            <a:pPr marL="0" indent="0">
              <a:buNone/>
            </a:pPr>
            <a:r>
              <a:rPr lang="id-ID" sz="2400" dirty="0" smtClean="0"/>
              <a:t>3</a:t>
            </a:r>
            <a:r>
              <a:rPr lang="id-ID" sz="2400" dirty="0" smtClean="0">
                <a:solidFill>
                  <a:srgbClr val="FF0000"/>
                </a:solidFill>
              </a:rPr>
              <a:t>.</a:t>
            </a:r>
            <a:r>
              <a:rPr lang="id-ID" sz="2400" dirty="0" smtClean="0"/>
              <a:t> PERATURAN ITU </a:t>
            </a:r>
            <a:r>
              <a:rPr lang="id-ID" sz="2400" dirty="0" smtClean="0">
                <a:solidFill>
                  <a:srgbClr val="FF0000"/>
                </a:solidFill>
              </a:rPr>
              <a:t>BERSIFAT  MEMAKSA.</a:t>
            </a:r>
          </a:p>
          <a:p>
            <a:pPr marL="0" indent="0">
              <a:buNone/>
            </a:pPr>
            <a:r>
              <a:rPr lang="id-ID" sz="2400" dirty="0" smtClean="0"/>
              <a:t>4.TERDAPAT</a:t>
            </a:r>
            <a:r>
              <a:rPr lang="id-ID" sz="2400" dirty="0" smtClean="0">
                <a:solidFill>
                  <a:srgbClr val="FF0000"/>
                </a:solidFill>
              </a:rPr>
              <a:t>  SANKSI YANG TEGAS  </a:t>
            </a:r>
            <a:r>
              <a:rPr lang="id-ID" sz="2400" dirty="0" smtClean="0"/>
              <a:t>BAGI YANG MELANGGAR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94114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+mn-lt"/>
              </a:rPr>
              <a:t>TUGAS HUKUM </a:t>
            </a:r>
            <a:endParaRPr lang="id-ID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1.MENJAMIN KEPASTIAN HUKUM BAGI SETIAP ORANG DALAM MASYARAKAT.</a:t>
            </a:r>
          </a:p>
          <a:p>
            <a:pPr marL="0" indent="0">
              <a:buNone/>
            </a:pPr>
            <a:r>
              <a:rPr lang="id-ID" dirty="0" smtClean="0"/>
              <a:t>2. MENJAMIN </a:t>
            </a:r>
            <a:r>
              <a:rPr lang="id-ID" dirty="0" smtClean="0">
                <a:solidFill>
                  <a:srgbClr val="FF0000"/>
                </a:solidFill>
              </a:rPr>
              <a:t>KETERTIBAN</a:t>
            </a:r>
            <a:r>
              <a:rPr lang="id-ID" dirty="0" smtClean="0"/>
              <a:t> ,KETENTRAMAN,KEDAMAIAN ,KEADILAN KEMAKMURAN,KEBAHAGIAAN, DAN KEBENARAN.</a:t>
            </a:r>
          </a:p>
          <a:p>
            <a:pPr marL="0" indent="0">
              <a:buNone/>
            </a:pPr>
            <a:r>
              <a:rPr lang="id-ID" dirty="0" smtClean="0"/>
              <a:t>3. MENJAGA </a:t>
            </a:r>
            <a:r>
              <a:rPr lang="id-ID" dirty="0" smtClean="0">
                <a:solidFill>
                  <a:srgbClr val="FF0000"/>
                </a:solidFill>
              </a:rPr>
              <a:t>JANGAN SAMPAI TERJADI PERBUATAN </a:t>
            </a:r>
            <a:r>
              <a:rPr lang="id-ID" dirty="0" smtClean="0"/>
              <a:t>“</a:t>
            </a:r>
            <a:r>
              <a:rPr lang="id-ID" dirty="0" smtClean="0">
                <a:solidFill>
                  <a:srgbClr val="FF0000"/>
                </a:solidFill>
              </a:rPr>
              <a:t>MAIN HAKIM SENDIRI</a:t>
            </a:r>
            <a:r>
              <a:rPr lang="id-ID" dirty="0" smtClean="0"/>
              <a:t> “ DALAM PERGAULAN MASYARAKAT .</a:t>
            </a:r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1750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dirty="0" smtClean="0"/>
              <a:t>HUKUM MENGATUR SELURUH ASPEK KEHIDUPAN MANUSIA.MENGINGAT ASPEK KEHIDUPAN MANUSIA SANGAT LUAS,MAKA RUANG LINGKUP ATAU CAKUPAN HUKUMPUN BEGITU LUAS.UNTUK ITU HUKUM DIKLARIFIKASIKAN DALAM BEBERAPA GOLONGAN MELIPUTI :</a:t>
            </a:r>
          </a:p>
          <a:p>
            <a:pPr algn="just">
              <a:buAutoNum type="arabicPeriod"/>
            </a:pPr>
            <a:r>
              <a:rPr lang="id-ID" sz="1800" dirty="0" smtClean="0"/>
              <a:t>BERDASARKAN</a:t>
            </a:r>
            <a:r>
              <a:rPr lang="id-ID" sz="1800" dirty="0" smtClean="0">
                <a:solidFill>
                  <a:srgbClr val="FF0000"/>
                </a:solidFill>
              </a:rPr>
              <a:t> SUMBERNYA</a:t>
            </a:r>
            <a:r>
              <a:rPr lang="id-ID" sz="1800" dirty="0" smtClean="0"/>
              <a:t>.</a:t>
            </a:r>
          </a:p>
          <a:p>
            <a:pPr algn="just">
              <a:buAutoNum type="arabicPeriod" startAt="2"/>
            </a:pPr>
            <a:r>
              <a:rPr lang="id-ID" sz="1800" dirty="0" smtClean="0"/>
              <a:t>BERDASARKAN </a:t>
            </a:r>
            <a:r>
              <a:rPr lang="id-ID" sz="1800" dirty="0" smtClean="0">
                <a:solidFill>
                  <a:srgbClr val="FF0000"/>
                </a:solidFill>
              </a:rPr>
              <a:t>TEMPAT BERLAKUNYA</a:t>
            </a:r>
            <a:r>
              <a:rPr lang="id-ID" sz="1800" dirty="0" smtClean="0"/>
              <a:t>.</a:t>
            </a:r>
          </a:p>
          <a:p>
            <a:pPr marL="0" indent="0" algn="just">
              <a:buNone/>
            </a:pPr>
            <a:r>
              <a:rPr lang="id-ID" sz="1800" dirty="0" smtClean="0"/>
              <a:t>3 .  BERDASARKAN </a:t>
            </a:r>
            <a:r>
              <a:rPr lang="id-ID" sz="1800" dirty="0" smtClean="0">
                <a:solidFill>
                  <a:srgbClr val="FF0000"/>
                </a:solidFill>
              </a:rPr>
              <a:t>BENTUKNYA.</a:t>
            </a:r>
          </a:p>
          <a:p>
            <a:pPr marL="0" indent="0" algn="just">
              <a:buNone/>
            </a:pPr>
            <a:r>
              <a:rPr lang="id-ID" sz="1800" dirty="0" smtClean="0"/>
              <a:t>4.   BERDASARKAN </a:t>
            </a:r>
            <a:r>
              <a:rPr lang="id-ID" sz="1800" dirty="0" smtClean="0">
                <a:solidFill>
                  <a:srgbClr val="FF0000"/>
                </a:solidFill>
              </a:rPr>
              <a:t>WAKTU BERLAKUNYA</a:t>
            </a:r>
            <a:r>
              <a:rPr lang="id-ID" sz="1800" dirty="0" smtClean="0"/>
              <a:t>.</a:t>
            </a:r>
          </a:p>
          <a:p>
            <a:pPr marL="0" indent="0" algn="just">
              <a:buNone/>
            </a:pPr>
            <a:r>
              <a:rPr lang="id-ID" sz="1800" dirty="0" smtClean="0"/>
              <a:t>5 .  BERDASARKAN </a:t>
            </a:r>
            <a:r>
              <a:rPr lang="id-ID" sz="1800" dirty="0" smtClean="0">
                <a:solidFill>
                  <a:srgbClr val="FF0000"/>
                </a:solidFill>
              </a:rPr>
              <a:t>CARA PEMPERTAHANKANNYA</a:t>
            </a:r>
            <a:r>
              <a:rPr lang="id-ID" sz="1800" dirty="0" smtClean="0"/>
              <a:t>.</a:t>
            </a:r>
          </a:p>
          <a:p>
            <a:pPr marL="0" indent="0" algn="just">
              <a:buNone/>
            </a:pPr>
            <a:r>
              <a:rPr lang="id-ID" sz="1800" dirty="0" smtClean="0"/>
              <a:t>6.   BERDASARKAN </a:t>
            </a:r>
            <a:r>
              <a:rPr lang="id-ID" sz="1800" dirty="0" smtClean="0">
                <a:solidFill>
                  <a:srgbClr val="FF0000"/>
                </a:solidFill>
              </a:rPr>
              <a:t>SIFATNYA</a:t>
            </a:r>
          </a:p>
          <a:p>
            <a:pPr marL="0" indent="0" algn="just">
              <a:buNone/>
            </a:pPr>
            <a:r>
              <a:rPr lang="id-ID" sz="1800" dirty="0" smtClean="0"/>
              <a:t>7.   BERDASARKAN </a:t>
            </a:r>
            <a:r>
              <a:rPr lang="id-ID" sz="1800" dirty="0" smtClean="0">
                <a:solidFill>
                  <a:srgbClr val="FF0000"/>
                </a:solidFill>
              </a:rPr>
              <a:t>WUJUDNYA</a:t>
            </a:r>
            <a:r>
              <a:rPr lang="id-ID" sz="1800" dirty="0" smtClean="0"/>
              <a:t>.</a:t>
            </a:r>
          </a:p>
          <a:p>
            <a:pPr marL="0" indent="0" algn="just">
              <a:buNone/>
            </a:pPr>
            <a:r>
              <a:rPr lang="id-ID" sz="1800" dirty="0" smtClean="0"/>
              <a:t>8.   BERDASARKAN </a:t>
            </a:r>
            <a:r>
              <a:rPr lang="id-ID" sz="1800" dirty="0" smtClean="0">
                <a:solidFill>
                  <a:srgbClr val="FF0000"/>
                </a:solidFill>
              </a:rPr>
              <a:t>ISINYA</a:t>
            </a:r>
            <a:r>
              <a:rPr lang="id-ID" sz="1800" dirty="0" smtClean="0"/>
              <a:t>.</a:t>
            </a:r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349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4000" dirty="0" smtClean="0">
                <a:solidFill>
                  <a:srgbClr val="FF0000"/>
                </a:solidFill>
                <a:latin typeface="+mn-lt"/>
              </a:rPr>
              <a:t>PENGGOLONGAN HUKUM MENURUT SUMBERNYA</a:t>
            </a:r>
            <a:endParaRPr lang="id-ID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2800" dirty="0" smtClean="0"/>
              <a:t>1.HUKUM </a:t>
            </a:r>
            <a:r>
              <a:rPr lang="id-ID" sz="2800" dirty="0" smtClean="0">
                <a:solidFill>
                  <a:srgbClr val="FF0000"/>
                </a:solidFill>
              </a:rPr>
              <a:t>UNDANG-UNDANG</a:t>
            </a:r>
            <a:r>
              <a:rPr lang="id-ID" sz="2800" dirty="0" smtClean="0"/>
              <a:t> YAITU HUKUM YANG TERCANTUM DALAM PERATURAN PERUNDANG-UNDANGAN .</a:t>
            </a:r>
          </a:p>
          <a:p>
            <a:pPr marL="0" indent="0">
              <a:buNone/>
            </a:pPr>
            <a:r>
              <a:rPr lang="id-ID" sz="2800" dirty="0" smtClean="0"/>
              <a:t>2.HUKUM</a:t>
            </a:r>
            <a:r>
              <a:rPr lang="id-ID" sz="2800" dirty="0" smtClean="0">
                <a:solidFill>
                  <a:srgbClr val="FF0000"/>
                </a:solidFill>
              </a:rPr>
              <a:t> KEBIASAAN </a:t>
            </a:r>
            <a:r>
              <a:rPr lang="id-ID" sz="2800" dirty="0" smtClean="0"/>
              <a:t>YAITU HUKUM YANG TERCANTUM DALAM ATURAN-ATURAN KEBIASAAN.</a:t>
            </a:r>
          </a:p>
          <a:p>
            <a:pPr marL="0" indent="0">
              <a:buNone/>
            </a:pPr>
            <a:r>
              <a:rPr lang="id-ID" sz="2800" dirty="0" smtClean="0"/>
              <a:t>3.HUKUM </a:t>
            </a:r>
            <a:r>
              <a:rPr lang="id-ID" sz="2800" dirty="0" smtClean="0">
                <a:solidFill>
                  <a:srgbClr val="FF0000"/>
                </a:solidFill>
              </a:rPr>
              <a:t>TRAKTAT</a:t>
            </a:r>
            <a:r>
              <a:rPr lang="id-ID" sz="2800" dirty="0" smtClean="0"/>
              <a:t> YAITU HUKUM YANG DITETAPKAN OLEH NEGARA DIDALAM SUATU PERJANJIAN  ANTAR NEGARA(TRAKTAT).</a:t>
            </a:r>
          </a:p>
          <a:p>
            <a:pPr marL="0" indent="0">
              <a:buNone/>
            </a:pPr>
            <a:r>
              <a:rPr lang="id-ID" sz="2800" dirty="0" smtClean="0"/>
              <a:t>4.HUKUM </a:t>
            </a:r>
            <a:r>
              <a:rPr lang="id-ID" sz="2800" dirty="0" smtClean="0">
                <a:solidFill>
                  <a:srgbClr val="FF0000"/>
                </a:solidFill>
              </a:rPr>
              <a:t>YURISPRUDENSI</a:t>
            </a:r>
            <a:r>
              <a:rPr lang="id-ID" sz="2800" dirty="0" smtClean="0"/>
              <a:t> YAITU YANG TERBENTUK KARENA KEPUTUSAN HAKIM.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1357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>
                <a:solidFill>
                  <a:srgbClr val="FF0000"/>
                </a:solidFill>
              </a:rPr>
              <a:t>PENGGOLONGAN HUKUM </a:t>
            </a:r>
            <a:r>
              <a:rPr lang="id-ID" dirty="0" smtClean="0">
                <a:solidFill>
                  <a:srgbClr val="FF0000"/>
                </a:solidFill>
              </a:rPr>
              <a:t>MENURUT TEMPAT BERLAKUNYA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1.HUKUM </a:t>
            </a:r>
            <a:r>
              <a:rPr lang="id-ID" dirty="0" smtClean="0">
                <a:solidFill>
                  <a:srgbClr val="FF0000"/>
                </a:solidFill>
              </a:rPr>
              <a:t>NASIONAL</a:t>
            </a:r>
            <a:r>
              <a:rPr lang="id-ID" dirty="0" smtClean="0"/>
              <a:t> YAITU HUKUM YANG BERLAKU DALAM WILAYAH SUATU NEGARA TERTENTU.</a:t>
            </a:r>
          </a:p>
          <a:p>
            <a:pPr marL="0" indent="0">
              <a:buNone/>
            </a:pPr>
            <a:r>
              <a:rPr lang="id-ID" dirty="0" smtClean="0"/>
              <a:t>2.HUKUM </a:t>
            </a:r>
            <a:r>
              <a:rPr lang="id-ID" dirty="0" smtClean="0">
                <a:solidFill>
                  <a:srgbClr val="FF0000"/>
                </a:solidFill>
              </a:rPr>
              <a:t>INTERNASIONAL </a:t>
            </a:r>
            <a:r>
              <a:rPr lang="id-ID" dirty="0" smtClean="0"/>
              <a:t>YAITU HUKUM YANG MENGATUR HUBUNGAN HUKUM ANTAR NEGARA DALAM DUNIA INTERNASIONAL.</a:t>
            </a:r>
          </a:p>
          <a:p>
            <a:pPr marL="0" indent="0">
              <a:buNone/>
            </a:pPr>
            <a:r>
              <a:rPr lang="id-ID" dirty="0" smtClean="0"/>
              <a:t>3.HUKUM</a:t>
            </a:r>
            <a:r>
              <a:rPr lang="id-ID" dirty="0" smtClean="0">
                <a:solidFill>
                  <a:srgbClr val="FF0000"/>
                </a:solidFill>
              </a:rPr>
              <a:t> ASING </a:t>
            </a:r>
            <a:r>
              <a:rPr lang="id-ID" dirty="0" smtClean="0"/>
              <a:t>YAITU HUKUM YANG BERLAKU DALAM WILAYAH NEGARA LAIN.</a:t>
            </a:r>
          </a:p>
          <a:p>
            <a:pPr marL="0" indent="0">
              <a:buNone/>
            </a:pPr>
            <a:r>
              <a:rPr lang="id-ID" dirty="0" smtClean="0"/>
              <a:t>4.HUKUM</a:t>
            </a:r>
            <a:r>
              <a:rPr lang="id-ID" dirty="0" smtClean="0">
                <a:solidFill>
                  <a:srgbClr val="FF0000"/>
                </a:solidFill>
              </a:rPr>
              <a:t> GEREJA</a:t>
            </a:r>
            <a:r>
              <a:rPr lang="id-ID" dirty="0" smtClean="0"/>
              <a:t> YAITU KUMPULAN NORMA YANG DITETAPKAN OLEH GEREJA UNTUK PARA ANGGOTA NYA.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543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BENTUKNYA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sz="3400" dirty="0" smtClean="0"/>
              <a:t>1</a:t>
            </a:r>
            <a:r>
              <a:rPr lang="id-ID" sz="3400" dirty="0" smtClean="0">
                <a:solidFill>
                  <a:srgbClr val="FF0000"/>
                </a:solidFill>
              </a:rPr>
              <a:t>.HUKUM TERTULIS</a:t>
            </a:r>
            <a:r>
              <a:rPr lang="id-ID" sz="3400" dirty="0" smtClean="0"/>
              <a:t> YANG DIBEDAKAN MENJADI : </a:t>
            </a:r>
            <a:r>
              <a:rPr lang="id-ID" sz="3400" dirty="0" smtClean="0">
                <a:solidFill>
                  <a:srgbClr val="FF0000"/>
                </a:solidFill>
              </a:rPr>
              <a:t> HUKUM TERTULIS YANG DIKODEFIKASIKAN </a:t>
            </a:r>
            <a:r>
              <a:rPr lang="id-ID" sz="3400" dirty="0" smtClean="0"/>
              <a:t>YAITU  HUKUM YANG DISUSUN SECARA LENGKAP,SISTEMATIS, TERATUR,DAN DIBUKUKAN SEHINGGA TIDAK PERLU LAGI PERATURAN PELAKSANAAN. CONTOHNYA KUH PIDANA,KUH PERDATA.</a:t>
            </a:r>
          </a:p>
          <a:p>
            <a:pPr marL="0" indent="0">
              <a:buNone/>
            </a:pPr>
            <a:r>
              <a:rPr lang="id-ID" sz="3400" dirty="0" smtClean="0">
                <a:solidFill>
                  <a:srgbClr val="FF0000"/>
                </a:solidFill>
              </a:rPr>
              <a:t>HUKUM TERTULIS TIDAK DIKODEFIKASI</a:t>
            </a:r>
            <a:r>
              <a:rPr lang="id-ID" sz="3400" dirty="0" smtClean="0"/>
              <a:t> YAITU HUKUM TERTULIS,TETAPI TIDAK DISUSUN SECARA SISTEMATIS,TIDAK LENGKAP,DAN MASIH TERPISAH-PISAH SEHINGGA MASIH MEMERLUKAN PERTURAN PELAKSANAAN.CONTOHNYA UU,PP,KEPRES</a:t>
            </a:r>
          </a:p>
          <a:p>
            <a:pPr marL="0" indent="0">
              <a:buNone/>
            </a:pPr>
            <a:r>
              <a:rPr lang="id-ID" sz="3400" dirty="0" smtClean="0"/>
              <a:t>2. </a:t>
            </a:r>
            <a:r>
              <a:rPr lang="id-ID" sz="3400" dirty="0" smtClean="0">
                <a:solidFill>
                  <a:srgbClr val="FF0000"/>
                </a:solidFill>
              </a:rPr>
              <a:t>HUKUM TIDAK TERTULIS</a:t>
            </a:r>
            <a:r>
              <a:rPr lang="id-ID" sz="3400" dirty="0" smtClean="0"/>
              <a:t> YAITU HUKUM YANG HIDUP DAN DIYAKINI DAN DIPATUHI OLEH WARGA MASYARAKAT NAMUN DIBENTUK MENURUT PROSEDUR NORMAL MELAINKAN LAHIR DAN TUMBUH DI KALANGAN MASYARAKAT ITU SENDIRI.</a:t>
            </a:r>
          </a:p>
          <a:p>
            <a:pPr marL="0" indent="0">
              <a:buNone/>
            </a:pPr>
            <a:r>
              <a:rPr lang="id-ID" sz="3400" dirty="0" smtClean="0"/>
              <a:t>CONTOHNYA HUKUM ADAT,PIDATO PRESIDEN,PENJELASAN MENGENAI RAPBN.</a:t>
            </a:r>
          </a:p>
          <a:p>
            <a:pPr marL="0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527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PENGGOLONGAN HUKUM MENURUT WAKTU BERLAKUNYA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1.</a:t>
            </a:r>
            <a:r>
              <a:rPr lang="id-ID" dirty="0" smtClean="0">
                <a:solidFill>
                  <a:srgbClr val="FF0000"/>
                </a:solidFill>
              </a:rPr>
              <a:t>IUS CONSTITUTUM (HUKUM POSITIF)</a:t>
            </a:r>
            <a:r>
              <a:rPr lang="id-ID" dirty="0" smtClean="0"/>
              <a:t> YAITU HUKUM YANG </a:t>
            </a:r>
            <a:r>
              <a:rPr lang="id-ID" dirty="0" smtClean="0">
                <a:solidFill>
                  <a:srgbClr val="FF0000"/>
                </a:solidFill>
              </a:rPr>
              <a:t>BERLAKU SEKARANG </a:t>
            </a:r>
            <a:r>
              <a:rPr lang="id-ID" dirty="0" smtClean="0"/>
              <a:t>BAGI SUATU MASYARAKAT TERTENTU DISUATU DAERAH TERTENTU.CONTOH UUD1945,UU NO 12 TAHUN 2006 TENTANG KEWARGANEGARAAN INDONESIA.</a:t>
            </a:r>
          </a:p>
          <a:p>
            <a:pPr marL="0" indent="0">
              <a:buNone/>
            </a:pPr>
            <a:r>
              <a:rPr lang="id-ID" dirty="0" smtClean="0"/>
              <a:t>2.</a:t>
            </a:r>
            <a:r>
              <a:rPr lang="id-ID" dirty="0" smtClean="0">
                <a:solidFill>
                  <a:srgbClr val="FF0000"/>
                </a:solidFill>
              </a:rPr>
              <a:t>IUS CONSTITUENDUM (HUKUM NEGATIF)</a:t>
            </a:r>
            <a:r>
              <a:rPr lang="id-ID" dirty="0" smtClean="0"/>
              <a:t> YAITU HUKUM YANG DIHARAPKAN </a:t>
            </a:r>
            <a:r>
              <a:rPr lang="id-ID" dirty="0" smtClean="0">
                <a:solidFill>
                  <a:srgbClr val="FF0000"/>
                </a:solidFill>
              </a:rPr>
              <a:t>BERLAKU PADA WAKTU YANG AKAN DATANG</a:t>
            </a:r>
            <a:r>
              <a:rPr lang="id-ID" dirty="0" smtClean="0"/>
              <a:t>.MISALNYA RANCANGAN UNDANG-UNDANG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426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535</TotalTime>
  <Words>848</Words>
  <Application>Microsoft Office PowerPoint</Application>
  <PresentationFormat>On-screen Show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SISTEM HUKUM  DAN PERADILAN DI INDONESIA ( BAGIAN KE -1)   CHAIRUS SURIYATI SH.SPd. MHUM</vt:lpstr>
      <vt:lpstr>MAKNA HUKUM </vt:lpstr>
      <vt:lpstr>UNSUR –UNSUR HUKUM</vt:lpstr>
      <vt:lpstr>TUGAS HUKUM </vt:lpstr>
      <vt:lpstr>PENGGOLONGAN HUKUM</vt:lpstr>
      <vt:lpstr>PENGGOLONGAN HUKUM MENURUT SUMBERNYA</vt:lpstr>
      <vt:lpstr>PENGGOLONGAN HUKUM MENURUT TEMPAT BERLAKUNYA</vt:lpstr>
      <vt:lpstr>PENGGOLONGAN HUKUM MENURUT BENTUKNYA</vt:lpstr>
      <vt:lpstr>PENGGOLONGAN HUKUM MENURUT WAKTU BERLAKUNYA</vt:lpstr>
      <vt:lpstr>PENGGOLONGAN HUKUM MENURUT CARA MEMPERTAHANKAN NYA</vt:lpstr>
      <vt:lpstr>PENGGOLONGAN HUKUM MENURUT SIFATNYA</vt:lpstr>
      <vt:lpstr>PENGGOLONGAN HUKUM MENURUT WUJUDNYA</vt:lpstr>
      <vt:lpstr>PENGGOLONGAN HUKUM MENURUT ISINYA</vt:lpstr>
      <vt:lpstr>PENGGOLONGAN HUKUM PUBLIK</vt:lpstr>
      <vt:lpstr>PENGGOLONGAN HUKUM PRIVAT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HUKUM  DAN PERADILAN DI INDONESIA ( BAGIAN KE -1) CHAIRUS SURIYATI SH.SPd. MHUM</dc:title>
  <dc:creator>windows 8.1</dc:creator>
  <cp:lastModifiedBy>windows 8.1</cp:lastModifiedBy>
  <cp:revision>22</cp:revision>
  <dcterms:created xsi:type="dcterms:W3CDTF">2020-09-28T02:30:37Z</dcterms:created>
  <dcterms:modified xsi:type="dcterms:W3CDTF">2021-10-11T04:39:59Z</dcterms:modified>
</cp:coreProperties>
</file>