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2" r:id="rId4"/>
    <p:sldId id="269" r:id="rId5"/>
    <p:sldId id="271" r:id="rId6"/>
    <p:sldId id="272" r:id="rId7"/>
    <p:sldId id="256" r:id="rId8"/>
    <p:sldId id="270" r:id="rId9"/>
    <p:sldId id="289" r:id="rId10"/>
    <p:sldId id="273" r:id="rId11"/>
    <p:sldId id="274" r:id="rId12"/>
    <p:sldId id="257" r:id="rId13"/>
    <p:sldId id="276" r:id="rId14"/>
    <p:sldId id="275" r:id="rId15"/>
    <p:sldId id="290" r:id="rId16"/>
    <p:sldId id="277" r:id="rId17"/>
    <p:sldId id="291" r:id="rId18"/>
    <p:sldId id="278" r:id="rId19"/>
    <p:sldId id="292" r:id="rId20"/>
    <p:sldId id="279" r:id="rId21"/>
    <p:sldId id="258" r:id="rId22"/>
    <p:sldId id="280" r:id="rId23"/>
    <p:sldId id="281" r:id="rId24"/>
    <p:sldId id="260" r:id="rId25"/>
    <p:sldId id="282" r:id="rId26"/>
    <p:sldId id="293" r:id="rId27"/>
    <p:sldId id="283" r:id="rId28"/>
    <p:sldId id="259" r:id="rId29"/>
    <p:sldId id="284" r:id="rId30"/>
    <p:sldId id="261" r:id="rId31"/>
    <p:sldId id="263" r:id="rId32"/>
    <p:sldId id="264" r:id="rId33"/>
    <p:sldId id="285" r:id="rId34"/>
    <p:sldId id="265" r:id="rId35"/>
    <p:sldId id="286" r:id="rId36"/>
    <p:sldId id="266" r:id="rId37"/>
    <p:sldId id="294" r:id="rId38"/>
    <p:sldId id="297" r:id="rId39"/>
    <p:sldId id="267" r:id="rId40"/>
    <p:sldId id="295" r:id="rId41"/>
    <p:sldId id="296" r:id="rId42"/>
    <p:sldId id="268" r:id="rId43"/>
    <p:sldId id="288" r:id="rId4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526C-35D0-463D-A760-8AEF9C98849F}" type="datetimeFigureOut">
              <a:rPr lang="id-ID" smtClean="0"/>
              <a:t>22/04/2021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609-C111-47FB-8DEE-53E442255AA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9916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526C-35D0-463D-A760-8AEF9C98849F}" type="datetimeFigureOut">
              <a:rPr lang="id-ID" smtClean="0"/>
              <a:t>22/04/2021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609-C111-47FB-8DEE-53E442255AA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32611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526C-35D0-463D-A760-8AEF9C98849F}" type="datetimeFigureOut">
              <a:rPr lang="id-ID" smtClean="0"/>
              <a:t>22/04/2021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609-C111-47FB-8DEE-53E442255AA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7160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DB526C-35D0-463D-A760-8AEF9C98849F}" type="datetimeFigureOut">
              <a:rPr lang="id-ID" smtClean="0"/>
              <a:t>22/04/2021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1DB609-C111-47FB-8DEE-53E442255AA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DB526C-35D0-463D-A760-8AEF9C98849F}" type="datetimeFigureOut">
              <a:rPr lang="id-ID" smtClean="0"/>
              <a:t>22/04/2021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1DB609-C111-47FB-8DEE-53E442255AA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DB526C-35D0-463D-A760-8AEF9C98849F}" type="datetimeFigureOut">
              <a:rPr lang="id-ID" smtClean="0"/>
              <a:t>22/04/2021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1DB609-C111-47FB-8DEE-53E442255AA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DB526C-35D0-463D-A760-8AEF9C98849F}" type="datetimeFigureOut">
              <a:rPr lang="id-ID" smtClean="0"/>
              <a:t>22/04/2021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1DB609-C111-47FB-8DEE-53E442255AA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DB526C-35D0-463D-A760-8AEF9C98849F}" type="datetimeFigureOut">
              <a:rPr lang="id-ID" smtClean="0"/>
              <a:t>22/04/2021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1DB609-C111-47FB-8DEE-53E442255AA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DB526C-35D0-463D-A760-8AEF9C98849F}" type="datetimeFigureOut">
              <a:rPr lang="id-ID" smtClean="0"/>
              <a:t>22/04/2021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1DB609-C111-47FB-8DEE-53E442255AA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DB526C-35D0-463D-A760-8AEF9C98849F}" type="datetimeFigureOut">
              <a:rPr lang="id-ID" smtClean="0"/>
              <a:t>22/04/2021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1DB609-C111-47FB-8DEE-53E442255AA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DB526C-35D0-463D-A760-8AEF9C98849F}" type="datetimeFigureOut">
              <a:rPr lang="id-ID" smtClean="0"/>
              <a:t>22/04/2021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1DB609-C111-47FB-8DEE-53E442255AA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526C-35D0-463D-A760-8AEF9C98849F}" type="datetimeFigureOut">
              <a:rPr lang="id-ID" smtClean="0"/>
              <a:t>22/04/2021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609-C111-47FB-8DEE-53E442255AA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02787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DB526C-35D0-463D-A760-8AEF9C98849F}" type="datetimeFigureOut">
              <a:rPr lang="id-ID" smtClean="0"/>
              <a:t>22/04/2021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1DB609-C111-47FB-8DEE-53E442255AAF}" type="slidenum">
              <a:rPr lang="id-ID" smtClean="0"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DB526C-35D0-463D-A760-8AEF9C98849F}" type="datetimeFigureOut">
              <a:rPr lang="id-ID" smtClean="0"/>
              <a:t>22/04/2021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1DB609-C111-47FB-8DEE-53E442255AA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DB526C-35D0-463D-A760-8AEF9C98849F}" type="datetimeFigureOut">
              <a:rPr lang="id-ID" smtClean="0"/>
              <a:t>22/04/2021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1DB609-C111-47FB-8DEE-53E442255AA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526C-35D0-463D-A760-8AEF9C98849F}" type="datetimeFigureOut">
              <a:rPr lang="id-ID" smtClean="0"/>
              <a:t>22/04/2021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609-C111-47FB-8DEE-53E442255AAF}" type="slidenum">
              <a:rPr lang="id-ID" smtClean="0"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526C-35D0-463D-A760-8AEF9C98849F}" type="datetimeFigureOut">
              <a:rPr lang="id-ID" smtClean="0"/>
              <a:t>22/04/2021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609-C111-47FB-8DEE-53E442255AA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526C-35D0-463D-A760-8AEF9C98849F}" type="datetimeFigureOut">
              <a:rPr lang="id-ID" smtClean="0"/>
              <a:t>22/04/2021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609-C111-47FB-8DEE-53E442255AAF}" type="slidenum">
              <a:rPr lang="id-ID" smtClean="0"/>
              <a:t>‹#›</a:t>
            </a:fld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526C-35D0-463D-A760-8AEF9C98849F}" type="datetimeFigureOut">
              <a:rPr lang="id-ID" smtClean="0"/>
              <a:t>22/04/2021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609-C111-47FB-8DEE-53E442255AA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526C-35D0-463D-A760-8AEF9C98849F}" type="datetimeFigureOut">
              <a:rPr lang="id-ID" smtClean="0"/>
              <a:t>22/04/2021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609-C111-47FB-8DEE-53E442255AAF}" type="slidenum">
              <a:rPr lang="id-ID" smtClean="0"/>
              <a:t>‹#›</a:t>
            </a:fld>
            <a:endParaRPr lang="id-ID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526C-35D0-463D-A760-8AEF9C98849F}" type="datetimeFigureOut">
              <a:rPr lang="id-ID" smtClean="0"/>
              <a:t>22/04/2021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609-C111-47FB-8DEE-53E442255AA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526C-35D0-463D-A760-8AEF9C98849F}" type="datetimeFigureOut">
              <a:rPr lang="id-ID" smtClean="0"/>
              <a:t>22/04/2021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609-C111-47FB-8DEE-53E442255AA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526C-35D0-463D-A760-8AEF9C98849F}" type="datetimeFigureOut">
              <a:rPr lang="id-ID" smtClean="0"/>
              <a:t>22/04/2021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609-C111-47FB-8DEE-53E442255AA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645324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526C-35D0-463D-A760-8AEF9C98849F}" type="datetimeFigureOut">
              <a:rPr lang="id-ID" smtClean="0"/>
              <a:t>22/04/2021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609-C111-47FB-8DEE-53E442255AAF}" type="slidenum">
              <a:rPr lang="id-ID" smtClean="0"/>
              <a:t>‹#›</a:t>
            </a:fld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526C-35D0-463D-A760-8AEF9C98849F}" type="datetimeFigureOut">
              <a:rPr lang="id-ID" smtClean="0"/>
              <a:t>22/04/2021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609-C111-47FB-8DEE-53E442255AA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526C-35D0-463D-A760-8AEF9C98849F}" type="datetimeFigureOut">
              <a:rPr lang="id-ID" smtClean="0"/>
              <a:t>22/04/2021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609-C111-47FB-8DEE-53E442255AA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526C-35D0-463D-A760-8AEF9C98849F}" type="datetimeFigureOut">
              <a:rPr lang="id-ID" smtClean="0"/>
              <a:t>22/04/2021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609-C111-47FB-8DEE-53E442255AA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526C-35D0-463D-A760-8AEF9C98849F}" type="datetimeFigureOut">
              <a:rPr lang="id-ID" smtClean="0"/>
              <a:t>22/04/2021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609-C111-47FB-8DEE-53E442255AA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41346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526C-35D0-463D-A760-8AEF9C98849F}" type="datetimeFigureOut">
              <a:rPr lang="id-ID" smtClean="0"/>
              <a:t>22/04/2021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609-C111-47FB-8DEE-53E442255AA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09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526C-35D0-463D-A760-8AEF9C98849F}" type="datetimeFigureOut">
              <a:rPr lang="id-ID" smtClean="0"/>
              <a:t>22/04/2021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609-C111-47FB-8DEE-53E442255AA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7822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526C-35D0-463D-A760-8AEF9C98849F}" type="datetimeFigureOut">
              <a:rPr lang="id-ID" smtClean="0"/>
              <a:t>22/04/2021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609-C111-47FB-8DEE-53E442255AA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92606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526C-35D0-463D-A760-8AEF9C98849F}" type="datetimeFigureOut">
              <a:rPr lang="id-ID" smtClean="0"/>
              <a:t>22/04/2021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609-C111-47FB-8DEE-53E442255AA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166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526C-35D0-463D-A760-8AEF9C98849F}" type="datetimeFigureOut">
              <a:rPr lang="id-ID" smtClean="0"/>
              <a:t>22/04/2021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B609-C111-47FB-8DEE-53E442255AA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18984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B526C-35D0-463D-A760-8AEF9C98849F}" type="datetimeFigureOut">
              <a:rPr lang="id-ID" smtClean="0"/>
              <a:t>22/04/2021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DB609-C111-47FB-8DEE-53E442255AA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4027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ADB526C-35D0-463D-A760-8AEF9C98849F}" type="datetimeFigureOut">
              <a:rPr lang="id-ID" smtClean="0"/>
              <a:t>22/04/2021</a:t>
            </a:fld>
            <a:endParaRPr lang="id-ID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21DB609-C111-47FB-8DEE-53E442255AAF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ADB526C-35D0-463D-A760-8AEF9C98849F}" type="datetimeFigureOut">
              <a:rPr lang="id-ID" smtClean="0"/>
              <a:t>22/04/2021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21DB609-C111-47FB-8DEE-53E442255AAF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0352"/>
            <a:ext cx="8964488" cy="534692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id-ID" sz="8000" dirty="0" smtClean="0"/>
              <a:t>SISTEM ENDOKRIN</a:t>
            </a:r>
          </a:p>
          <a:p>
            <a:pPr marL="0" indent="0" algn="ctr">
              <a:buNone/>
            </a:pPr>
            <a:endParaRPr lang="id-ID" sz="8000" dirty="0" smtClean="0"/>
          </a:p>
          <a:p>
            <a:pPr algn="ctr"/>
            <a:r>
              <a:rPr lang="id-ID" sz="8000" dirty="0" smtClean="0"/>
              <a:t>SISTEM </a:t>
            </a:r>
          </a:p>
          <a:p>
            <a:pPr marL="0" indent="0" algn="ctr">
              <a:buNone/>
            </a:pPr>
            <a:r>
              <a:rPr lang="id-ID" sz="8000" dirty="0" smtClean="0"/>
              <a:t>INDERA</a:t>
            </a:r>
            <a:endParaRPr lang="id-ID" sz="8000" dirty="0"/>
          </a:p>
        </p:txBody>
      </p:sp>
    </p:spTree>
    <p:extLst>
      <p:ext uri="{BB962C8B-B14F-4D97-AF65-F5344CB8AC3E}">
        <p14:creationId xmlns:p14="http://schemas.microsoft.com/office/powerpoint/2010/main" val="323515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3141054"/>
              </p:ext>
            </p:extLst>
          </p:nvPr>
        </p:nvGraphicFramePr>
        <p:xfrm>
          <a:off x="251520" y="116632"/>
          <a:ext cx="8568952" cy="6696744"/>
        </p:xfrm>
        <a:graphic>
          <a:graphicData uri="http://schemas.openxmlformats.org/drawingml/2006/table">
            <a:tbl>
              <a:tblPr firstRow="1" lastCol="1" bandRow="1">
                <a:tableStyleId>{8A107856-5554-42FB-B03E-39F5DBC370BA}</a:tableStyleId>
              </a:tblPr>
              <a:tblGrid>
                <a:gridCol w="655955"/>
                <a:gridCol w="1801670"/>
                <a:gridCol w="1979710"/>
                <a:gridCol w="4131617"/>
              </a:tblGrid>
              <a:tr h="394149">
                <a:tc>
                  <a:txBody>
                    <a:bodyPr/>
                    <a:lstStyle/>
                    <a:p>
                      <a:pPr algn="ctr"/>
                      <a:r>
                        <a:rPr lang="id-ID" sz="2200" dirty="0" smtClean="0"/>
                        <a:t>No.</a:t>
                      </a:r>
                      <a:endParaRPr lang="id-ID" sz="2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200" dirty="0" smtClean="0"/>
                        <a:t>Kelenjar</a:t>
                      </a:r>
                      <a:endParaRPr lang="id-ID" sz="2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200" dirty="0" smtClean="0"/>
                        <a:t>Hormon</a:t>
                      </a:r>
                      <a:endParaRPr lang="id-ID" sz="2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200" dirty="0" smtClean="0"/>
                        <a:t>Fungsi</a:t>
                      </a:r>
                      <a:endParaRPr lang="id-ID" sz="22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303724">
                <a:tc>
                  <a:txBody>
                    <a:bodyPr/>
                    <a:lstStyle/>
                    <a:p>
                      <a:r>
                        <a:rPr lang="id-ID" sz="2200" dirty="0" smtClean="0"/>
                        <a:t>1</a:t>
                      </a:r>
                      <a:endParaRPr lang="id-ID" sz="2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200" dirty="0" smtClean="0"/>
                        <a:t>Hipofisis</a:t>
                      </a:r>
                    </a:p>
                    <a:p>
                      <a:r>
                        <a:rPr lang="id-ID" sz="2200" dirty="0" smtClean="0"/>
                        <a:t>(bagian anterior)</a:t>
                      </a:r>
                      <a:endParaRPr lang="id-ID" sz="2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200" dirty="0" smtClean="0"/>
                        <a:t>FSH</a:t>
                      </a:r>
                      <a:endParaRPr lang="id-ID" sz="2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200" dirty="0" smtClean="0"/>
                        <a:t>Pembentukan dan pematangan ovum pada wanita dan pembentukan serta</a:t>
                      </a:r>
                      <a:r>
                        <a:rPr lang="id-ID" sz="2200" baseline="0" dirty="0" smtClean="0"/>
                        <a:t> pematangan sperma pada pria</a:t>
                      </a:r>
                      <a:endParaRPr lang="id-ID" sz="22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000533">
                <a:tc>
                  <a:txBody>
                    <a:bodyPr/>
                    <a:lstStyle/>
                    <a:p>
                      <a:endParaRPr lang="id-ID" sz="2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200" dirty="0" smtClean="0"/>
                        <a:t>LH</a:t>
                      </a:r>
                      <a:endParaRPr lang="id-ID" sz="2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200" dirty="0" smtClean="0"/>
                        <a:t>Ovulasi pada wanita dan merangsang pembentukan testosteron pada pria</a:t>
                      </a:r>
                      <a:endParaRPr lang="id-ID" sz="22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743664">
                <a:tc>
                  <a:txBody>
                    <a:bodyPr/>
                    <a:lstStyle/>
                    <a:p>
                      <a:endParaRPr lang="id-ID" sz="2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200" dirty="0" smtClean="0">
                          <a:latin typeface="Arial Narrow" pitchFamily="34" charset="0"/>
                        </a:rPr>
                        <a:t>Prolaktin</a:t>
                      </a:r>
                      <a:endParaRPr lang="id-ID" sz="2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200" dirty="0" smtClean="0">
                          <a:latin typeface="Arial Narrow" pitchFamily="34" charset="0"/>
                        </a:rPr>
                        <a:t>Disekresikan pada saat hamil dan menyusui</a:t>
                      </a:r>
                      <a:endParaRPr lang="id-ID" sz="22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94149">
                <a:tc>
                  <a:txBody>
                    <a:bodyPr/>
                    <a:lstStyle/>
                    <a:p>
                      <a:endParaRPr lang="id-ID" sz="2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200" dirty="0" smtClean="0"/>
                        <a:t>Growth hormon</a:t>
                      </a:r>
                      <a:endParaRPr lang="id-ID" sz="2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200" dirty="0" smtClean="0"/>
                        <a:t>Stimulasi pertumbuhan tubuh</a:t>
                      </a:r>
                      <a:endParaRPr lang="id-ID" sz="22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560000">
                <a:tc>
                  <a:txBody>
                    <a:bodyPr/>
                    <a:lstStyle/>
                    <a:p>
                      <a:endParaRPr lang="id-ID" sz="2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200" dirty="0" smtClean="0"/>
                        <a:t>TSH</a:t>
                      </a:r>
                      <a:endParaRPr lang="id-ID" sz="2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200" dirty="0" smtClean="0"/>
                        <a:t>Merangsang</a:t>
                      </a:r>
                      <a:r>
                        <a:rPr lang="id-ID" sz="2200" baseline="0" dirty="0" smtClean="0"/>
                        <a:t> sekresi tiroksin</a:t>
                      </a:r>
                      <a:endParaRPr lang="id-ID" sz="22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997376">
                <a:tc>
                  <a:txBody>
                    <a:bodyPr/>
                    <a:lstStyle/>
                    <a:p>
                      <a:endParaRPr lang="id-ID" sz="2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200" dirty="0" smtClean="0"/>
                        <a:t>ACTH</a:t>
                      </a:r>
                      <a:endParaRPr lang="id-ID" sz="2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200" dirty="0" smtClean="0"/>
                        <a:t>Merangsang sekresi</a:t>
                      </a:r>
                      <a:r>
                        <a:rPr lang="id-ID" sz="2200" baseline="0" dirty="0" smtClean="0"/>
                        <a:t> korteks adrenal</a:t>
                      </a:r>
                      <a:endParaRPr lang="id-ID" sz="22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658808">
                <a:tc>
                  <a:txBody>
                    <a:bodyPr/>
                    <a:lstStyle/>
                    <a:p>
                      <a:endParaRPr lang="id-ID" sz="2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200" dirty="0" smtClean="0"/>
                        <a:t>ADH</a:t>
                      </a:r>
                      <a:endParaRPr lang="id-ID" sz="2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200" dirty="0" smtClean="0"/>
                        <a:t>Atur absorpsi air di ginjal</a:t>
                      </a:r>
                      <a:endParaRPr lang="id-ID" sz="22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165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686547"/>
              </p:ext>
            </p:extLst>
          </p:nvPr>
        </p:nvGraphicFramePr>
        <p:xfrm>
          <a:off x="323525" y="188639"/>
          <a:ext cx="8716897" cy="6551719"/>
        </p:xfrm>
        <a:graphic>
          <a:graphicData uri="http://schemas.openxmlformats.org/drawingml/2006/table">
            <a:tbl>
              <a:tblPr firstRow="1" lastCol="1" bandRow="1">
                <a:tableStyleId>{8A107856-5554-42FB-B03E-39F5DBC370BA}</a:tableStyleId>
              </a:tblPr>
              <a:tblGrid>
                <a:gridCol w="784543"/>
                <a:gridCol w="1966961"/>
                <a:gridCol w="2161335"/>
                <a:gridCol w="3804058"/>
              </a:tblGrid>
              <a:tr h="821479">
                <a:tc>
                  <a:txBody>
                    <a:bodyPr/>
                    <a:lstStyle/>
                    <a:p>
                      <a:pPr algn="ctr"/>
                      <a:r>
                        <a:rPr lang="id-ID" sz="3200" dirty="0" smtClean="0"/>
                        <a:t>No.</a:t>
                      </a:r>
                      <a:endParaRPr lang="id-ID" sz="3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3200" dirty="0" smtClean="0"/>
                        <a:t>Kelenjar</a:t>
                      </a:r>
                      <a:endParaRPr lang="id-ID" sz="3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3200" dirty="0" smtClean="0"/>
                        <a:t>Hormon</a:t>
                      </a:r>
                      <a:endParaRPr lang="id-ID" sz="3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3200" dirty="0" smtClean="0"/>
                        <a:t>Fungsi</a:t>
                      </a:r>
                      <a:endParaRPr lang="id-ID" sz="32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821479">
                <a:tc>
                  <a:txBody>
                    <a:bodyPr/>
                    <a:lstStyle/>
                    <a:p>
                      <a:endParaRPr lang="id-ID" sz="3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Bagian tengah</a:t>
                      </a:r>
                      <a:endParaRPr lang="id-ID" sz="3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MSH</a:t>
                      </a:r>
                      <a:endParaRPr lang="id-ID" sz="3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Meningkatkan pigmentasi</a:t>
                      </a:r>
                      <a:r>
                        <a:rPr lang="id-ID" sz="3200" baseline="0" dirty="0" smtClean="0"/>
                        <a:t> kulit</a:t>
                      </a:r>
                      <a:endParaRPr lang="id-ID" sz="32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307890">
                <a:tc>
                  <a:txBody>
                    <a:bodyPr/>
                    <a:lstStyle/>
                    <a:p>
                      <a:endParaRPr lang="id-ID" sz="3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3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dirty="0" smtClean="0">
                          <a:latin typeface="Arial Narrow" pitchFamily="34" charset="0"/>
                        </a:rPr>
                        <a:t>Endorfin</a:t>
                      </a:r>
                      <a:endParaRPr lang="id-ID" sz="3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dirty="0" smtClean="0">
                          <a:latin typeface="Arial Narrow" pitchFamily="34" charset="0"/>
                        </a:rPr>
                        <a:t>Zat penghilang nyeri</a:t>
                      </a:r>
                      <a:r>
                        <a:rPr lang="id-ID" sz="3200" baseline="0" dirty="0" smtClean="0">
                          <a:latin typeface="Arial Narrow" pitchFamily="34" charset="0"/>
                        </a:rPr>
                        <a:t> alamiah yang merespons stres dan aktivitas seperti olahraga</a:t>
                      </a:r>
                      <a:endParaRPr lang="id-ID" sz="32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821479">
                <a:tc>
                  <a:txBody>
                    <a:bodyPr/>
                    <a:lstStyle/>
                    <a:p>
                      <a:endParaRPr lang="id-ID" sz="3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Bagian poserior</a:t>
                      </a:r>
                      <a:endParaRPr lang="id-ID" sz="3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Oksitosin</a:t>
                      </a:r>
                      <a:endParaRPr lang="id-ID" sz="3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Proses</a:t>
                      </a:r>
                      <a:r>
                        <a:rPr lang="id-ID" sz="3200" baseline="0" dirty="0" smtClean="0"/>
                        <a:t> kelahiran, pengeluaran ASI</a:t>
                      </a:r>
                      <a:endParaRPr lang="id-ID" sz="32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821479">
                <a:tc>
                  <a:txBody>
                    <a:bodyPr/>
                    <a:lstStyle/>
                    <a:p>
                      <a:endParaRPr lang="id-ID" sz="3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3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Vasopresin</a:t>
                      </a:r>
                      <a:endParaRPr lang="id-ID" sz="3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Mempertinggi tekanan darah</a:t>
                      </a:r>
                      <a:endParaRPr lang="id-ID" sz="32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17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114300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2. Kelenjar Pineal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4896544" cy="4525963"/>
          </a:xfrm>
        </p:spPr>
        <p:txBody>
          <a:bodyPr/>
          <a:lstStyle/>
          <a:p>
            <a:r>
              <a:rPr lang="id-ID" dirty="0" smtClean="0"/>
              <a:t>Terletak di langit-langit otak serta menghasilkan melatonin.</a:t>
            </a:r>
          </a:p>
          <a:p>
            <a:r>
              <a:rPr lang="id-ID" dirty="0" smtClean="0"/>
              <a:t>Produksi melatonin terendah terjadi pada siang hari dan terbesar pada malam hari.</a:t>
            </a:r>
            <a:endParaRPr lang="id-ID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10"/>
            <a:ext cx="4654699" cy="6450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20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325226"/>
              </p:ext>
            </p:extLst>
          </p:nvPr>
        </p:nvGraphicFramePr>
        <p:xfrm>
          <a:off x="467544" y="476672"/>
          <a:ext cx="8496944" cy="39319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32250"/>
                <a:gridCol w="2529002"/>
                <a:gridCol w="2529002"/>
                <a:gridCol w="2806690"/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3600" b="0" dirty="0" smtClean="0"/>
                        <a:t>2. </a:t>
                      </a:r>
                      <a:endParaRPr lang="id-ID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600" b="0" dirty="0" smtClean="0"/>
                        <a:t>Pineal</a:t>
                      </a:r>
                      <a:endParaRPr lang="id-ID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600" b="0" dirty="0" smtClean="0"/>
                        <a:t>Melatonin</a:t>
                      </a:r>
                      <a:endParaRPr lang="id-ID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 menimbulkan kantuk dan mengatur irama tidur alami (irama sirkadian).</a:t>
                      </a:r>
                      <a:endParaRPr lang="id-ID" sz="36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04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4932040" cy="114300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3. Kelenjar Paratiroid (Anak Gondok)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4608512" cy="4525963"/>
          </a:xfrm>
        </p:spPr>
        <p:txBody>
          <a:bodyPr/>
          <a:lstStyle/>
          <a:p>
            <a:r>
              <a:rPr lang="id-ID" dirty="0" smtClean="0"/>
              <a:t>Terletak di setiap sisi kelenjar tiroid yang terdapat di bagian leher.</a:t>
            </a:r>
          </a:p>
          <a:p>
            <a:r>
              <a:rPr lang="id-ID" dirty="0" smtClean="0"/>
              <a:t>Berjumlah 4 buah yang tersusun berpasang dan tertanam dalam permukaan posterior kelenjar tiroid.</a:t>
            </a:r>
            <a:endParaRPr lang="id-ID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642892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74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778214"/>
              </p:ext>
            </p:extLst>
          </p:nvPr>
        </p:nvGraphicFramePr>
        <p:xfrm>
          <a:off x="179512" y="260648"/>
          <a:ext cx="8798462" cy="34442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933768"/>
                <a:gridCol w="2529002"/>
                <a:gridCol w="2529002"/>
                <a:gridCol w="2806690"/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4400" b="0" dirty="0" smtClean="0"/>
                        <a:t>3.</a:t>
                      </a:r>
                      <a:endParaRPr lang="id-ID" sz="4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4400" b="0" dirty="0" smtClean="0"/>
                        <a:t>Paratiroid</a:t>
                      </a:r>
                      <a:r>
                        <a:rPr lang="id-ID" sz="4400" b="0" baseline="0" dirty="0" smtClean="0"/>
                        <a:t> (anak gondok)</a:t>
                      </a:r>
                      <a:endParaRPr lang="id-ID" sz="4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b="0" dirty="0" smtClean="0"/>
                        <a:t>Parathormon</a:t>
                      </a:r>
                      <a:endParaRPr lang="id-ID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4400" b="0" dirty="0" smtClean="0"/>
                        <a:t>Mempertahankan </a:t>
                      </a:r>
                      <a:r>
                        <a:rPr lang="id-ID" sz="4400" b="0" baseline="0" dirty="0" smtClean="0"/>
                        <a:t>Ca dan P dalam darah</a:t>
                      </a:r>
                      <a:endParaRPr lang="id-ID" sz="44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01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4752528" cy="114300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4. Kelenjar Tiroid (Gondok)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148064" cy="4525963"/>
          </a:xfrm>
        </p:spPr>
        <p:txBody>
          <a:bodyPr/>
          <a:lstStyle/>
          <a:p>
            <a:r>
              <a:rPr lang="id-ID" dirty="0" smtClean="0"/>
              <a:t>Organ yang bentuknya seperti kupu-kupu dan terletak pada bagian leher di bawah laring.</a:t>
            </a:r>
            <a:endParaRPr lang="id-ID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0"/>
            <a:ext cx="4355976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10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110438"/>
              </p:ext>
            </p:extLst>
          </p:nvPr>
        </p:nvGraphicFramePr>
        <p:xfrm>
          <a:off x="323528" y="188640"/>
          <a:ext cx="8568952" cy="56388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32250"/>
                <a:gridCol w="2529002"/>
                <a:gridCol w="2529002"/>
                <a:gridCol w="2878698"/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4. </a:t>
                      </a:r>
                      <a:endParaRPr lang="id-ID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Tiroid (gondok)</a:t>
                      </a:r>
                      <a:endParaRPr lang="id-ID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Tiroksin</a:t>
                      </a:r>
                      <a:r>
                        <a:rPr lang="id-ID" sz="3200" baseline="0" dirty="0" smtClean="0"/>
                        <a:t> (T</a:t>
                      </a:r>
                      <a:r>
                        <a:rPr lang="id-ID" sz="3200" baseline="-25000" dirty="0" smtClean="0"/>
                        <a:t>4</a:t>
                      </a:r>
                      <a:r>
                        <a:rPr lang="id-ID" sz="3200" baseline="0" dirty="0" smtClean="0"/>
                        <a:t>)</a:t>
                      </a:r>
                      <a:endParaRPr lang="id-ID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Meningkatkan</a:t>
                      </a:r>
                      <a:r>
                        <a:rPr lang="id-ID" sz="3200" baseline="0" dirty="0" smtClean="0"/>
                        <a:t> metabolisme tubuh</a:t>
                      </a:r>
                      <a:endParaRPr lang="id-ID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d-ID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Triyodotironin (T</a:t>
                      </a:r>
                      <a:r>
                        <a:rPr lang="id-ID" sz="3200" baseline="-25000" dirty="0" smtClean="0"/>
                        <a:t>3</a:t>
                      </a:r>
                      <a:r>
                        <a:rPr lang="id-ID" sz="3200" baseline="0" dirty="0" smtClean="0"/>
                        <a:t>)</a:t>
                      </a:r>
                      <a:endParaRPr lang="id-ID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Meningkatkan kecepatan reaksi kimia dalam tubuh</a:t>
                      </a:r>
                      <a:endParaRPr lang="id-ID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d-ID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Calsitonin</a:t>
                      </a:r>
                      <a:endParaRPr lang="id-ID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Memacu pengendapan kalsium di dalam tulang</a:t>
                      </a:r>
                      <a:endParaRPr lang="id-ID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151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77" y="0"/>
            <a:ext cx="4392488" cy="764704"/>
          </a:xfrm>
        </p:spPr>
        <p:txBody>
          <a:bodyPr/>
          <a:lstStyle/>
          <a:p>
            <a:r>
              <a:rPr lang="id-ID" dirty="0" smtClean="0"/>
              <a:t>5. Kelenjar Timus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791178" cy="5361459"/>
          </a:xfrm>
        </p:spPr>
        <p:txBody>
          <a:bodyPr/>
          <a:lstStyle/>
          <a:p>
            <a:r>
              <a:rPr lang="id-ID" sz="2800" dirty="0" smtClean="0"/>
              <a:t>Terdiri atas 2 lobus terletak di bagian posterior toraks di atas jantung. </a:t>
            </a:r>
          </a:p>
          <a:p>
            <a:r>
              <a:rPr lang="id-ID" sz="2800" dirty="0" smtClean="0"/>
              <a:t>Pada bayi baru lahir, bentuk kecil sekitar 10 gram. </a:t>
            </a:r>
          </a:p>
          <a:p>
            <a:r>
              <a:rPr lang="id-ID" sz="2800" dirty="0" smtClean="0"/>
              <a:t>Pada masa remaja/pubertas menjadi sekitar 30-40 gram.</a:t>
            </a:r>
          </a:p>
          <a:p>
            <a:r>
              <a:rPr lang="id-ID" sz="2800" dirty="0" smtClean="0"/>
              <a:t>Pada masa dewasa berangsur-angsur menyusut.</a:t>
            </a: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84984"/>
            <a:ext cx="7639050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17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3173314"/>
              </p:ext>
            </p:extLst>
          </p:nvPr>
        </p:nvGraphicFramePr>
        <p:xfrm>
          <a:off x="395536" y="1700808"/>
          <a:ext cx="8219256" cy="30175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32250"/>
                <a:gridCol w="2529002"/>
                <a:gridCol w="2529002"/>
                <a:gridCol w="2529002"/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4800" dirty="0" smtClean="0"/>
                        <a:t>5</a:t>
                      </a:r>
                      <a:endParaRPr lang="id-ID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4800" dirty="0" smtClean="0"/>
                        <a:t>Timus </a:t>
                      </a:r>
                      <a:endParaRPr lang="id-ID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4800" dirty="0" smtClean="0"/>
                        <a:t>Timosin</a:t>
                      </a:r>
                      <a:endParaRPr lang="id-ID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4800" dirty="0" smtClean="0"/>
                        <a:t>Pengendalian sistem imunitas</a:t>
                      </a:r>
                      <a:endParaRPr lang="id-ID" sz="4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59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76672"/>
            <a:ext cx="8856984" cy="6000328"/>
          </a:xfrm>
        </p:spPr>
        <p:txBody>
          <a:bodyPr>
            <a:noAutofit/>
          </a:bodyPr>
          <a:lstStyle/>
          <a:p>
            <a:r>
              <a:rPr lang="id-ID" sz="4000" b="1" dirty="0" smtClean="0"/>
              <a:t>SISTEM ENDOKRIN</a:t>
            </a:r>
            <a:r>
              <a:rPr lang="id-ID" sz="4000" dirty="0" smtClean="0"/>
              <a:t>: sekumpulan kelenjar dan organ yang memproduksi hormon.</a:t>
            </a:r>
          </a:p>
          <a:p>
            <a:r>
              <a:rPr lang="id-ID" sz="4000" dirty="0" smtClean="0"/>
              <a:t>Hormon: senyawa organik pembawa pesan kimiawi di dalam aliran darah menuju ke sel-sel atau jaringan tubuh.</a:t>
            </a:r>
          </a:p>
          <a:p>
            <a:r>
              <a:rPr lang="id-ID" sz="4000" dirty="0" smtClean="0"/>
              <a:t>Hormon hanya dapat mempengaruhi sel-sel target yang memiliki reseptor khusus.</a:t>
            </a:r>
          </a:p>
        </p:txBody>
      </p:sp>
    </p:spTree>
    <p:extLst>
      <p:ext uri="{BB962C8B-B14F-4D97-AF65-F5344CB8AC3E}">
        <p14:creationId xmlns:p14="http://schemas.microsoft.com/office/powerpoint/2010/main" val="33730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6. Lambung, Duodenum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dirty="0"/>
              <a:t>Lambung</a:t>
            </a:r>
            <a:r>
              <a:rPr lang="id-ID" dirty="0"/>
              <a:t> (stomach) terletak di tengah agak ke kiri dalam tubuh </a:t>
            </a:r>
            <a:r>
              <a:rPr lang="id-ID" dirty="0" smtClean="0"/>
              <a:t>manusia.</a:t>
            </a:r>
          </a:p>
          <a:p>
            <a:r>
              <a:rPr lang="id-ID" dirty="0"/>
              <a:t>Usus dua belas jari </a:t>
            </a:r>
            <a:r>
              <a:rPr lang="id-ID" dirty="0" smtClean="0"/>
              <a:t>(</a:t>
            </a:r>
            <a:r>
              <a:rPr lang="id-ID" b="1" dirty="0" smtClean="0"/>
              <a:t>duodenum</a:t>
            </a:r>
            <a:r>
              <a:rPr lang="id-ID" dirty="0"/>
              <a:t>) adalah bagian dari usus halus yang terletak setelah lambung dan menghubungkannya ke usus kosong (jejunum) dengan panjang antara 25-38cm.</a:t>
            </a:r>
          </a:p>
        </p:txBody>
      </p:sp>
    </p:spTree>
    <p:extLst>
      <p:ext uri="{BB962C8B-B14F-4D97-AF65-F5344CB8AC3E}">
        <p14:creationId xmlns:p14="http://schemas.microsoft.com/office/powerpoint/2010/main" val="232779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44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638779"/>
              </p:ext>
            </p:extLst>
          </p:nvPr>
        </p:nvGraphicFramePr>
        <p:xfrm>
          <a:off x="251520" y="260648"/>
          <a:ext cx="8640960" cy="56388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64689"/>
                <a:gridCol w="2658757"/>
                <a:gridCol w="2658757"/>
                <a:gridCol w="2658757"/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6</a:t>
                      </a:r>
                      <a:endParaRPr lang="id-ID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Lambung </a:t>
                      </a:r>
                      <a:endParaRPr lang="id-ID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gastrin</a:t>
                      </a:r>
                      <a:endParaRPr lang="id-ID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Merangsang  pengeluaran getah lambung</a:t>
                      </a:r>
                      <a:endParaRPr lang="id-ID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d-ID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Usus 12 jari (duodenum)</a:t>
                      </a:r>
                      <a:endParaRPr lang="id-ID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sekretin</a:t>
                      </a:r>
                      <a:endParaRPr lang="id-ID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Merangsang pengeluaran getah pankreas</a:t>
                      </a:r>
                      <a:endParaRPr lang="id-ID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d-ID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kolesistokinin</a:t>
                      </a:r>
                      <a:endParaRPr lang="id-ID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200" dirty="0" smtClean="0"/>
                        <a:t>Merangsang pengeluaran getah empedu</a:t>
                      </a:r>
                      <a:endParaRPr lang="id-ID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27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4104456" cy="114300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7. Kelenjar Adrenal (Anak Ginjal)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0808"/>
            <a:ext cx="5220072" cy="4425355"/>
          </a:xfrm>
        </p:spPr>
        <p:txBody>
          <a:bodyPr/>
          <a:lstStyle/>
          <a:p>
            <a:r>
              <a:rPr lang="id-ID" dirty="0" smtClean="0"/>
              <a:t>Terletak di kutub atas ginjal, berwarna kuning, dan terdapat di bagian kanan dan kiri.</a:t>
            </a:r>
            <a:endParaRPr lang="id-ID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5864"/>
            <a:ext cx="4000281" cy="606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79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798270"/>
              </p:ext>
            </p:extLst>
          </p:nvPr>
        </p:nvGraphicFramePr>
        <p:xfrm>
          <a:off x="539552" y="404664"/>
          <a:ext cx="7992888" cy="50292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87820"/>
                <a:gridCol w="2904421"/>
                <a:gridCol w="1696226"/>
                <a:gridCol w="2904421"/>
              </a:tblGrid>
              <a:tr h="440343">
                <a:tc>
                  <a:txBody>
                    <a:bodyPr/>
                    <a:lstStyle/>
                    <a:p>
                      <a:r>
                        <a:rPr lang="id-ID" sz="2400" b="0" dirty="0" smtClean="0"/>
                        <a:t>7</a:t>
                      </a:r>
                      <a:endParaRPr lang="id-ID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b="0" dirty="0" smtClean="0"/>
                        <a:t>Adrenal (anak</a:t>
                      </a:r>
                      <a:r>
                        <a:rPr lang="id-ID" sz="2400" b="0" baseline="0" dirty="0" smtClean="0"/>
                        <a:t> ginjal)</a:t>
                      </a:r>
                      <a:endParaRPr lang="id-ID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400" dirty="0"/>
                    </a:p>
                  </a:txBody>
                  <a:tcPr/>
                </a:tc>
              </a:tr>
              <a:tr h="950752">
                <a:tc>
                  <a:txBody>
                    <a:bodyPr/>
                    <a:lstStyle/>
                    <a:p>
                      <a:endParaRPr lang="id-ID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Bagian korteks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Kortison</a:t>
                      </a:r>
                    </a:p>
                    <a:p>
                      <a:endParaRPr lang="id-ID" sz="2400" dirty="0" smtClean="0"/>
                    </a:p>
                    <a:p>
                      <a:endParaRPr lang="id-ID" sz="2400" dirty="0" smtClean="0"/>
                    </a:p>
                    <a:p>
                      <a:r>
                        <a:rPr lang="id-ID" sz="2400" dirty="0" smtClean="0"/>
                        <a:t>Androgen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Mengatur</a:t>
                      </a:r>
                      <a:r>
                        <a:rPr lang="id-ID" sz="2400" baseline="0" dirty="0" smtClean="0"/>
                        <a:t> metabolisme garam dan air</a:t>
                      </a:r>
                    </a:p>
                    <a:p>
                      <a:r>
                        <a:rPr lang="id-ID" sz="2400" baseline="0" dirty="0" smtClean="0"/>
                        <a:t>Keseimbangan hormon seks</a:t>
                      </a:r>
                      <a:endParaRPr lang="id-ID" sz="2400" dirty="0"/>
                    </a:p>
                  </a:txBody>
                  <a:tcPr/>
                </a:tc>
              </a:tr>
              <a:tr h="1383934">
                <a:tc>
                  <a:txBody>
                    <a:bodyPr/>
                    <a:lstStyle/>
                    <a:p>
                      <a:endParaRPr lang="id-ID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Bagian medula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Adrenalin/ epinefrin</a:t>
                      </a:r>
                    </a:p>
                    <a:p>
                      <a:endParaRPr lang="id-ID" sz="2400" dirty="0" smtClean="0"/>
                    </a:p>
                    <a:p>
                      <a:endParaRPr lang="id-ID" sz="2400" dirty="0" smtClean="0"/>
                    </a:p>
                    <a:p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Memacu aktivitas</a:t>
                      </a:r>
                      <a:r>
                        <a:rPr lang="id-ID" sz="2400" baseline="0" dirty="0" smtClean="0"/>
                        <a:t> jantung dan menyempitkan pembuluh darah</a:t>
                      </a:r>
                    </a:p>
                    <a:p>
                      <a:r>
                        <a:rPr lang="id-ID" sz="2400" baseline="0" dirty="0" smtClean="0"/>
                        <a:t>Menurunkan tekanan darah dan denyut jantung</a:t>
                      </a:r>
                      <a:endParaRPr lang="id-ID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381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925"/>
            <a:ext cx="8229600" cy="1143000"/>
          </a:xfrm>
        </p:spPr>
        <p:txBody>
          <a:bodyPr/>
          <a:lstStyle/>
          <a:p>
            <a:r>
              <a:rPr lang="id-ID" dirty="0" smtClean="0"/>
              <a:t>8. Kelenjar Pankreas (Langerhans)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507288" cy="5217443"/>
          </a:xfrm>
        </p:spPr>
        <p:txBody>
          <a:bodyPr/>
          <a:lstStyle/>
          <a:p>
            <a:r>
              <a:rPr lang="id-ID" dirty="0" smtClean="0"/>
              <a:t>Organ berbentuk pipih yang terletak di bagian belakang bawah lambung.</a:t>
            </a:r>
          </a:p>
          <a:p>
            <a:r>
              <a:rPr lang="id-ID" dirty="0" smtClean="0"/>
              <a:t>Merupakan kelenjar heterogen karena kelenjar eksokrin (menghasilkan enzim), kelenjar endokrin (menghasilkan hormon). </a:t>
            </a:r>
            <a:endParaRPr lang="id-ID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8640960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92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286038"/>
              </p:ext>
            </p:extLst>
          </p:nvPr>
        </p:nvGraphicFramePr>
        <p:xfrm>
          <a:off x="323528" y="137160"/>
          <a:ext cx="8303072" cy="33832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87820"/>
                <a:gridCol w="2904421"/>
                <a:gridCol w="2006410"/>
                <a:gridCol w="2904421"/>
              </a:tblGrid>
              <a:tr h="691967">
                <a:tc>
                  <a:txBody>
                    <a:bodyPr/>
                    <a:lstStyle/>
                    <a:p>
                      <a:r>
                        <a:rPr lang="id-ID" sz="3600" dirty="0" smtClean="0"/>
                        <a:t>8</a:t>
                      </a:r>
                      <a:endParaRPr lang="id-ID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600" dirty="0" smtClean="0"/>
                        <a:t>Pankreas (Langerhans)</a:t>
                      </a:r>
                      <a:endParaRPr lang="id-ID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600" dirty="0" smtClean="0"/>
                        <a:t>Insulin</a:t>
                      </a:r>
                    </a:p>
                    <a:p>
                      <a:endParaRPr lang="id-ID" sz="3600" dirty="0" smtClean="0"/>
                    </a:p>
                    <a:p>
                      <a:endParaRPr lang="id-ID" sz="3600" dirty="0" smtClean="0"/>
                    </a:p>
                    <a:p>
                      <a:r>
                        <a:rPr lang="id-ID" sz="3600" dirty="0" smtClean="0"/>
                        <a:t>Glukagon</a:t>
                      </a:r>
                      <a:endParaRPr lang="id-ID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600" dirty="0" smtClean="0"/>
                        <a:t>Merubah glukosa       glikogen</a:t>
                      </a:r>
                    </a:p>
                    <a:p>
                      <a:r>
                        <a:rPr lang="id-ID" sz="3600" dirty="0" smtClean="0"/>
                        <a:t>Merubah glikogen      glukosa</a:t>
                      </a:r>
                      <a:endParaRPr lang="id-ID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643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908720"/>
          </a:xfrm>
        </p:spPr>
        <p:txBody>
          <a:bodyPr/>
          <a:lstStyle/>
          <a:p>
            <a:r>
              <a:rPr lang="id-ID" dirty="0" smtClean="0"/>
              <a:t>9. Kelenjar Kelamin</a:t>
            </a:r>
            <a:endParaRPr lang="id-ID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928991" cy="578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59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521544"/>
              </p:ext>
            </p:extLst>
          </p:nvPr>
        </p:nvGraphicFramePr>
        <p:xfrm>
          <a:off x="323528" y="188640"/>
          <a:ext cx="8500734" cy="56692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55955"/>
                <a:gridCol w="2904421"/>
                <a:gridCol w="2035937"/>
                <a:gridCol w="2904421"/>
              </a:tblGrid>
              <a:tr h="1313867">
                <a:tc>
                  <a:txBody>
                    <a:bodyPr/>
                    <a:lstStyle/>
                    <a:p>
                      <a:r>
                        <a:rPr lang="id-ID" sz="3000" dirty="0" smtClean="0"/>
                        <a:t>9</a:t>
                      </a:r>
                      <a:endParaRPr lang="id-ID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000" dirty="0" smtClean="0"/>
                        <a:t>Ovarium</a:t>
                      </a:r>
                      <a:endParaRPr lang="id-ID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000" dirty="0" smtClean="0"/>
                        <a:t>Estrogen</a:t>
                      </a:r>
                    </a:p>
                    <a:p>
                      <a:endParaRPr lang="id-ID" sz="3000" dirty="0" smtClean="0"/>
                    </a:p>
                    <a:p>
                      <a:r>
                        <a:rPr lang="id-ID" sz="3000" dirty="0" smtClean="0"/>
                        <a:t>progestron</a:t>
                      </a:r>
                      <a:endParaRPr lang="id-ID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000" dirty="0" smtClean="0"/>
                        <a:t>Memberikan ciri sekunder wanita</a:t>
                      </a:r>
                    </a:p>
                    <a:p>
                      <a:r>
                        <a:rPr lang="id-ID" sz="3000" dirty="0" smtClean="0"/>
                        <a:t>Mempersiapkan</a:t>
                      </a:r>
                      <a:r>
                        <a:rPr lang="id-ID" sz="3000" baseline="0" dirty="0" smtClean="0"/>
                        <a:t> dinding uterus agar dapat menerima ovum yang sudah dibuahi</a:t>
                      </a:r>
                      <a:endParaRPr lang="id-ID" sz="3000" dirty="0"/>
                    </a:p>
                  </a:txBody>
                  <a:tcPr/>
                </a:tc>
              </a:tr>
              <a:tr h="817097">
                <a:tc>
                  <a:txBody>
                    <a:bodyPr/>
                    <a:lstStyle/>
                    <a:p>
                      <a:endParaRPr lang="id-ID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000" dirty="0" smtClean="0"/>
                        <a:t>Testis</a:t>
                      </a:r>
                      <a:endParaRPr lang="id-ID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000" dirty="0" smtClean="0"/>
                        <a:t>Testosteron</a:t>
                      </a:r>
                      <a:endParaRPr lang="id-ID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000" dirty="0" smtClean="0"/>
                        <a:t>Memberikan ciri</a:t>
                      </a:r>
                      <a:r>
                        <a:rPr lang="id-ID" sz="3000" baseline="0" dirty="0" smtClean="0"/>
                        <a:t> sekunder pria dan proses spermatogenesis</a:t>
                      </a:r>
                      <a:endParaRPr lang="id-ID" sz="3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0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32586"/>
            <a:ext cx="8229600" cy="1143000"/>
          </a:xfrm>
        </p:spPr>
        <p:txBody>
          <a:bodyPr/>
          <a:lstStyle/>
          <a:p>
            <a:r>
              <a:rPr lang="id-ID" dirty="0" smtClean="0"/>
              <a:t>SISTEM INDERA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042723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24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2" y="44624"/>
            <a:ext cx="9032468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77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1. INDERA PENGLIHATAN</a:t>
            </a:r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888"/>
            <a:ext cx="9144000" cy="5211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89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Mekanisme Melihat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Cahaya –mata </a:t>
            </a:r>
            <a:r>
              <a:rPr lang="id-ID" dirty="0"/>
              <a:t>–</a:t>
            </a:r>
            <a:r>
              <a:rPr lang="id-ID" dirty="0" smtClean="0"/>
              <a:t>  kornea </a:t>
            </a:r>
            <a:r>
              <a:rPr lang="id-ID" dirty="0"/>
              <a:t>– </a:t>
            </a:r>
            <a:r>
              <a:rPr lang="id-ID" dirty="0" smtClean="0"/>
              <a:t>pupil</a:t>
            </a:r>
            <a:r>
              <a:rPr lang="id-ID" dirty="0"/>
              <a:t> </a:t>
            </a:r>
            <a:r>
              <a:rPr lang="id-ID" dirty="0" smtClean="0"/>
              <a:t>– lensa mata – bintik kuning di retina – saraf optik – Otak.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9360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2. INDERA PENDENGARAN</a:t>
            </a:r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47" y="1628800"/>
            <a:ext cx="9144000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35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925"/>
            <a:ext cx="8229600" cy="1143000"/>
          </a:xfrm>
        </p:spPr>
        <p:txBody>
          <a:bodyPr/>
          <a:lstStyle/>
          <a:p>
            <a:r>
              <a:rPr lang="id-ID" dirty="0" smtClean="0"/>
              <a:t>Mekanisme Mendengar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544616"/>
          </a:xfrm>
        </p:spPr>
        <p:txBody>
          <a:bodyPr>
            <a:normAutofit/>
          </a:bodyPr>
          <a:lstStyle/>
          <a:p>
            <a:r>
              <a:rPr lang="id-ID" dirty="0" smtClean="0"/>
              <a:t>Gelombang bunyi ditangkap oleh daun kartilago – menjalar ke kanal auditori eksternal – membentuk getaran pada membran timpanum – menjalar ke osikel auditori (maleus, inkus, stapes) – menuju ke fenestra vestibuli – terbentuk gelombang tekanan pada perilimfa skala vestibuli – menjalar ke skala timpani – menyebabkan getaran pada membran basiliar – sel-sel rambut melengkung – memicu impuls saraf – menjalar ke serabut saraf vestibulokoklear – menjalar ke korrteks auditori di otak – bunyi diinterprestasikan.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0390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3. INDERA PERABA</a:t>
            </a:r>
            <a:endParaRPr lang="id-ID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78" y="1412776"/>
            <a:ext cx="8201025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15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58655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d-ID" dirty="0" smtClean="0"/>
              <a:t>Reseptor sensor pada kulit, yaitu:</a:t>
            </a:r>
          </a:p>
          <a:p>
            <a:r>
              <a:rPr lang="id-ID" dirty="0" smtClean="0"/>
              <a:t>Korpuskula Pacini: deteksi tekanan yang dalam (kuat)</a:t>
            </a:r>
          </a:p>
          <a:p>
            <a:r>
              <a:rPr lang="id-ID" dirty="0" smtClean="0"/>
              <a:t>Korpuskula Meissner: rangsangan berupa sentuhan</a:t>
            </a:r>
          </a:p>
          <a:p>
            <a:r>
              <a:rPr lang="id-ID" dirty="0" smtClean="0"/>
              <a:t>Cakram Merkel: reseptor raba yang beradaptasi lambat, mis:ketika seseorang memegang pena</a:t>
            </a:r>
          </a:p>
          <a:p>
            <a:r>
              <a:rPr lang="id-ID" dirty="0" smtClean="0"/>
              <a:t>Korpuskula Ruffini: reseptor tekanan dan regangan disekitar jaringan ika.t</a:t>
            </a:r>
          </a:p>
          <a:p>
            <a:r>
              <a:rPr lang="id-ID" dirty="0" smtClean="0"/>
              <a:t>Ujung bulbus Krause: deteksi kesadaran posisi dan gerakan.</a:t>
            </a:r>
          </a:p>
          <a:p>
            <a:r>
              <a:rPr lang="id-ID" dirty="0" smtClean="0"/>
              <a:t>Ujung saraf bebas: deteksi rasa nyeri , suhu (panas/dingin)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7727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903649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37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4. INDERA PENGECAP</a:t>
            </a:r>
            <a:endParaRPr lang="id-ID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892480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00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Ada 4 macam papila lidah: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Papila filiformis bentuk kerucut, kecil, menutupi bagian permukaan atas lidah.</a:t>
            </a:r>
          </a:p>
          <a:p>
            <a:r>
              <a:rPr lang="id-ID" dirty="0" smtClean="0"/>
              <a:t>Papila fungiformis: bentuk bulat, banyak terdapat pada di dekat ujung lidah, mengandung lima kuncup pengecap.</a:t>
            </a:r>
          </a:p>
          <a:p>
            <a:r>
              <a:rPr lang="id-ID" dirty="0" smtClean="0"/>
              <a:t>Papila sirkumvalata: bentuk menonjol dan tersusun huruf V, banyak terdapat di belakang lidah.</a:t>
            </a:r>
          </a:p>
          <a:p>
            <a:r>
              <a:rPr lang="id-ID" dirty="0" smtClean="0"/>
              <a:t>Papila foliata: bentuk seperti daun, terletak di bagian tepi pangkal lidah.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6612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36" y="116632"/>
            <a:ext cx="8849160" cy="648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43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145" y="404664"/>
            <a:ext cx="903649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0" indent="-182880">
              <a:spcBef>
                <a:spcPct val="20000"/>
              </a:spcBef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id-ID" sz="4400" dirty="0">
                <a:solidFill>
                  <a:srgbClr val="292934"/>
                </a:solidFill>
              </a:rPr>
              <a:t>Sistem endokrin berinteraksi dengan sistem saraf berfungsi mengatur aktivitas tubuh seperti metabolisme, homeostasis (mis: pengendalian tekanan darah dan kadar gula darah), pertumbuhan, perkembangan seksual dan siklus reproduksi, siklus tidur, serta siklus nutrisi.</a:t>
            </a:r>
          </a:p>
        </p:txBody>
      </p:sp>
    </p:spTree>
    <p:extLst>
      <p:ext uri="{BB962C8B-B14F-4D97-AF65-F5344CB8AC3E}">
        <p14:creationId xmlns:p14="http://schemas.microsoft.com/office/powerpoint/2010/main" val="23119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5. INDERA PEMBAU</a:t>
            </a:r>
            <a:endParaRPr lang="id-ID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412776"/>
            <a:ext cx="889635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37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Mekanisme Menghirup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Gas masuk ke hidung – larut pada selaput mukosa – merangsang silia sel reseptor – rangsangan diteruskan ke otak untuk diolah – jenis bau dapat diketahui.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7619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r>
              <a:rPr lang="id-ID" dirty="0" smtClean="0"/>
              <a:t>SISTEM HORMON</a:t>
            </a:r>
            <a:br>
              <a:rPr lang="id-ID" dirty="0" smtClean="0"/>
            </a:b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6800800" cy="4752528"/>
          </a:xfrm>
        </p:spPr>
        <p:txBody>
          <a:bodyPr>
            <a:noAutofit/>
          </a:bodyPr>
          <a:lstStyle/>
          <a:p>
            <a:pPr algn="l"/>
            <a:r>
              <a:rPr lang="id-ID" sz="2400" b="1" u="sng" dirty="0" smtClean="0">
                <a:solidFill>
                  <a:schemeClr val="tx1"/>
                </a:solidFill>
              </a:rPr>
              <a:t>Kelenjar yang menghasilkan hormon</a:t>
            </a:r>
          </a:p>
          <a:p>
            <a:pPr marL="514350" indent="-514350" algn="l">
              <a:buFont typeface="+mj-lt"/>
              <a:buAutoNum type="arabicPeriod"/>
            </a:pPr>
            <a:r>
              <a:rPr lang="id-ID" sz="2400" dirty="0" smtClean="0">
                <a:solidFill>
                  <a:schemeClr val="tx1"/>
                </a:solidFill>
              </a:rPr>
              <a:t>Hipofisis (Pituitari)</a:t>
            </a:r>
          </a:p>
          <a:p>
            <a:pPr marL="514350" indent="-514350" algn="l">
              <a:buFont typeface="+mj-lt"/>
              <a:buAutoNum type="arabicPeriod"/>
            </a:pPr>
            <a:r>
              <a:rPr lang="id-ID" sz="2400" dirty="0" smtClean="0">
                <a:solidFill>
                  <a:schemeClr val="tx1"/>
                </a:solidFill>
              </a:rPr>
              <a:t>Pineal</a:t>
            </a:r>
          </a:p>
          <a:p>
            <a:pPr marL="514350" indent="-514350" algn="l">
              <a:buFont typeface="+mj-lt"/>
              <a:buAutoNum type="arabicPeriod"/>
            </a:pPr>
            <a:r>
              <a:rPr lang="id-ID" sz="2400" dirty="0" smtClean="0">
                <a:solidFill>
                  <a:schemeClr val="tx1"/>
                </a:solidFill>
              </a:rPr>
              <a:t>Paratiroid (anak gondok)</a:t>
            </a:r>
          </a:p>
          <a:p>
            <a:pPr marL="514350" indent="-514350" algn="l">
              <a:buFont typeface="+mj-lt"/>
              <a:buAutoNum type="arabicPeriod"/>
            </a:pPr>
            <a:r>
              <a:rPr lang="id-ID" sz="2400" dirty="0" smtClean="0">
                <a:solidFill>
                  <a:schemeClr val="tx1"/>
                </a:solidFill>
              </a:rPr>
              <a:t>Tiroid (gondok)</a:t>
            </a:r>
          </a:p>
          <a:p>
            <a:pPr marL="514350" indent="-514350" algn="l">
              <a:buFont typeface="+mj-lt"/>
              <a:buAutoNum type="arabicPeriod"/>
            </a:pPr>
            <a:r>
              <a:rPr lang="id-ID" sz="2400" dirty="0" smtClean="0">
                <a:solidFill>
                  <a:schemeClr val="tx1"/>
                </a:solidFill>
              </a:rPr>
              <a:t>Timus </a:t>
            </a:r>
          </a:p>
          <a:p>
            <a:pPr marL="514350" indent="-514350" algn="l">
              <a:buFont typeface="+mj-lt"/>
              <a:buAutoNum type="arabicPeriod"/>
            </a:pPr>
            <a:r>
              <a:rPr lang="id-ID" sz="2400" dirty="0" smtClean="0">
                <a:solidFill>
                  <a:schemeClr val="tx1"/>
                </a:solidFill>
              </a:rPr>
              <a:t>Pencernaan (Lambung, duodenum)</a:t>
            </a:r>
          </a:p>
          <a:p>
            <a:pPr marL="514350" indent="-514350" algn="l">
              <a:buFont typeface="+mj-lt"/>
              <a:buAutoNum type="arabicPeriod"/>
            </a:pPr>
            <a:r>
              <a:rPr lang="id-ID" sz="2400" dirty="0" smtClean="0">
                <a:solidFill>
                  <a:schemeClr val="tx1"/>
                </a:solidFill>
              </a:rPr>
              <a:t>Adrenal (anak ginjal)</a:t>
            </a:r>
          </a:p>
          <a:p>
            <a:pPr marL="514350" indent="-514350" algn="l">
              <a:buFont typeface="+mj-lt"/>
              <a:buAutoNum type="arabicPeriod"/>
            </a:pPr>
            <a:r>
              <a:rPr lang="id-ID" sz="2400" dirty="0" smtClean="0">
                <a:solidFill>
                  <a:schemeClr val="tx1"/>
                </a:solidFill>
              </a:rPr>
              <a:t>Pankreas (Langerhans)</a:t>
            </a:r>
          </a:p>
          <a:p>
            <a:pPr marL="514350" indent="-514350" algn="l">
              <a:buFont typeface="+mj-lt"/>
              <a:buAutoNum type="arabicPeriod"/>
            </a:pPr>
            <a:r>
              <a:rPr lang="id-ID" sz="2400" dirty="0" smtClean="0">
                <a:solidFill>
                  <a:schemeClr val="tx1"/>
                </a:solidFill>
              </a:rPr>
              <a:t>Kelamin (Ovarium, Testis)</a:t>
            </a:r>
          </a:p>
          <a:p>
            <a:pPr algn="l"/>
            <a:endParaRPr lang="id-ID" sz="24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id-ID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05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712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68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3863"/>
            <a:ext cx="7128792" cy="601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82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1. Kelenjar Hipofisis/Pituitary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Letak: melekat di bagian dasar hipotalamus otak. </a:t>
            </a:r>
            <a:endParaRPr lang="id-ID" dirty="0"/>
          </a:p>
          <a:p>
            <a:r>
              <a:rPr lang="id-ID" dirty="0" smtClean="0"/>
              <a:t>Bentuk organ oval, sebesar kacang, dan memiliki berat 0,5 gram.</a:t>
            </a:r>
          </a:p>
          <a:p>
            <a:r>
              <a:rPr lang="id-ID" dirty="0" smtClean="0"/>
              <a:t>Disebut juga </a:t>
            </a:r>
            <a:r>
              <a:rPr lang="id-ID" b="1" i="1" dirty="0" smtClean="0"/>
              <a:t>Master Of Gland </a:t>
            </a:r>
            <a:r>
              <a:rPr lang="id-ID" dirty="0" smtClean="0"/>
              <a:t>sebab hormon yang dihasilkan mempengaruhi kerja kelenjar lainnya.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4673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10" y="116632"/>
            <a:ext cx="8682478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7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910</Words>
  <Application>Microsoft Office PowerPoint</Application>
  <PresentationFormat>On-screen Show (4:3)</PresentationFormat>
  <Paragraphs>165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Office Theme</vt:lpstr>
      <vt:lpstr>Aspect</vt:lpstr>
      <vt:lpstr>Clarity</vt:lpstr>
      <vt:lpstr>PowerPoint Presentation</vt:lpstr>
      <vt:lpstr>PowerPoint Presentation</vt:lpstr>
      <vt:lpstr>PowerPoint Presentation</vt:lpstr>
      <vt:lpstr>PowerPoint Presentation</vt:lpstr>
      <vt:lpstr>SISTEM HORMON </vt:lpstr>
      <vt:lpstr>PowerPoint Presentation</vt:lpstr>
      <vt:lpstr>PowerPoint Presentation</vt:lpstr>
      <vt:lpstr>1. Kelenjar Hipofisis/Pituitary</vt:lpstr>
      <vt:lpstr>PowerPoint Presentation</vt:lpstr>
      <vt:lpstr>PowerPoint Presentation</vt:lpstr>
      <vt:lpstr>PowerPoint Presentation</vt:lpstr>
      <vt:lpstr>2. Kelenjar Pineal</vt:lpstr>
      <vt:lpstr>PowerPoint Presentation</vt:lpstr>
      <vt:lpstr>3. Kelenjar Paratiroid (Anak Gondok) </vt:lpstr>
      <vt:lpstr>PowerPoint Presentation</vt:lpstr>
      <vt:lpstr>4. Kelenjar Tiroid (Gondok)</vt:lpstr>
      <vt:lpstr>PowerPoint Presentation</vt:lpstr>
      <vt:lpstr>5. Kelenjar Timus</vt:lpstr>
      <vt:lpstr>PowerPoint Presentation</vt:lpstr>
      <vt:lpstr>6. Lambung, Duodenum</vt:lpstr>
      <vt:lpstr>PowerPoint Presentation</vt:lpstr>
      <vt:lpstr>PowerPoint Presentation</vt:lpstr>
      <vt:lpstr>7. Kelenjar Adrenal (Anak Ginjal)</vt:lpstr>
      <vt:lpstr>PowerPoint Presentation</vt:lpstr>
      <vt:lpstr>8. Kelenjar Pankreas (Langerhans)</vt:lpstr>
      <vt:lpstr>PowerPoint Presentation</vt:lpstr>
      <vt:lpstr>9. Kelenjar Kelamin</vt:lpstr>
      <vt:lpstr>PowerPoint Presentation</vt:lpstr>
      <vt:lpstr>SISTEM INDERA</vt:lpstr>
      <vt:lpstr>1. INDERA PENGLIHATAN</vt:lpstr>
      <vt:lpstr>Mekanisme Melihat</vt:lpstr>
      <vt:lpstr>2. INDERA PENDENGARAN</vt:lpstr>
      <vt:lpstr>Mekanisme Mendengar</vt:lpstr>
      <vt:lpstr>3. INDERA PERABA</vt:lpstr>
      <vt:lpstr>PowerPoint Presentation</vt:lpstr>
      <vt:lpstr>PowerPoint Presentation</vt:lpstr>
      <vt:lpstr>4. INDERA PENGECAP</vt:lpstr>
      <vt:lpstr>Ada 4 macam papila lidah:</vt:lpstr>
      <vt:lpstr>PowerPoint Presentation</vt:lpstr>
      <vt:lpstr>5. INDERA PEMBAU</vt:lpstr>
      <vt:lpstr>Mekanisme Menghirup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HORMON</dc:title>
  <dc:creator>win7</dc:creator>
  <cp:lastModifiedBy>win7</cp:lastModifiedBy>
  <cp:revision>43</cp:revision>
  <dcterms:created xsi:type="dcterms:W3CDTF">2020-04-11T03:03:44Z</dcterms:created>
  <dcterms:modified xsi:type="dcterms:W3CDTF">2021-04-22T01:32:31Z</dcterms:modified>
</cp:coreProperties>
</file>