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91" r:id="rId3"/>
    <p:sldId id="264" r:id="rId4"/>
    <p:sldId id="277" r:id="rId5"/>
    <p:sldId id="266" r:id="rId6"/>
    <p:sldId id="292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2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>
      <p:cViewPr varScale="1">
        <p:scale>
          <a:sx n="75" d="100"/>
          <a:sy n="75" d="100"/>
        </p:scale>
        <p:origin x="122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11.wmf"/><Relationship Id="rId1" Type="http://schemas.openxmlformats.org/officeDocument/2006/relationships/image" Target="../media/image9.wmf"/><Relationship Id="rId4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7.wmf"/><Relationship Id="rId1" Type="http://schemas.openxmlformats.org/officeDocument/2006/relationships/image" Target="../media/image13.wmf"/><Relationship Id="rId5" Type="http://schemas.openxmlformats.org/officeDocument/2006/relationships/image" Target="../media/image18.wmf"/><Relationship Id="rId4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1.wmf"/><Relationship Id="rId1" Type="http://schemas.openxmlformats.org/officeDocument/2006/relationships/image" Target="../media/image9.wmf"/><Relationship Id="rId4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8303F1-D132-4C13-9A17-E0F415979403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F8E55-09FE-4EA3-9D56-B231D1818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548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F8E55-09FE-4EA3-9D56-B231D1818EA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07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F8E55-09FE-4EA3-9D56-B231D1818EA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178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Column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736" y="2815869"/>
            <a:ext cx="3312655" cy="315995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3809480" y="884718"/>
            <a:ext cx="1518669" cy="365125"/>
          </a:xfrm>
          <a:prstGeom prst="rect">
            <a:avLst/>
          </a:prstGeom>
        </p:spPr>
        <p:txBody>
          <a:bodyPr anchor="ctr"/>
          <a:lstStyle>
            <a:lvl1pPr algn="ctr">
              <a:defRPr sz="200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SLIDE </a:t>
            </a:r>
            <a:fld id="{D97FAD88-CD89-445B-80D2-D1F46C853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3" hasCustomPrompt="1"/>
          </p:nvPr>
        </p:nvSpPr>
        <p:spPr>
          <a:xfrm>
            <a:off x="467187" y="2420888"/>
            <a:ext cx="8214307" cy="720080"/>
          </a:xfrm>
        </p:spPr>
        <p:txBody>
          <a:bodyPr anchor="ctr">
            <a:normAutofit/>
          </a:bodyPr>
          <a:lstStyle>
            <a:lvl1pPr algn="ctr">
              <a:defRPr sz="3000">
                <a:solidFill>
                  <a:srgbClr val="52525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471870" y="3275880"/>
            <a:ext cx="8209624" cy="1833307"/>
          </a:xfrm>
        </p:spPr>
        <p:txBody>
          <a:bodyPr>
            <a:normAutofit/>
          </a:bodyPr>
          <a:lstStyle>
            <a:lvl1pPr algn="ctr">
              <a:defRPr sz="1000" baseline="0">
                <a:solidFill>
                  <a:schemeClr val="tx2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pPr lvl="0"/>
            <a:r>
              <a:rPr lang="en-US" dirty="0" smtClean="0"/>
              <a:t>Text Here</a:t>
            </a:r>
            <a:endParaRPr lang="en-US" dirty="0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5637" y="630699"/>
            <a:ext cx="5029636" cy="46664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459" y="649172"/>
            <a:ext cx="5029636" cy="47977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0" y="212643"/>
            <a:ext cx="9144000" cy="658083"/>
          </a:xfrm>
        </p:spPr>
        <p:txBody>
          <a:bodyPr>
            <a:noAutofit/>
          </a:bodyPr>
          <a:lstStyle>
            <a:lvl1pPr algn="ctr">
              <a:defRPr sz="4400"/>
            </a:lvl1pPr>
          </a:lstStyle>
          <a:p>
            <a:r>
              <a:rPr lang="en-US" altLang="ja-JP" dirty="0" smtClean="0"/>
              <a:t>SLIDE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090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50"/>
                            </p:stCondLst>
                            <p:childTnLst>
                              <p:par>
                                <p:cTn id="22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3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3DE79-CF32-4C91-876C-F4DD2F3FC38F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9.JPG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1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2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2.JPG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24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2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5.JPG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11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3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10.bin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6.png"/><Relationship Id="rId4" Type="http://schemas.openxmlformats.org/officeDocument/2006/relationships/image" Target="../media/image13.wmf"/><Relationship Id="rId9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1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30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ln w="28575"/>
        </p:spPr>
        <p:style>
          <a:lnRef idx="2">
            <a:schemeClr val="dk1"/>
          </a:lnRef>
          <a:fillRef idx="1002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Bodoni MT Black" pitchFamily="18" charset="0"/>
              </a:rPr>
              <a:t>STATISTIKA</a:t>
            </a:r>
            <a:endParaRPr lang="en-US" dirty="0">
              <a:latin typeface="Bodoni MT Black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>
          <a:xfrm>
            <a:off x="1928794" y="2057400"/>
            <a:ext cx="5143536" cy="3962400"/>
          </a:xfrm>
          <a:solidFill>
            <a:schemeClr val="accent2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endParaRPr lang="en-US" dirty="0" smtClean="0">
              <a:latin typeface="Britannic Bold" pitchFamily="34" charset="0"/>
            </a:endParaRPr>
          </a:p>
          <a:p>
            <a:pPr algn="ctr">
              <a:buNone/>
            </a:pPr>
            <a:r>
              <a:rPr lang="en-US" dirty="0" smtClean="0">
                <a:latin typeface="Britannic Bold" pitchFamily="34" charset="0"/>
              </a:rPr>
              <a:t>MENENTUKAN </a:t>
            </a:r>
          </a:p>
          <a:p>
            <a:pPr algn="ctr">
              <a:buNone/>
            </a:pPr>
            <a:r>
              <a:rPr lang="en-US" dirty="0" smtClean="0">
                <a:latin typeface="Britannic Bold" pitchFamily="34" charset="0"/>
              </a:rPr>
              <a:t>SIMPANGAN RATA-RATA </a:t>
            </a:r>
          </a:p>
          <a:p>
            <a:pPr algn="ctr">
              <a:buNone/>
            </a:pPr>
            <a:r>
              <a:rPr lang="en-US" dirty="0" smtClean="0">
                <a:latin typeface="Britannic Bold" pitchFamily="34" charset="0"/>
              </a:rPr>
              <a:t>DATA BERKELOMPOK</a:t>
            </a:r>
          </a:p>
          <a:p>
            <a:pPr algn="ctr">
              <a:buNone/>
            </a:pPr>
            <a:endParaRPr lang="en-US" dirty="0">
              <a:latin typeface="Britannic Bold" pitchFamily="34" charset="0"/>
            </a:endParaRPr>
          </a:p>
          <a:p>
            <a:pPr algn="ctr">
              <a:buNone/>
            </a:pPr>
            <a:endParaRPr lang="en-US" dirty="0" smtClean="0">
              <a:latin typeface="Britannic Bold" pitchFamily="34" charset="0"/>
            </a:endParaRPr>
          </a:p>
          <a:p>
            <a:pPr algn="ctr">
              <a:buNone/>
            </a:pPr>
            <a:r>
              <a:rPr lang="en-US" dirty="0" smtClean="0">
                <a:latin typeface="Britannic Bold" pitchFamily="34" charset="0"/>
              </a:rPr>
              <a:t>Kwok </a:t>
            </a:r>
            <a:r>
              <a:rPr lang="en-US" dirty="0" err="1" smtClean="0">
                <a:latin typeface="Britannic Bold" pitchFamily="34" charset="0"/>
              </a:rPr>
              <a:t>Hin</a:t>
            </a:r>
            <a:r>
              <a:rPr lang="en-US" dirty="0" smtClean="0">
                <a:latin typeface="Britannic Bold" pitchFamily="34" charset="0"/>
              </a:rPr>
              <a:t>, ST, </a:t>
            </a:r>
            <a:r>
              <a:rPr lang="en-US" dirty="0" err="1" smtClean="0">
                <a:latin typeface="Britannic Bold" pitchFamily="34" charset="0"/>
              </a:rPr>
              <a:t>M.Pd</a:t>
            </a:r>
            <a:endParaRPr lang="en-US" dirty="0">
              <a:latin typeface="Britannic Bold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uiExpand="1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09550" y="112527"/>
            <a:ext cx="8610600" cy="1684040"/>
          </a:xfrm>
          <a:prstGeom prst="rect">
            <a:avLst/>
          </a:prstGeo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err="1" smtClean="0">
                <a:latin typeface="Century Schoolbook" pitchFamily="18" charset="0"/>
              </a:rPr>
              <a:t>Contoh</a:t>
            </a:r>
            <a:r>
              <a:rPr lang="en-US" b="1" dirty="0" smtClean="0">
                <a:latin typeface="Century Schoolbook" pitchFamily="18" charset="0"/>
              </a:rPr>
              <a:t> 4 : </a:t>
            </a:r>
          </a:p>
          <a:p>
            <a:pPr algn="l"/>
            <a:r>
              <a:rPr lang="en-US" b="1" dirty="0" err="1" smtClean="0">
                <a:latin typeface="Century Schoolbook" pitchFamily="18" charset="0"/>
              </a:rPr>
              <a:t>Tentukan</a:t>
            </a:r>
            <a:r>
              <a:rPr lang="en-US" b="1" dirty="0" smtClean="0">
                <a:latin typeface="Century Schoolbook" pitchFamily="18" charset="0"/>
              </a:rPr>
              <a:t> </a:t>
            </a:r>
            <a:r>
              <a:rPr lang="en-US" b="1" dirty="0" err="1" smtClean="0">
                <a:latin typeface="Century Schoolbook" pitchFamily="18" charset="0"/>
              </a:rPr>
              <a:t>Simpangan</a:t>
            </a:r>
            <a:r>
              <a:rPr lang="en-US" b="1" dirty="0" smtClean="0">
                <a:latin typeface="Century Schoolbook" pitchFamily="18" charset="0"/>
              </a:rPr>
              <a:t> Rata-Rata </a:t>
            </a:r>
            <a:r>
              <a:rPr lang="en-US" b="1" dirty="0" err="1" smtClean="0">
                <a:latin typeface="Century Schoolbook" pitchFamily="18" charset="0"/>
              </a:rPr>
              <a:t>dari</a:t>
            </a:r>
            <a:r>
              <a:rPr lang="en-US" b="1" dirty="0" smtClean="0">
                <a:latin typeface="Century Schoolbook" pitchFamily="18" charset="0"/>
              </a:rPr>
              <a:t> histogram </a:t>
            </a:r>
            <a:r>
              <a:rPr lang="en-US" b="1" dirty="0" err="1" smtClean="0">
                <a:latin typeface="Century Schoolbook" pitchFamily="18" charset="0"/>
              </a:rPr>
              <a:t>berikut</a:t>
            </a:r>
            <a:r>
              <a:rPr lang="en-US" b="1" dirty="0" smtClean="0">
                <a:latin typeface="Century Schoolbook" pitchFamily="18" charset="0"/>
              </a:rPr>
              <a:t>.</a:t>
            </a:r>
            <a:endParaRPr lang="en-US" b="1" dirty="0">
              <a:latin typeface="Century Schoolbook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350" y="1916832"/>
            <a:ext cx="8165000" cy="468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27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1520" y="181669"/>
            <a:ext cx="5257800" cy="610080"/>
          </a:xfrm>
          <a:prstGeom prst="rect">
            <a:avLst/>
          </a:prstGeo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smtClean="0">
                <a:latin typeface="Century Schoolbook" pitchFamily="18" charset="0"/>
              </a:rPr>
              <a:t>Penyelesaian:</a:t>
            </a:r>
            <a:endParaRPr lang="en-US" b="1" dirty="0">
              <a:latin typeface="Century Schoolbook" pitchFamily="18" charset="0"/>
            </a:endParaRPr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2916383"/>
              </p:ext>
            </p:extLst>
          </p:nvPr>
        </p:nvGraphicFramePr>
        <p:xfrm>
          <a:off x="251520" y="901700"/>
          <a:ext cx="8712968" cy="4512136"/>
        </p:xfrm>
        <a:graphic>
          <a:graphicData uri="http://schemas.openxmlformats.org/drawingml/2006/table">
            <a:tbl>
              <a:tblPr firstRow="1" bandRow="1">
                <a:effectLst>
                  <a:outerShdw blurRad="152400" dist="317500" dir="5400000" sx="90000" sy="-19000" rotWithShape="0">
                    <a:prstClr val="black">
                      <a:alpha val="15000"/>
                    </a:prstClr>
                  </a:outerShdw>
                </a:effectLst>
                <a:tableStyleId>{7DF18680-E054-41AD-8BC1-D1AEF772440D}</a:tableStyleId>
              </a:tblPr>
              <a:tblGrid>
                <a:gridCol w="23762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96144"/>
                <a:gridCol w="1800200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Interval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∙ X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9688"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15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30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  <a:endParaRPr lang="en-US" sz="24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378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10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60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476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5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35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1460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624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5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40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10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40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15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45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∑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3650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250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0668712"/>
              </p:ext>
            </p:extLst>
          </p:nvPr>
        </p:nvGraphicFramePr>
        <p:xfrm>
          <a:off x="6045696" y="862112"/>
          <a:ext cx="1046584" cy="562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4" name="Equation" r:id="rId3" imgW="419040" imgH="304560" progId="Equation.DSMT4">
                  <p:embed/>
                </p:oleObj>
              </mc:Choice>
              <mc:Fallback>
                <p:oleObj name="Equation" r:id="rId3" imgW="41904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45696" y="862112"/>
                        <a:ext cx="1046584" cy="5626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0600591"/>
              </p:ext>
            </p:extLst>
          </p:nvPr>
        </p:nvGraphicFramePr>
        <p:xfrm>
          <a:off x="7312918" y="862112"/>
          <a:ext cx="1554162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5" name="Equation" r:id="rId5" imgW="622080" imgH="304560" progId="Equation.DSMT4">
                  <p:embed/>
                </p:oleObj>
              </mc:Choice>
              <mc:Fallback>
                <p:oleObj name="Equation" r:id="rId5" imgW="6220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312918" y="862112"/>
                        <a:ext cx="1554162" cy="561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6404759"/>
              </p:ext>
            </p:extLst>
          </p:nvPr>
        </p:nvGraphicFramePr>
        <p:xfrm>
          <a:off x="236538" y="5634038"/>
          <a:ext cx="437991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6" name="Equation" r:id="rId7" imgW="1739880" imgH="482400" progId="Equation.DSMT4">
                  <p:embed/>
                </p:oleObj>
              </mc:Choice>
              <mc:Fallback>
                <p:oleObj name="Equation" r:id="rId7" imgW="173988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538" y="5634038"/>
                        <a:ext cx="4379912" cy="1143000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57150"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8076446"/>
              </p:ext>
            </p:extLst>
          </p:nvPr>
        </p:nvGraphicFramePr>
        <p:xfrm>
          <a:off x="4889500" y="5632450"/>
          <a:ext cx="4019550" cy="114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7" name="Equation" r:id="rId9" imgW="1650960" imgH="533160" progId="Equation.DSMT4">
                  <p:embed/>
                </p:oleObj>
              </mc:Choice>
              <mc:Fallback>
                <p:oleObj name="Equation" r:id="rId9" imgW="165096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0" y="5632450"/>
                        <a:ext cx="4019550" cy="1144588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ln w="57150"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4370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09550" y="116632"/>
            <a:ext cx="8610600" cy="1684040"/>
          </a:xfrm>
          <a:prstGeom prst="rect">
            <a:avLst/>
          </a:prstGeo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err="1" smtClean="0">
                <a:latin typeface="Century Schoolbook" pitchFamily="18" charset="0"/>
              </a:rPr>
              <a:t>Contoh</a:t>
            </a:r>
            <a:r>
              <a:rPr lang="en-US" b="1" dirty="0" smtClean="0">
                <a:latin typeface="Century Schoolbook" pitchFamily="18" charset="0"/>
              </a:rPr>
              <a:t> 5 : </a:t>
            </a:r>
          </a:p>
          <a:p>
            <a:pPr algn="l"/>
            <a:r>
              <a:rPr lang="en-US" b="1" dirty="0" err="1" smtClean="0">
                <a:latin typeface="Century Schoolbook" pitchFamily="18" charset="0"/>
              </a:rPr>
              <a:t>Tentukan</a:t>
            </a:r>
            <a:r>
              <a:rPr lang="en-US" b="1" dirty="0" smtClean="0">
                <a:latin typeface="Century Schoolbook" pitchFamily="18" charset="0"/>
              </a:rPr>
              <a:t> </a:t>
            </a:r>
            <a:r>
              <a:rPr lang="en-US" b="1" dirty="0" err="1" smtClean="0">
                <a:latin typeface="Century Schoolbook" pitchFamily="18" charset="0"/>
              </a:rPr>
              <a:t>Simpangan</a:t>
            </a:r>
            <a:r>
              <a:rPr lang="en-US" b="1" dirty="0" smtClean="0">
                <a:latin typeface="Century Schoolbook" pitchFamily="18" charset="0"/>
              </a:rPr>
              <a:t> Rata-Rata </a:t>
            </a:r>
            <a:r>
              <a:rPr lang="en-US" b="1" dirty="0" err="1" smtClean="0">
                <a:latin typeface="Century Schoolbook" pitchFamily="18" charset="0"/>
              </a:rPr>
              <a:t>dari</a:t>
            </a:r>
            <a:r>
              <a:rPr lang="en-US" b="1" dirty="0" smtClean="0">
                <a:latin typeface="Century Schoolbook" pitchFamily="18" charset="0"/>
              </a:rPr>
              <a:t> histogram </a:t>
            </a:r>
            <a:r>
              <a:rPr lang="en-US" b="1" dirty="0" err="1" smtClean="0">
                <a:latin typeface="Century Schoolbook" pitchFamily="18" charset="0"/>
              </a:rPr>
              <a:t>berikut</a:t>
            </a:r>
            <a:r>
              <a:rPr lang="en-US" b="1" dirty="0" smtClean="0">
                <a:latin typeface="Century Schoolbook" pitchFamily="18" charset="0"/>
              </a:rPr>
              <a:t>.</a:t>
            </a:r>
            <a:endParaRPr lang="en-US" b="1" dirty="0">
              <a:latin typeface="Century Schoolbook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85" y="1831504"/>
            <a:ext cx="8158930" cy="475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79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112305"/>
              </p:ext>
            </p:extLst>
          </p:nvPr>
        </p:nvGraphicFramePr>
        <p:xfrm>
          <a:off x="181224" y="884718"/>
          <a:ext cx="8711256" cy="4257059"/>
        </p:xfrm>
        <a:graphic>
          <a:graphicData uri="http://schemas.openxmlformats.org/drawingml/2006/table">
            <a:tbl>
              <a:tblPr/>
              <a:tblGrid>
                <a:gridCol w="1643047"/>
                <a:gridCol w="1272036"/>
                <a:gridCol w="1272036"/>
                <a:gridCol w="1715825"/>
                <a:gridCol w="1224136"/>
                <a:gridCol w="1584176"/>
              </a:tblGrid>
              <a:tr h="53423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Interval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∙ X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34239"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542826"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534239"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648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534239"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1155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534239"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574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534239">
                <a:tc>
                  <a:txBody>
                    <a:bodyPr/>
                    <a:lstStyle/>
                    <a:p>
                      <a:pPr algn="ctr" fontAlgn="t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5087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∑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3164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179512" y="143569"/>
            <a:ext cx="5257800" cy="610080"/>
          </a:xfrm>
          <a:prstGeom prst="rect">
            <a:avLst/>
          </a:prstGeo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err="1" smtClean="0">
                <a:latin typeface="Century Schoolbook" pitchFamily="18" charset="0"/>
              </a:rPr>
              <a:t>Penyelesaian</a:t>
            </a:r>
            <a:r>
              <a:rPr lang="en-US" b="1" dirty="0" smtClean="0">
                <a:latin typeface="Century Schoolbook" pitchFamily="18" charset="0"/>
              </a:rPr>
              <a:t>:</a:t>
            </a:r>
            <a:endParaRPr lang="en-US" b="1" dirty="0">
              <a:latin typeface="Century Schoolbook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2165195"/>
              </p:ext>
            </p:extLst>
          </p:nvPr>
        </p:nvGraphicFramePr>
        <p:xfrm>
          <a:off x="6156176" y="862112"/>
          <a:ext cx="1046584" cy="562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6" name="Equation" r:id="rId3" imgW="419040" imgH="304560" progId="Equation.DSMT4">
                  <p:embed/>
                </p:oleObj>
              </mc:Choice>
              <mc:Fallback>
                <p:oleObj name="Equation" r:id="rId3" imgW="41904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56176" y="862112"/>
                        <a:ext cx="1046584" cy="5626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0687649"/>
              </p:ext>
            </p:extLst>
          </p:nvPr>
        </p:nvGraphicFramePr>
        <p:xfrm>
          <a:off x="7312918" y="862112"/>
          <a:ext cx="1554162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7" name="Equation" r:id="rId5" imgW="622080" imgH="304560" progId="Equation.DSMT4">
                  <p:embed/>
                </p:oleObj>
              </mc:Choice>
              <mc:Fallback>
                <p:oleObj name="Equation" r:id="rId5" imgW="6220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312918" y="862112"/>
                        <a:ext cx="1554162" cy="561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9632302"/>
              </p:ext>
            </p:extLst>
          </p:nvPr>
        </p:nvGraphicFramePr>
        <p:xfrm>
          <a:off x="0" y="5373688"/>
          <a:ext cx="437991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8" name="Equation" r:id="rId7" imgW="1739880" imgH="482400" progId="Equation.DSMT4">
                  <p:embed/>
                </p:oleObj>
              </mc:Choice>
              <mc:Fallback>
                <p:oleObj name="Equation" r:id="rId7" imgW="173988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373688"/>
                        <a:ext cx="4379912" cy="1143000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57150"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5074579"/>
              </p:ext>
            </p:extLst>
          </p:nvPr>
        </p:nvGraphicFramePr>
        <p:xfrm>
          <a:off x="4586288" y="5373688"/>
          <a:ext cx="4483100" cy="1144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9" name="Equation" r:id="rId9" imgW="1841400" imgH="533160" progId="Equation.DSMT4">
                  <p:embed/>
                </p:oleObj>
              </mc:Choice>
              <mc:Fallback>
                <p:oleObj name="Equation" r:id="rId9" imgW="184140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6288" y="5373688"/>
                        <a:ext cx="4483100" cy="1144587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ln w="57150"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681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7913" y="80566"/>
            <a:ext cx="8610600" cy="1684040"/>
          </a:xfrm>
          <a:prstGeom prst="rect">
            <a:avLst/>
          </a:prstGeo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err="1" smtClean="0">
                <a:latin typeface="Century Schoolbook" pitchFamily="18" charset="0"/>
              </a:rPr>
              <a:t>Contoh</a:t>
            </a:r>
            <a:r>
              <a:rPr lang="en-US" b="1" dirty="0" smtClean="0">
                <a:latin typeface="Century Schoolbook" pitchFamily="18" charset="0"/>
              </a:rPr>
              <a:t> 6 : </a:t>
            </a:r>
          </a:p>
          <a:p>
            <a:pPr algn="l"/>
            <a:r>
              <a:rPr lang="en-US" b="1" dirty="0" err="1" smtClean="0">
                <a:latin typeface="Century Schoolbook" pitchFamily="18" charset="0"/>
              </a:rPr>
              <a:t>Tentukan</a:t>
            </a:r>
            <a:r>
              <a:rPr lang="en-US" b="1" dirty="0" smtClean="0">
                <a:latin typeface="Century Schoolbook" pitchFamily="18" charset="0"/>
              </a:rPr>
              <a:t> </a:t>
            </a:r>
            <a:r>
              <a:rPr lang="en-US" b="1" dirty="0" err="1" smtClean="0">
                <a:latin typeface="Century Schoolbook" pitchFamily="18" charset="0"/>
              </a:rPr>
              <a:t>Simpangan</a:t>
            </a:r>
            <a:r>
              <a:rPr lang="en-US" b="1" dirty="0" smtClean="0">
                <a:latin typeface="Century Schoolbook" pitchFamily="18" charset="0"/>
              </a:rPr>
              <a:t> Rata-Rata </a:t>
            </a:r>
            <a:r>
              <a:rPr lang="en-US" b="1" dirty="0" err="1" smtClean="0">
                <a:latin typeface="Century Schoolbook" pitchFamily="18" charset="0"/>
              </a:rPr>
              <a:t>dari</a:t>
            </a:r>
            <a:r>
              <a:rPr lang="en-US" b="1" dirty="0" smtClean="0">
                <a:latin typeface="Century Schoolbook" pitchFamily="18" charset="0"/>
              </a:rPr>
              <a:t> histogram </a:t>
            </a:r>
            <a:r>
              <a:rPr lang="en-US" b="1" dirty="0" err="1" smtClean="0">
                <a:latin typeface="Century Schoolbook" pitchFamily="18" charset="0"/>
              </a:rPr>
              <a:t>berikut</a:t>
            </a:r>
            <a:r>
              <a:rPr lang="en-US" b="1" dirty="0" smtClean="0">
                <a:latin typeface="Century Schoolbook" pitchFamily="18" charset="0"/>
              </a:rPr>
              <a:t>.</a:t>
            </a:r>
            <a:endParaRPr lang="en-US" b="1" dirty="0">
              <a:latin typeface="Century Schoolbook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3" y="1916832"/>
            <a:ext cx="8753857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373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97FAD88-CD89-445B-80D2-D1F46C853675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657244"/>
              </p:ext>
            </p:extLst>
          </p:nvPr>
        </p:nvGraphicFramePr>
        <p:xfrm>
          <a:off x="70349" y="822723"/>
          <a:ext cx="8822131" cy="4293353"/>
        </p:xfrm>
        <a:graphic>
          <a:graphicData uri="http://schemas.openxmlformats.org/drawingml/2006/table">
            <a:tbl>
              <a:tblPr/>
              <a:tblGrid>
                <a:gridCol w="1643047"/>
                <a:gridCol w="1272036"/>
                <a:gridCol w="1272036"/>
                <a:gridCol w="1272036"/>
                <a:gridCol w="1272036"/>
                <a:gridCol w="2090940"/>
              </a:tblGrid>
              <a:tr h="53423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Interval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∙ X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34239">
                <a:tc>
                  <a:txBody>
                    <a:bodyPr/>
                    <a:lstStyle/>
                    <a:p>
                      <a:pPr algn="ctr" fontAlgn="t"/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534239">
                <a:tc>
                  <a:txBody>
                    <a:bodyPr/>
                    <a:lstStyle/>
                    <a:p>
                      <a:pPr algn="ctr" fontAlgn="t"/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534239">
                <a:tc>
                  <a:txBody>
                    <a:bodyPr/>
                    <a:lstStyle/>
                    <a:p>
                      <a:pPr algn="ctr" fontAlgn="t"/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165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534239">
                <a:tc>
                  <a:txBody>
                    <a:bodyPr/>
                    <a:lstStyle/>
                    <a:p>
                      <a:pPr algn="ctr" fontAlgn="t"/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534239">
                <a:tc>
                  <a:txBody>
                    <a:bodyPr/>
                    <a:lstStyle/>
                    <a:p>
                      <a:pPr algn="ctr" fontAlgn="t"/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125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534239">
                <a:tc>
                  <a:txBody>
                    <a:bodyPr/>
                    <a:lstStyle/>
                    <a:p>
                      <a:pPr algn="ctr" fontAlgn="t"/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5087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∑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685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205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70349" y="116632"/>
            <a:ext cx="5257800" cy="610080"/>
          </a:xfrm>
          <a:prstGeom prst="rect">
            <a:avLst/>
          </a:prstGeo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smtClean="0">
                <a:latin typeface="Century Schoolbook" pitchFamily="18" charset="0"/>
              </a:rPr>
              <a:t>Penyelesaian:</a:t>
            </a:r>
            <a:endParaRPr lang="en-US" b="1" dirty="0">
              <a:latin typeface="Century Schoolbook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0153819"/>
              </p:ext>
            </p:extLst>
          </p:nvPr>
        </p:nvGraphicFramePr>
        <p:xfrm>
          <a:off x="-108520" y="5375275"/>
          <a:ext cx="437991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4" name="Equation" r:id="rId3" imgW="1739880" imgH="482400" progId="Equation.DSMT4">
                  <p:embed/>
                </p:oleObj>
              </mc:Choice>
              <mc:Fallback>
                <p:oleObj name="Equation" r:id="rId3" imgW="173988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08520" y="5375275"/>
                        <a:ext cx="4379912" cy="1143000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57150"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4096966"/>
              </p:ext>
            </p:extLst>
          </p:nvPr>
        </p:nvGraphicFramePr>
        <p:xfrm>
          <a:off x="4338638" y="5373688"/>
          <a:ext cx="4978400" cy="1144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5" name="Equation" r:id="rId5" imgW="2044440" imgH="533160" progId="Equation.DSMT4">
                  <p:embed/>
                </p:oleObj>
              </mc:Choice>
              <mc:Fallback>
                <p:oleObj name="Equation" r:id="rId5" imgW="204444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8638" y="5373688"/>
                        <a:ext cx="4978400" cy="1144587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ln w="57150"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386894"/>
              </p:ext>
            </p:extLst>
          </p:nvPr>
        </p:nvGraphicFramePr>
        <p:xfrm>
          <a:off x="5626348" y="811345"/>
          <a:ext cx="1046584" cy="562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6" name="Equation" r:id="rId7" imgW="419040" imgH="304560" progId="Equation.DSMT4">
                  <p:embed/>
                </p:oleObj>
              </mc:Choice>
              <mc:Fallback>
                <p:oleObj name="Equation" r:id="rId7" imgW="41904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626348" y="811345"/>
                        <a:ext cx="1046584" cy="5626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0408896"/>
              </p:ext>
            </p:extLst>
          </p:nvPr>
        </p:nvGraphicFramePr>
        <p:xfrm>
          <a:off x="7092280" y="849412"/>
          <a:ext cx="1554162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7" name="Equation" r:id="rId9" imgW="622080" imgH="304560" progId="Equation.DSMT4">
                  <p:embed/>
                </p:oleObj>
              </mc:Choice>
              <mc:Fallback>
                <p:oleObj name="Equation" r:id="rId9" imgW="6220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092280" y="849412"/>
                        <a:ext cx="1554162" cy="561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278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ln w="28575"/>
        </p:spPr>
        <p:style>
          <a:lnRef idx="2">
            <a:schemeClr val="dk1"/>
          </a:lnRef>
          <a:fillRef idx="1002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Bodoni MT Black" pitchFamily="18" charset="0"/>
              </a:rPr>
              <a:t>PENGERTIAN</a:t>
            </a:r>
            <a:endParaRPr lang="en-US" dirty="0">
              <a:latin typeface="Bodoni MT Black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  <a:solidFill>
            <a:schemeClr val="accent6">
              <a:lumMod val="7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Britannic Bold" pitchFamily="34" charset="0"/>
            </a:endParaRPr>
          </a:p>
          <a:p>
            <a:pPr>
              <a:buNone/>
            </a:pPr>
            <a:r>
              <a:rPr lang="en-GB" dirty="0" smtClean="0"/>
              <a:t>    </a:t>
            </a:r>
            <a:r>
              <a:rPr lang="en-GB" dirty="0" err="1" smtClean="0"/>
              <a:t>Simpangan</a:t>
            </a:r>
            <a:r>
              <a:rPr lang="en-GB" dirty="0" smtClean="0"/>
              <a:t> </a:t>
            </a:r>
            <a:r>
              <a:rPr lang="en-GB" dirty="0"/>
              <a:t>rata-rata </a:t>
            </a:r>
            <a:r>
              <a:rPr lang="en-GB" i="1" dirty="0" smtClean="0"/>
              <a:t>(</a:t>
            </a:r>
            <a:r>
              <a:rPr lang="en-GB" i="1" dirty="0" err="1" smtClean="0"/>
              <a:t>deviasi</a:t>
            </a:r>
            <a:r>
              <a:rPr lang="en-GB" i="1" dirty="0" smtClean="0"/>
              <a:t> mean)</a:t>
            </a:r>
            <a:r>
              <a:rPr lang="en-GB" dirty="0"/>
              <a:t> </a:t>
            </a:r>
            <a:r>
              <a:rPr lang="en-GB" dirty="0" err="1"/>
              <a:t>adalah</a:t>
            </a:r>
            <a:r>
              <a:rPr lang="en-GB" dirty="0"/>
              <a:t> rata-rata </a:t>
            </a:r>
            <a:r>
              <a:rPr lang="en-GB" dirty="0" err="1"/>
              <a:t>jarak</a:t>
            </a:r>
            <a:r>
              <a:rPr lang="en-GB" dirty="0"/>
              <a:t> </a:t>
            </a:r>
            <a:r>
              <a:rPr lang="en-GB" dirty="0" err="1"/>
              <a:t>antara</a:t>
            </a:r>
            <a:r>
              <a:rPr lang="en-GB" dirty="0"/>
              <a:t> </a:t>
            </a:r>
            <a:r>
              <a:rPr lang="en-GB" dirty="0" err="1"/>
              <a:t>nilai-nilai</a:t>
            </a:r>
            <a:r>
              <a:rPr lang="en-GB" dirty="0"/>
              <a:t> data </a:t>
            </a:r>
            <a:r>
              <a:rPr lang="en-GB" dirty="0" err="1"/>
              <a:t>menuju</a:t>
            </a:r>
            <a:r>
              <a:rPr lang="en-GB" dirty="0"/>
              <a:t> rata-</a:t>
            </a:r>
            <a:r>
              <a:rPr lang="en-GB" dirty="0" err="1"/>
              <a:t>ratanya</a:t>
            </a:r>
            <a:r>
              <a:rPr lang="en-GB" dirty="0"/>
              <a:t>. </a:t>
            </a:r>
            <a:endParaRPr lang="en-GB" dirty="0" smtClean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err="1" smtClean="0"/>
              <a:t>Kegunaannya</a:t>
            </a:r>
            <a:r>
              <a:rPr lang="en-GB" dirty="0" smtClean="0"/>
              <a:t> </a:t>
            </a:r>
            <a:r>
              <a:rPr lang="en-GB" dirty="0" err="1"/>
              <a:t>adalah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mengetahui</a:t>
            </a:r>
            <a:r>
              <a:rPr lang="en-GB" dirty="0"/>
              <a:t> </a:t>
            </a:r>
            <a:r>
              <a:rPr lang="en-GB" dirty="0" err="1"/>
              <a:t>seberapa</a:t>
            </a:r>
            <a:r>
              <a:rPr lang="en-GB" dirty="0"/>
              <a:t> </a:t>
            </a:r>
            <a:r>
              <a:rPr lang="en-GB" dirty="0" err="1"/>
              <a:t>jauh</a:t>
            </a:r>
            <a:r>
              <a:rPr lang="en-GB" dirty="0"/>
              <a:t> </a:t>
            </a:r>
            <a:r>
              <a:rPr lang="en-GB" dirty="0" err="1"/>
              <a:t>nilai</a:t>
            </a:r>
            <a:r>
              <a:rPr lang="en-GB" dirty="0"/>
              <a:t> data </a:t>
            </a:r>
            <a:r>
              <a:rPr lang="en-GB" dirty="0" err="1"/>
              <a:t>menyimpang</a:t>
            </a:r>
            <a:r>
              <a:rPr lang="en-GB" dirty="0"/>
              <a:t> </a:t>
            </a:r>
            <a:r>
              <a:rPr lang="en-GB" dirty="0" err="1"/>
              <a:t>dari</a:t>
            </a:r>
            <a:r>
              <a:rPr lang="en-GB" dirty="0"/>
              <a:t> rata-</a:t>
            </a:r>
            <a:r>
              <a:rPr lang="en-GB" dirty="0" err="1"/>
              <a:t>ratanya</a:t>
            </a:r>
            <a:r>
              <a:rPr lang="en-GB" dirty="0"/>
              <a:t>.</a:t>
            </a:r>
            <a:endParaRPr lang="en-US" dirty="0"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160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RUMUS SIMPANGAN RATA-RATA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04690"/>
            <a:ext cx="9036496" cy="5373960"/>
          </a:xfrm>
          <a:effectLst>
            <a:innerShdw blurRad="114300">
              <a:prstClr val="black"/>
            </a:innerShdw>
            <a:reflection blurRad="6350" stA="50000" endA="295" endPos="92000" dist="1016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en-US" dirty="0">
              <a:latin typeface="Century Schoolbook" pitchFamily="18" charset="0"/>
            </a:endParaRPr>
          </a:p>
          <a:p>
            <a:pPr algn="ctr">
              <a:buNone/>
            </a:pPr>
            <a:endParaRPr lang="en-US" dirty="0" smtClean="0">
              <a:latin typeface="Century Schoolbook" pitchFamily="18" charset="0"/>
            </a:endParaRPr>
          </a:p>
          <a:p>
            <a:pPr algn="ctr">
              <a:buNone/>
            </a:pPr>
            <a:endParaRPr lang="en-US" dirty="0">
              <a:latin typeface="Century Schoolbook" pitchFamily="18" charset="0"/>
            </a:endParaRPr>
          </a:p>
          <a:p>
            <a:pPr algn="ctr">
              <a:buNone/>
            </a:pPr>
            <a:endParaRPr lang="en-US" dirty="0" smtClean="0">
              <a:latin typeface="Century Schoolbook" pitchFamily="18" charset="0"/>
            </a:endParaRPr>
          </a:p>
          <a:p>
            <a:pPr>
              <a:buNone/>
            </a:pPr>
            <a:endParaRPr lang="en-US" dirty="0">
              <a:latin typeface="Century Schoolbook" pitchFamily="18" charset="0"/>
            </a:endParaRPr>
          </a:p>
          <a:p>
            <a:pPr algn="ctr">
              <a:buNone/>
            </a:pPr>
            <a:r>
              <a:rPr lang="en-US" dirty="0">
                <a:latin typeface="Century Schoolbook" pitchFamily="18" charset="0"/>
              </a:rPr>
              <a:t>	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6539743"/>
              </p:ext>
            </p:extLst>
          </p:nvPr>
        </p:nvGraphicFramePr>
        <p:xfrm>
          <a:off x="251521" y="1560462"/>
          <a:ext cx="4320480" cy="176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Equation" r:id="rId3" imgW="1155600" imgH="533160" progId="Equation.DSMT4">
                  <p:embed/>
                </p:oleObj>
              </mc:Choice>
              <mc:Fallback>
                <p:oleObj name="Equation" r:id="rId3" imgW="115560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1" y="1560462"/>
                        <a:ext cx="4320480" cy="1768475"/>
                      </a:xfrm>
                      <a:prstGeom prst="rect">
                        <a:avLst/>
                      </a:prstGeom>
                      <a:noFill/>
                      <a:ln w="57150"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2973072"/>
              </p:ext>
            </p:extLst>
          </p:nvPr>
        </p:nvGraphicFramePr>
        <p:xfrm>
          <a:off x="251520" y="3484709"/>
          <a:ext cx="6815138" cy="303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Equation" r:id="rId5" imgW="1650960" imgH="914400" progId="Equation.DSMT4">
                  <p:embed/>
                </p:oleObj>
              </mc:Choice>
              <mc:Fallback>
                <p:oleObj name="Equation" r:id="rId5" imgW="165096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3484709"/>
                        <a:ext cx="6815138" cy="3032125"/>
                      </a:xfrm>
                      <a:prstGeom prst="rect">
                        <a:avLst/>
                      </a:prstGeom>
                      <a:noFill/>
                      <a:ln w="57150"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4368973"/>
              </p:ext>
            </p:extLst>
          </p:nvPr>
        </p:nvGraphicFramePr>
        <p:xfrm>
          <a:off x="5868143" y="1652161"/>
          <a:ext cx="3143175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Equation" r:id="rId7" imgW="927000" imgH="482400" progId="Equation.DSMT4">
                  <p:embed/>
                </p:oleObj>
              </mc:Choice>
              <mc:Fallback>
                <p:oleObj name="Equation" r:id="rId7" imgW="9270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3" y="1652161"/>
                        <a:ext cx="3143175" cy="1600200"/>
                      </a:xfrm>
                      <a:prstGeom prst="rect">
                        <a:avLst/>
                      </a:prstGeom>
                      <a:noFill/>
                      <a:ln w="57150"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ight Arrow 6"/>
          <p:cNvSpPr/>
          <p:nvPr/>
        </p:nvSpPr>
        <p:spPr>
          <a:xfrm>
            <a:off x="4730868" y="220486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86800" cy="1714202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 algn="l"/>
            <a:r>
              <a:rPr lang="en-US" b="1" dirty="0" err="1" smtClean="0">
                <a:solidFill>
                  <a:schemeClr val="tx1"/>
                </a:solidFill>
                <a:latin typeface="Century Schoolbook" pitchFamily="18" charset="0"/>
              </a:rPr>
              <a:t>Contoh</a:t>
            </a:r>
            <a:r>
              <a:rPr lang="en-US" b="1" dirty="0" smtClean="0">
                <a:solidFill>
                  <a:schemeClr val="tx1"/>
                </a:solidFill>
                <a:latin typeface="Century Schoolbook" pitchFamily="18" charset="0"/>
              </a:rPr>
              <a:t> 1 :</a:t>
            </a:r>
            <a:r>
              <a:rPr lang="en-US" b="1" dirty="0" smtClean="0">
                <a:latin typeface="Century Schoolbook" pitchFamily="18" charset="0"/>
              </a:rPr>
              <a:t> </a:t>
            </a:r>
            <a:r>
              <a:rPr lang="en-US" sz="4000" b="1" dirty="0" err="1" smtClean="0">
                <a:latin typeface="Century Schoolbook" pitchFamily="18" charset="0"/>
              </a:rPr>
              <a:t>Tentukan</a:t>
            </a:r>
            <a:r>
              <a:rPr lang="en-US" sz="4000" b="1" dirty="0" smtClean="0">
                <a:latin typeface="Century Schoolbook" pitchFamily="18" charset="0"/>
              </a:rPr>
              <a:t> </a:t>
            </a:r>
            <a:r>
              <a:rPr lang="en-US" sz="4000" b="1" dirty="0" err="1" smtClean="0">
                <a:latin typeface="Century Schoolbook" pitchFamily="18" charset="0"/>
              </a:rPr>
              <a:t>Simpangan</a:t>
            </a:r>
            <a:r>
              <a:rPr lang="en-US" sz="4000" b="1" dirty="0" smtClean="0">
                <a:latin typeface="Century Schoolbook" pitchFamily="18" charset="0"/>
              </a:rPr>
              <a:t> Rata-Rata </a:t>
            </a:r>
            <a:r>
              <a:rPr lang="en-US" sz="4000" b="1" dirty="0" err="1" smtClean="0">
                <a:latin typeface="Century Schoolbook" pitchFamily="18" charset="0"/>
              </a:rPr>
              <a:t>dari</a:t>
            </a:r>
            <a:r>
              <a:rPr lang="en-US" sz="4000" b="1" dirty="0" smtClean="0">
                <a:latin typeface="Century Schoolbook" pitchFamily="18" charset="0"/>
              </a:rPr>
              <a:t> data </a:t>
            </a:r>
            <a:r>
              <a:rPr lang="en-US" sz="4000" b="1" dirty="0" err="1" smtClean="0">
                <a:latin typeface="Century Schoolbook" pitchFamily="18" charset="0"/>
              </a:rPr>
              <a:t>tanggal</a:t>
            </a:r>
            <a:r>
              <a:rPr lang="en-US" sz="4000" b="1" dirty="0" smtClean="0">
                <a:latin typeface="Century Schoolbook" pitchFamily="18" charset="0"/>
              </a:rPr>
              <a:t> </a:t>
            </a:r>
            <a:r>
              <a:rPr lang="en-US" sz="4000" b="1" dirty="0" err="1" smtClean="0">
                <a:latin typeface="Century Schoolbook" pitchFamily="18" charset="0"/>
              </a:rPr>
              <a:t>lahir</a:t>
            </a:r>
            <a:r>
              <a:rPr lang="en-US" sz="4000" b="1" dirty="0" smtClean="0">
                <a:latin typeface="Century Schoolbook" pitchFamily="18" charset="0"/>
              </a:rPr>
              <a:t> </a:t>
            </a:r>
            <a:r>
              <a:rPr lang="en-US" sz="4000" b="1" dirty="0" err="1" smtClean="0">
                <a:latin typeface="Century Schoolbook" pitchFamily="18" charset="0"/>
              </a:rPr>
              <a:t>berikut</a:t>
            </a:r>
            <a:r>
              <a:rPr lang="en-US" sz="4000" b="1" dirty="0" smtClean="0">
                <a:latin typeface="Century Schoolbook" pitchFamily="18" charset="0"/>
              </a:rPr>
              <a:t>.</a:t>
            </a:r>
            <a:endParaRPr lang="en-US" sz="4000" b="1" dirty="0">
              <a:latin typeface="Century Schoolbook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6646224"/>
              </p:ext>
            </p:extLst>
          </p:nvPr>
        </p:nvGraphicFramePr>
        <p:xfrm>
          <a:off x="1966628" y="1988840"/>
          <a:ext cx="5256584" cy="4191693"/>
        </p:xfrm>
        <a:graphic>
          <a:graphicData uri="http://schemas.openxmlformats.org/drawingml/2006/table">
            <a:tbl>
              <a:tblPr firstRow="1" bandRow="1">
                <a:effectLst>
                  <a:outerShdw blurRad="152400" dist="317500" dir="5400000" sx="90000" sy="-19000" rotWithShape="0">
                    <a:prstClr val="black">
                      <a:alpha val="15000"/>
                    </a:prstClr>
                  </a:outerShdw>
                </a:effectLst>
                <a:tableStyleId>{7DF18680-E054-41AD-8BC1-D1AEF772440D}</a:tableStyleId>
              </a:tblPr>
              <a:tblGrid>
                <a:gridCol w="26642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7491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Tanggal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lahir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03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– 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 – 10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 – 15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 – 20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 – 25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 – 30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∑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7915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5257800" cy="562074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 algn="l"/>
            <a:r>
              <a:rPr lang="en-US" b="1" dirty="0" err="1" smtClean="0">
                <a:latin typeface="Century Schoolbook" pitchFamily="18" charset="0"/>
              </a:rPr>
              <a:t>Penyelesaian</a:t>
            </a:r>
            <a:r>
              <a:rPr lang="en-US" b="1" dirty="0" smtClean="0">
                <a:latin typeface="Century Schoolbook" pitchFamily="18" charset="0"/>
              </a:rPr>
              <a:t>:</a:t>
            </a:r>
            <a:endParaRPr lang="en-US" b="1" dirty="0">
              <a:latin typeface="Century Schoolbook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6603346"/>
              </p:ext>
            </p:extLst>
          </p:nvPr>
        </p:nvGraphicFramePr>
        <p:xfrm>
          <a:off x="107504" y="692696"/>
          <a:ext cx="8712968" cy="4008080"/>
        </p:xfrm>
        <a:graphic>
          <a:graphicData uri="http://schemas.openxmlformats.org/drawingml/2006/table">
            <a:tbl>
              <a:tblPr firstRow="1" bandRow="1">
                <a:effectLst>
                  <a:outerShdw blurRad="152400" dist="317500" dir="5400000" sx="90000" sy="-19000" rotWithShape="0">
                    <a:prstClr val="black">
                      <a:alpha val="15000"/>
                    </a:prstClr>
                  </a:outerShdw>
                </a:effectLst>
                <a:tableStyleId>{7DF18680-E054-41AD-8BC1-D1AEF772440D}</a:tableStyleId>
              </a:tblPr>
              <a:tblGrid>
                <a:gridCol w="23762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96144"/>
                <a:gridCol w="1800200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Tanggal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lahir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∙ X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96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– 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132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 – 10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14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 – 15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32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 – 20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9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 – 25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14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28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 – 30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19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76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∑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440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282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own Arrow 2"/>
          <p:cNvSpPr/>
          <p:nvPr/>
        </p:nvSpPr>
        <p:spPr>
          <a:xfrm>
            <a:off x="2736404" y="4797152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own Arrow 5"/>
          <p:cNvSpPr/>
          <p:nvPr/>
        </p:nvSpPr>
        <p:spPr>
          <a:xfrm>
            <a:off x="4880672" y="4797152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8869"/>
              </p:ext>
            </p:extLst>
          </p:nvPr>
        </p:nvGraphicFramePr>
        <p:xfrm>
          <a:off x="5863580" y="654596"/>
          <a:ext cx="1046584" cy="562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2" name="Equation" r:id="rId3" imgW="419040" imgH="304560" progId="Equation.DSMT4">
                  <p:embed/>
                </p:oleObj>
              </mc:Choice>
              <mc:Fallback>
                <p:oleObj name="Equation" r:id="rId3" imgW="41904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63580" y="654596"/>
                        <a:ext cx="1046584" cy="5626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4219813"/>
              </p:ext>
            </p:extLst>
          </p:nvPr>
        </p:nvGraphicFramePr>
        <p:xfrm>
          <a:off x="133772" y="5445224"/>
          <a:ext cx="5434831" cy="12028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3" name="Equation" r:id="rId5" imgW="1892160" imgH="482400" progId="Equation.DSMT4">
                  <p:embed/>
                </p:oleObj>
              </mc:Choice>
              <mc:Fallback>
                <p:oleObj name="Equation" r:id="rId5" imgW="18921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772" y="5445224"/>
                        <a:ext cx="5434831" cy="1202828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75000"/>
                        </a:schemeClr>
                      </a:solidFill>
                      <a:ln w="57150"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7514231"/>
              </p:ext>
            </p:extLst>
          </p:nvPr>
        </p:nvGraphicFramePr>
        <p:xfrm>
          <a:off x="7126288" y="661988"/>
          <a:ext cx="1554162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4" name="Equation" r:id="rId7" imgW="622080" imgH="304560" progId="Equation.DSMT4">
                  <p:embed/>
                </p:oleObj>
              </mc:Choice>
              <mc:Fallback>
                <p:oleObj name="Equation" r:id="rId7" imgW="6220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126288" y="661988"/>
                        <a:ext cx="1554162" cy="561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5257800" cy="562074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 algn="l"/>
            <a:r>
              <a:rPr lang="en-US" b="1" dirty="0" err="1" smtClean="0">
                <a:latin typeface="Century Schoolbook" pitchFamily="18" charset="0"/>
              </a:rPr>
              <a:t>Penyelesaian</a:t>
            </a:r>
            <a:r>
              <a:rPr lang="en-US" b="1" dirty="0" smtClean="0">
                <a:latin typeface="Century Schoolbook" pitchFamily="18" charset="0"/>
              </a:rPr>
              <a:t>:</a:t>
            </a:r>
            <a:endParaRPr lang="en-US" b="1" dirty="0">
              <a:latin typeface="Century Schoolbook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07504" y="692696"/>
          <a:ext cx="8712968" cy="4008080"/>
        </p:xfrm>
        <a:graphic>
          <a:graphicData uri="http://schemas.openxmlformats.org/drawingml/2006/table">
            <a:tbl>
              <a:tblPr firstRow="1" bandRow="1">
                <a:effectLst>
                  <a:outerShdw blurRad="152400" dist="317500" dir="5400000" sx="90000" sy="-19000" rotWithShape="0">
                    <a:prstClr val="black">
                      <a:alpha val="15000"/>
                    </a:prstClr>
                  </a:outerShdw>
                </a:effectLst>
                <a:tableStyleId>{7DF18680-E054-41AD-8BC1-D1AEF772440D}</a:tableStyleId>
              </a:tblPr>
              <a:tblGrid>
                <a:gridCol w="23762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96144"/>
                <a:gridCol w="1800200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Tanggal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lahir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∙ X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96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– 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132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 – 10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14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 – 15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32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 – 20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9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 – 25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14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28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 – 30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19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76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∑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440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282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Down Arrow 2"/>
          <p:cNvSpPr/>
          <p:nvPr/>
        </p:nvSpPr>
        <p:spPr>
          <a:xfrm>
            <a:off x="2727028" y="4797152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own Arrow 5"/>
          <p:cNvSpPr/>
          <p:nvPr/>
        </p:nvSpPr>
        <p:spPr>
          <a:xfrm>
            <a:off x="7661053" y="4797152"/>
            <a:ext cx="4846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863580" y="654596"/>
          <a:ext cx="1046584" cy="562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4" name="Equation" r:id="rId3" imgW="419040" imgH="304560" progId="Equation.DSMT4">
                  <p:embed/>
                </p:oleObj>
              </mc:Choice>
              <mc:Fallback>
                <p:oleObj name="Equation" r:id="rId3" imgW="41904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63580" y="654596"/>
                        <a:ext cx="1046584" cy="5626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7126288" y="661988"/>
          <a:ext cx="1554162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5" name="Equation" r:id="rId5" imgW="622080" imgH="304560" progId="Equation.DSMT4">
                  <p:embed/>
                </p:oleObj>
              </mc:Choice>
              <mc:Fallback>
                <p:oleObj name="Equation" r:id="rId5" imgW="6220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126288" y="661988"/>
                        <a:ext cx="1554162" cy="561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021672"/>
              </p:ext>
            </p:extLst>
          </p:nvPr>
        </p:nvGraphicFramePr>
        <p:xfrm>
          <a:off x="2627784" y="5428556"/>
          <a:ext cx="5881043" cy="12648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6" name="Equation" r:id="rId7" imgW="1981080" imgH="533160" progId="Equation.DSMT4">
                  <p:embed/>
                </p:oleObj>
              </mc:Choice>
              <mc:Fallback>
                <p:oleObj name="Equation" r:id="rId7" imgW="198108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5428556"/>
                        <a:ext cx="5881043" cy="1264816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ln w="57150"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2637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1792" y="0"/>
            <a:ext cx="8610600" cy="620688"/>
          </a:xfrm>
          <a:prstGeom prst="rect">
            <a:avLst/>
          </a:prstGeo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err="1" smtClean="0">
                <a:latin typeface="Century Schoolbook" pitchFamily="18" charset="0"/>
              </a:rPr>
              <a:t>Contoh</a:t>
            </a:r>
            <a:r>
              <a:rPr lang="en-US" b="1" dirty="0" smtClean="0">
                <a:latin typeface="Century Schoolbook" pitchFamily="18" charset="0"/>
              </a:rPr>
              <a:t> 2 : </a:t>
            </a:r>
            <a:r>
              <a:rPr lang="en-US" b="1" dirty="0" err="1" smtClean="0">
                <a:latin typeface="Century Schoolbook" pitchFamily="18" charset="0"/>
              </a:rPr>
              <a:t>Halaman</a:t>
            </a:r>
            <a:r>
              <a:rPr lang="en-US" b="1" dirty="0" smtClean="0">
                <a:latin typeface="Century Schoolbook" pitchFamily="18" charset="0"/>
              </a:rPr>
              <a:t> 73</a:t>
            </a:r>
            <a:endParaRPr lang="en-US" b="1" dirty="0">
              <a:latin typeface="Century Schoolbook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6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/>
          <a:srcRect l="17901" t="28345" r="15134" b="18500"/>
          <a:stretch/>
        </p:blipFill>
        <p:spPr>
          <a:xfrm>
            <a:off x="20960" y="644848"/>
            <a:ext cx="8712969" cy="3888432"/>
          </a:xfrm>
          <a:prstGeom prst="rect">
            <a:avLst/>
          </a:prstGeom>
        </p:spPr>
      </p:pic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446811"/>
              </p:ext>
            </p:extLst>
          </p:nvPr>
        </p:nvGraphicFramePr>
        <p:xfrm>
          <a:off x="259849" y="5595415"/>
          <a:ext cx="4265613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7" name="Equation" r:id="rId6" imgW="1485720" imgH="393480" progId="Equation.DSMT4">
                  <p:embed/>
                </p:oleObj>
              </mc:Choice>
              <mc:Fallback>
                <p:oleObj name="Equation" r:id="rId6" imgW="14857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849" y="5595415"/>
                        <a:ext cx="4265613" cy="98107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75000"/>
                        </a:schemeClr>
                      </a:solidFill>
                      <a:ln w="57150"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675147" y="1821190"/>
            <a:ext cx="44435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15</a:t>
            </a:r>
            <a:endParaRPr lang="en-GB" sz="2000" dirty="0" smtClean="0"/>
          </a:p>
          <a:p>
            <a:r>
              <a:rPr lang="en-GB" sz="2000" dirty="0" smtClean="0"/>
              <a:t>26</a:t>
            </a:r>
            <a:endParaRPr lang="en-GB" sz="2000" dirty="0" smtClean="0"/>
          </a:p>
          <a:p>
            <a:r>
              <a:rPr lang="en-GB" sz="2000" dirty="0" smtClean="0"/>
              <a:t>37</a:t>
            </a:r>
            <a:endParaRPr lang="en-GB" sz="2000" dirty="0" smtClean="0"/>
          </a:p>
          <a:p>
            <a:r>
              <a:rPr lang="en-GB" sz="2000" dirty="0" smtClean="0"/>
              <a:t>48</a:t>
            </a:r>
            <a:endParaRPr lang="en-GB" sz="2000" dirty="0" smtClean="0"/>
          </a:p>
          <a:p>
            <a:r>
              <a:rPr lang="en-GB" sz="2000" dirty="0" smtClean="0"/>
              <a:t>59</a:t>
            </a:r>
            <a:endParaRPr lang="en-GB" sz="2000" dirty="0" smtClean="0"/>
          </a:p>
          <a:p>
            <a:r>
              <a:rPr lang="en-GB" sz="2000" dirty="0" smtClean="0"/>
              <a:t>70</a:t>
            </a:r>
            <a:endParaRPr lang="en-GB" sz="20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4968830" y="1831682"/>
            <a:ext cx="44435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28</a:t>
            </a:r>
            <a:endParaRPr lang="en-GB" sz="2000" dirty="0" smtClean="0"/>
          </a:p>
          <a:p>
            <a:r>
              <a:rPr lang="en-GB" sz="2000" dirty="0" smtClean="0"/>
              <a:t>17</a:t>
            </a:r>
            <a:endParaRPr lang="en-GB" sz="2000" dirty="0" smtClean="0"/>
          </a:p>
          <a:p>
            <a:r>
              <a:rPr lang="en-GB" sz="2000" dirty="0"/>
              <a:t>6</a:t>
            </a:r>
            <a:endParaRPr lang="en-GB" sz="2000" dirty="0" smtClean="0"/>
          </a:p>
          <a:p>
            <a:r>
              <a:rPr lang="en-GB" sz="2000" dirty="0"/>
              <a:t>5</a:t>
            </a:r>
            <a:endParaRPr lang="en-GB" sz="2000" dirty="0" smtClean="0"/>
          </a:p>
          <a:p>
            <a:r>
              <a:rPr lang="en-GB" sz="2000" dirty="0" smtClean="0"/>
              <a:t>16</a:t>
            </a:r>
            <a:endParaRPr lang="en-GB" sz="2000" dirty="0" smtClean="0"/>
          </a:p>
          <a:p>
            <a:r>
              <a:rPr lang="en-GB" sz="2000" dirty="0" smtClean="0"/>
              <a:t>27</a:t>
            </a:r>
            <a:endParaRPr lang="en-GB" sz="20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6244860" y="1785516"/>
            <a:ext cx="34336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…</a:t>
            </a:r>
          </a:p>
          <a:p>
            <a:r>
              <a:rPr lang="en-GB" dirty="0" smtClean="0"/>
              <a:t>…</a:t>
            </a:r>
          </a:p>
          <a:p>
            <a:r>
              <a:rPr lang="en-GB" dirty="0" smtClean="0"/>
              <a:t>…</a:t>
            </a:r>
          </a:p>
          <a:p>
            <a:r>
              <a:rPr lang="en-GB" dirty="0" smtClean="0"/>
              <a:t>…</a:t>
            </a:r>
          </a:p>
          <a:p>
            <a:r>
              <a:rPr lang="en-GB" dirty="0" smtClean="0"/>
              <a:t>…</a:t>
            </a:r>
          </a:p>
          <a:p>
            <a:r>
              <a:rPr lang="en-GB" dirty="0" smtClean="0"/>
              <a:t>…</a:t>
            </a:r>
          </a:p>
          <a:p>
            <a:r>
              <a:rPr lang="en-GB" dirty="0" smtClean="0"/>
              <a:t>…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85020" y="1785516"/>
            <a:ext cx="57419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56</a:t>
            </a:r>
            <a:endParaRPr lang="en-GB" sz="2000" dirty="0" smtClean="0"/>
          </a:p>
          <a:p>
            <a:r>
              <a:rPr lang="en-GB" sz="2000" dirty="0" smtClean="0"/>
              <a:t>136</a:t>
            </a:r>
            <a:endParaRPr lang="en-GB" sz="2000" dirty="0" smtClean="0"/>
          </a:p>
          <a:p>
            <a:r>
              <a:rPr lang="en-GB" sz="2000" dirty="0" smtClean="0"/>
              <a:t>90</a:t>
            </a:r>
            <a:endParaRPr lang="en-GB" sz="2000" dirty="0" smtClean="0"/>
          </a:p>
          <a:p>
            <a:r>
              <a:rPr lang="en-GB" sz="2000" dirty="0" smtClean="0"/>
              <a:t>35</a:t>
            </a:r>
            <a:endParaRPr lang="en-GB" sz="2000" dirty="0"/>
          </a:p>
          <a:p>
            <a:r>
              <a:rPr lang="en-GB" sz="2000" dirty="0" smtClean="0"/>
              <a:t>160</a:t>
            </a:r>
            <a:endParaRPr lang="en-GB" sz="2000" dirty="0" smtClean="0"/>
          </a:p>
          <a:p>
            <a:r>
              <a:rPr lang="en-GB" sz="2000" dirty="0" smtClean="0"/>
              <a:t>81</a:t>
            </a:r>
            <a:endParaRPr lang="en-GB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183304" y="39330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45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6143744" y="393305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1929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7583904" y="393305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558</a:t>
            </a:r>
            <a:endParaRPr lang="en-GB" dirty="0"/>
          </a:p>
        </p:txBody>
      </p:sp>
      <p:sp>
        <p:nvSpPr>
          <p:cNvPr id="24" name="Bent Arrow 23"/>
          <p:cNvSpPr/>
          <p:nvPr/>
        </p:nvSpPr>
        <p:spPr>
          <a:xfrm rot="10800000">
            <a:off x="3131839" y="4575570"/>
            <a:ext cx="3430053" cy="941661"/>
          </a:xfrm>
          <a:prstGeom prst="bentArrow">
            <a:avLst>
              <a:gd name="adj1" fmla="val 25000"/>
              <a:gd name="adj2" fmla="val 23481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336834"/>
              </p:ext>
            </p:extLst>
          </p:nvPr>
        </p:nvGraphicFramePr>
        <p:xfrm>
          <a:off x="4968830" y="5595415"/>
          <a:ext cx="3971925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8" name="Equation" r:id="rId8" imgW="1041120" imgH="393480" progId="Equation.DSMT4">
                  <p:embed/>
                </p:oleObj>
              </mc:Choice>
              <mc:Fallback>
                <p:oleObj name="Equation" r:id="rId8" imgW="10411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830" y="5595415"/>
                        <a:ext cx="3971925" cy="933450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ln w="57150"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Down Arrow 25"/>
          <p:cNvSpPr/>
          <p:nvPr/>
        </p:nvSpPr>
        <p:spPr>
          <a:xfrm>
            <a:off x="7599832" y="4612741"/>
            <a:ext cx="484632" cy="80164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353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66700" y="620688"/>
            <a:ext cx="8610600" cy="1684040"/>
          </a:xfrm>
          <a:prstGeom prst="rect">
            <a:avLst/>
          </a:prstGeo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err="1" smtClean="0">
                <a:latin typeface="Century Schoolbook" pitchFamily="18" charset="0"/>
              </a:rPr>
              <a:t>Contoh</a:t>
            </a:r>
            <a:r>
              <a:rPr lang="en-US" b="1" dirty="0" smtClean="0">
                <a:latin typeface="Century Schoolbook" pitchFamily="18" charset="0"/>
              </a:rPr>
              <a:t> 3 : </a:t>
            </a:r>
          </a:p>
          <a:p>
            <a:pPr algn="l"/>
            <a:r>
              <a:rPr lang="en-US" b="1" dirty="0" err="1" smtClean="0">
                <a:latin typeface="Century Schoolbook" pitchFamily="18" charset="0"/>
              </a:rPr>
              <a:t>Tentukan</a:t>
            </a:r>
            <a:r>
              <a:rPr lang="en-US" b="1" dirty="0" smtClean="0">
                <a:latin typeface="Century Schoolbook" pitchFamily="18" charset="0"/>
              </a:rPr>
              <a:t> </a:t>
            </a:r>
            <a:r>
              <a:rPr lang="en-US" b="1" dirty="0" err="1" smtClean="0">
                <a:latin typeface="Century Schoolbook" pitchFamily="18" charset="0"/>
              </a:rPr>
              <a:t>Simpangan</a:t>
            </a:r>
            <a:r>
              <a:rPr lang="en-US" b="1" dirty="0" smtClean="0">
                <a:latin typeface="Century Schoolbook" pitchFamily="18" charset="0"/>
              </a:rPr>
              <a:t> Rata-Rata </a:t>
            </a:r>
            <a:r>
              <a:rPr lang="en-US" b="1" dirty="0" err="1" smtClean="0">
                <a:latin typeface="Century Schoolbook" pitchFamily="18" charset="0"/>
              </a:rPr>
              <a:t>dari</a:t>
            </a:r>
            <a:r>
              <a:rPr lang="en-US" b="1" dirty="0" smtClean="0">
                <a:latin typeface="Century Schoolbook" pitchFamily="18" charset="0"/>
              </a:rPr>
              <a:t> </a:t>
            </a:r>
            <a:r>
              <a:rPr lang="en-US" b="1" dirty="0" err="1" smtClean="0">
                <a:latin typeface="Century Schoolbook" pitchFamily="18" charset="0"/>
              </a:rPr>
              <a:t>tabel</a:t>
            </a:r>
            <a:r>
              <a:rPr lang="en-US" b="1" dirty="0" smtClean="0">
                <a:latin typeface="Century Schoolbook" pitchFamily="18" charset="0"/>
              </a:rPr>
              <a:t> </a:t>
            </a:r>
            <a:r>
              <a:rPr lang="en-US" b="1" dirty="0" err="1" smtClean="0">
                <a:latin typeface="Century Schoolbook" pitchFamily="18" charset="0"/>
              </a:rPr>
              <a:t>berikut</a:t>
            </a:r>
            <a:r>
              <a:rPr lang="en-US" b="1" dirty="0" smtClean="0">
                <a:latin typeface="Century Schoolbook" pitchFamily="18" charset="0"/>
              </a:rPr>
              <a:t>.</a:t>
            </a:r>
            <a:endParaRPr lang="en-US" b="1" dirty="0">
              <a:latin typeface="Century Schoolbook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81224"/>
              </p:ext>
            </p:extLst>
          </p:nvPr>
        </p:nvGraphicFramePr>
        <p:xfrm>
          <a:off x="318240" y="2892075"/>
          <a:ext cx="8431320" cy="161766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77496"/>
                <a:gridCol w="1296144"/>
                <a:gridCol w="1440160"/>
                <a:gridCol w="1368152"/>
                <a:gridCol w="1224136"/>
                <a:gridCol w="1225232"/>
              </a:tblGrid>
              <a:tr h="672783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NILAI (Xi)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6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7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8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9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10</a:t>
                      </a:r>
                      <a:endParaRPr lang="en-GB" sz="2800" b="1" dirty="0"/>
                    </a:p>
                  </a:txBody>
                  <a:tcPr/>
                </a:tc>
              </a:tr>
              <a:tr h="616967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err="1" smtClean="0"/>
                        <a:t>Frekuensi</a:t>
                      </a:r>
                      <a:r>
                        <a:rPr lang="en-GB" sz="2800" b="1" dirty="0" smtClean="0"/>
                        <a:t> (Fi)</a:t>
                      </a:r>
                      <a:endParaRPr lang="en-GB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6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8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9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5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4</a:t>
                      </a:r>
                      <a:endParaRPr lang="en-GB" sz="2800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314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09549" y="24036"/>
            <a:ext cx="8610600" cy="792088"/>
          </a:xfrm>
          <a:prstGeom prst="rect">
            <a:avLst/>
          </a:prstGeo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err="1" smtClean="0">
                <a:latin typeface="Century Schoolbook" pitchFamily="18" charset="0"/>
              </a:rPr>
              <a:t>Penyelesaian</a:t>
            </a:r>
            <a:r>
              <a:rPr lang="en-US" b="1" dirty="0" smtClean="0">
                <a:latin typeface="Century Schoolbook" pitchFamily="18" charset="0"/>
              </a:rPr>
              <a:t>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9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546327"/>
              </p:ext>
            </p:extLst>
          </p:nvPr>
        </p:nvGraphicFramePr>
        <p:xfrm>
          <a:off x="195113" y="945840"/>
          <a:ext cx="8521282" cy="314065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96546"/>
                <a:gridCol w="1008112"/>
                <a:gridCol w="1080120"/>
                <a:gridCol w="1008112"/>
                <a:gridCol w="1008112"/>
                <a:gridCol w="1008112"/>
                <a:gridCol w="1512168"/>
              </a:tblGrid>
              <a:tr h="672783">
                <a:tc>
                  <a:txBody>
                    <a:bodyPr/>
                    <a:lstStyle/>
                    <a:p>
                      <a:pPr algn="ctr"/>
                      <a:r>
                        <a:rPr lang="en-GB" sz="2800" b="1" i="1" baseline="0" dirty="0" smtClean="0"/>
                        <a:t>X</a:t>
                      </a:r>
                      <a:r>
                        <a:rPr lang="en-GB" sz="2800" b="1" baseline="0" dirty="0" smtClean="0"/>
                        <a:t>i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6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7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8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9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10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∑</a:t>
                      </a:r>
                      <a:endParaRPr lang="en-GB" sz="2800" b="1" dirty="0"/>
                    </a:p>
                  </a:txBody>
                  <a:tcPr anchor="ctr"/>
                </a:tc>
              </a:tr>
              <a:tr h="616967">
                <a:tc>
                  <a:txBody>
                    <a:bodyPr/>
                    <a:lstStyle/>
                    <a:p>
                      <a:pPr algn="ctr"/>
                      <a:r>
                        <a:rPr lang="en-GB" sz="2800" b="1" i="1" dirty="0" smtClean="0"/>
                        <a:t>F</a:t>
                      </a:r>
                      <a:r>
                        <a:rPr lang="en-GB" sz="2800" b="1" dirty="0" smtClean="0"/>
                        <a:t>i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6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8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9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5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4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32</a:t>
                      </a:r>
                      <a:endParaRPr lang="en-GB" sz="2800" b="1" dirty="0"/>
                    </a:p>
                  </a:txBody>
                  <a:tcPr anchor="ctr"/>
                </a:tc>
              </a:tr>
              <a:tr h="6169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sz="2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∙ </a:t>
                      </a:r>
                      <a:r>
                        <a:rPr lang="en-US" sz="2800" b="1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36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56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72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45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40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249</a:t>
                      </a:r>
                      <a:endParaRPr lang="en-GB" sz="2800" b="1" dirty="0"/>
                    </a:p>
                  </a:txBody>
                  <a:tcPr anchor="ctr"/>
                </a:tc>
              </a:tr>
              <a:tr h="6169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2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1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0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1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2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2800" b="1" dirty="0"/>
                    </a:p>
                  </a:txBody>
                  <a:tcPr anchor="ctr"/>
                </a:tc>
              </a:tr>
              <a:tr h="6169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12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8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0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5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8</a:t>
                      </a:r>
                      <a:endParaRPr lang="en-GB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 smtClean="0"/>
                        <a:t>33</a:t>
                      </a:r>
                      <a:endParaRPr lang="en-GB" sz="2800" b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4374881"/>
              </p:ext>
            </p:extLst>
          </p:nvPr>
        </p:nvGraphicFramePr>
        <p:xfrm>
          <a:off x="348767" y="4280098"/>
          <a:ext cx="4987925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0" name="Equation" r:id="rId5" imgW="1981080" imgH="482400" progId="Equation.DSMT4">
                  <p:embed/>
                </p:oleObj>
              </mc:Choice>
              <mc:Fallback>
                <p:oleObj name="Equation" r:id="rId5" imgW="198108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767" y="4280098"/>
                        <a:ext cx="4987925" cy="1200150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 w="57150"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3259133"/>
              </p:ext>
            </p:extLst>
          </p:nvPr>
        </p:nvGraphicFramePr>
        <p:xfrm>
          <a:off x="611560" y="2849339"/>
          <a:ext cx="1046584" cy="562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1" name="Equation" r:id="rId7" imgW="419040" imgH="304560" progId="Equation.DSMT4">
                  <p:embed/>
                </p:oleObj>
              </mc:Choice>
              <mc:Fallback>
                <p:oleObj name="Equation" r:id="rId7" imgW="41904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11560" y="2849339"/>
                        <a:ext cx="1046584" cy="5626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9644234"/>
              </p:ext>
            </p:extLst>
          </p:nvPr>
        </p:nvGraphicFramePr>
        <p:xfrm>
          <a:off x="357771" y="3467100"/>
          <a:ext cx="1554162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2" name="Equation" r:id="rId9" imgW="622080" imgH="304560" progId="Equation.DSMT4">
                  <p:embed/>
                </p:oleObj>
              </mc:Choice>
              <mc:Fallback>
                <p:oleObj name="Equation" r:id="rId9" imgW="62208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57771" y="3467100"/>
                        <a:ext cx="1554162" cy="561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7256907"/>
              </p:ext>
            </p:extLst>
          </p:nvPr>
        </p:nvGraphicFramePr>
        <p:xfrm>
          <a:off x="4611688" y="5632450"/>
          <a:ext cx="4576762" cy="114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3" name="Equation" r:id="rId11" imgW="1879560" imgH="533160" progId="Equation.DSMT4">
                  <p:embed/>
                </p:oleObj>
              </mc:Choice>
              <mc:Fallback>
                <p:oleObj name="Equation" r:id="rId11" imgW="187956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1688" y="5632450"/>
                        <a:ext cx="4576762" cy="1144588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ln w="57150">
                        <a:solidFill>
                          <a:schemeClr val="accent2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581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453</Words>
  <Application>Microsoft Office PowerPoint</Application>
  <PresentationFormat>On-screen Show (4:3)</PresentationFormat>
  <Paragraphs>342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ＭＳ Ｐゴシック</vt:lpstr>
      <vt:lpstr>Arial</vt:lpstr>
      <vt:lpstr>Bodoni MT Black</vt:lpstr>
      <vt:lpstr>Britannic Bold</vt:lpstr>
      <vt:lpstr>Calibri</vt:lpstr>
      <vt:lpstr>Century Schoolbook</vt:lpstr>
      <vt:lpstr>Open Sans Light</vt:lpstr>
      <vt:lpstr>Times New Roman</vt:lpstr>
      <vt:lpstr>Office Theme</vt:lpstr>
      <vt:lpstr>MathType 6.0 Equation</vt:lpstr>
      <vt:lpstr>Equation</vt:lpstr>
      <vt:lpstr>STATISTIKA</vt:lpstr>
      <vt:lpstr>PENGERTIAN</vt:lpstr>
      <vt:lpstr>RUMUS SIMPANGAN RATA-RATA</vt:lpstr>
      <vt:lpstr>Contoh 1 : Tentukan Simpangan Rata-Rata dari data tanggal lahir berikut.</vt:lpstr>
      <vt:lpstr>Penyelesaian:</vt:lpstr>
      <vt:lpstr>Penyelesaian:</vt:lpstr>
      <vt:lpstr>PowerPoint Presentation</vt:lpstr>
      <vt:lpstr>PowerPoint Presentation</vt:lpstr>
      <vt:lpstr>PowerPoint Presentation</vt:lpstr>
      <vt:lpstr>PowerPoint Presentation</vt:lpstr>
      <vt:lpstr>MEAN</vt:lpstr>
      <vt:lpstr>PowerPoint Presentation</vt:lpstr>
      <vt:lpstr>MEAN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lenovo</cp:lastModifiedBy>
  <cp:revision>82</cp:revision>
  <dcterms:created xsi:type="dcterms:W3CDTF">2019-10-01T08:18:17Z</dcterms:created>
  <dcterms:modified xsi:type="dcterms:W3CDTF">2020-10-30T03:04:08Z</dcterms:modified>
</cp:coreProperties>
</file>