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1" r:id="rId3"/>
    <p:sldId id="264" r:id="rId4"/>
    <p:sldId id="277" r:id="rId5"/>
    <p:sldId id="266" r:id="rId6"/>
    <p:sldId id="292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75" d="100"/>
          <a:sy n="75" d="100"/>
        </p:scale>
        <p:origin x="12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1.wmf"/><Relationship Id="rId1" Type="http://schemas.openxmlformats.org/officeDocument/2006/relationships/image" Target="../media/image9.wmf"/><Relationship Id="rId4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7.wmf"/><Relationship Id="rId1" Type="http://schemas.openxmlformats.org/officeDocument/2006/relationships/image" Target="../media/image13.wmf"/><Relationship Id="rId5" Type="http://schemas.openxmlformats.org/officeDocument/2006/relationships/image" Target="../media/image18.wmf"/><Relationship Id="rId4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1.wmf"/><Relationship Id="rId1" Type="http://schemas.openxmlformats.org/officeDocument/2006/relationships/image" Target="../media/image9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303F1-D132-4C13-9A17-E0F415979403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F8E55-09FE-4EA3-9D56-B231D1818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7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736" y="2815869"/>
            <a:ext cx="3312655" cy="315995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3809480" y="884718"/>
            <a:ext cx="1518669" cy="365125"/>
          </a:xfrm>
          <a:prstGeom prst="rect">
            <a:avLst/>
          </a:prstGeom>
        </p:spPr>
        <p:txBody>
          <a:bodyPr anchor="ctr"/>
          <a:lstStyle>
            <a:lvl1pPr algn="ctr">
              <a:defRPr sz="2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467187" y="2420888"/>
            <a:ext cx="8214307" cy="720080"/>
          </a:xfrm>
        </p:spPr>
        <p:txBody>
          <a:bodyPr anchor="ctr">
            <a:normAutofit/>
          </a:bodyPr>
          <a:lstStyle>
            <a:lvl1pPr algn="ctr">
              <a:defRPr sz="3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71870" y="3275880"/>
            <a:ext cx="8209624" cy="1833307"/>
          </a:xfrm>
        </p:spPr>
        <p:txBody>
          <a:bodyPr>
            <a:normAutofit/>
          </a:bodyPr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37" y="630699"/>
            <a:ext cx="5029636" cy="46664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59" y="649172"/>
            <a:ext cx="5029636" cy="47977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212643"/>
            <a:ext cx="9144000" cy="658083"/>
          </a:xfrm>
        </p:spPr>
        <p:txBody>
          <a:bodyPr>
            <a:noAutofit/>
          </a:bodyPr>
          <a:lstStyle>
            <a:lvl1pPr algn="ctr">
              <a:defRPr sz="44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9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DE79-CF32-4C91-876C-F4DD2F3FC38F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JPG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2.JPG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4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5.JPG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11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6.png"/><Relationship Id="rId4" Type="http://schemas.openxmlformats.org/officeDocument/2006/relationships/image" Target="../media/image13.wmf"/><Relationship Id="rId9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1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STATISTIKA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1928794" y="2057400"/>
            <a:ext cx="5143536" cy="3962400"/>
          </a:xfrm>
          <a:solidFill>
            <a:schemeClr val="accent2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MENENTUKAN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SIMPANGAN RATA-RATA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DATA BERKELOMPOK</a:t>
            </a:r>
          </a:p>
          <a:p>
            <a:pPr algn="ctr">
              <a:buNone/>
            </a:pPr>
            <a:endParaRPr lang="en-US" dirty="0">
              <a:latin typeface="Britannic Bold" pitchFamily="34" charset="0"/>
            </a:endParaRPr>
          </a:p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Kwok </a:t>
            </a:r>
            <a:r>
              <a:rPr lang="en-US" dirty="0" err="1" smtClean="0">
                <a:latin typeface="Britannic Bold" pitchFamily="34" charset="0"/>
              </a:rPr>
              <a:t>Hin</a:t>
            </a:r>
            <a:r>
              <a:rPr lang="en-US" dirty="0" smtClean="0">
                <a:latin typeface="Britannic Bold" pitchFamily="34" charset="0"/>
              </a:rPr>
              <a:t>, ST, </a:t>
            </a:r>
            <a:r>
              <a:rPr lang="en-US" dirty="0" err="1" smtClean="0">
                <a:latin typeface="Britannic Bold" pitchFamily="34" charset="0"/>
              </a:rPr>
              <a:t>M.Pd</a:t>
            </a:r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50" y="112527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4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Simpangan</a:t>
            </a:r>
            <a:r>
              <a:rPr lang="en-US" b="1" dirty="0" smtClean="0">
                <a:latin typeface="Century Schoolbook" pitchFamily="18" charset="0"/>
              </a:rPr>
              <a:t> Rata-Rata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50" y="1916832"/>
            <a:ext cx="8165000" cy="468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7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181669"/>
            <a:ext cx="5257800" cy="61008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smtClean="0">
                <a:latin typeface="Century Schoolbook" pitchFamily="18" charset="0"/>
              </a:rPr>
              <a:t>Penyelesaian: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2916383"/>
              </p:ext>
            </p:extLst>
          </p:nvPr>
        </p:nvGraphicFramePr>
        <p:xfrm>
          <a:off x="251520" y="901700"/>
          <a:ext cx="8712968" cy="4512136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376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96144"/>
                <a:gridCol w="180020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1460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45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250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668712"/>
              </p:ext>
            </p:extLst>
          </p:nvPr>
        </p:nvGraphicFramePr>
        <p:xfrm>
          <a:off x="6045696" y="862112"/>
          <a:ext cx="1046584" cy="562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Equation" r:id="rId3" imgW="419040" imgH="304560" progId="Equation.DSMT4">
                  <p:embed/>
                </p:oleObj>
              </mc:Choice>
              <mc:Fallback>
                <p:oleObj name="Equation" r:id="rId3" imgW="419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5696" y="862112"/>
                        <a:ext cx="1046584" cy="562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600591"/>
              </p:ext>
            </p:extLst>
          </p:nvPr>
        </p:nvGraphicFramePr>
        <p:xfrm>
          <a:off x="7312918" y="862112"/>
          <a:ext cx="15541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5" imgW="622080" imgH="304560" progId="Equation.DSMT4">
                  <p:embed/>
                </p:oleObj>
              </mc:Choice>
              <mc:Fallback>
                <p:oleObj name="Equation" r:id="rId5" imgW="622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12918" y="862112"/>
                        <a:ext cx="15541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404759"/>
              </p:ext>
            </p:extLst>
          </p:nvPr>
        </p:nvGraphicFramePr>
        <p:xfrm>
          <a:off x="236538" y="5634038"/>
          <a:ext cx="43799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Equation" r:id="rId7" imgW="1739880" imgH="482400" progId="Equation.DSMT4">
                  <p:embed/>
                </p:oleObj>
              </mc:Choice>
              <mc:Fallback>
                <p:oleObj name="Equation" r:id="rId7" imgW="1739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5634038"/>
                        <a:ext cx="4379912" cy="11430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076446"/>
              </p:ext>
            </p:extLst>
          </p:nvPr>
        </p:nvGraphicFramePr>
        <p:xfrm>
          <a:off x="4889500" y="5632450"/>
          <a:ext cx="4019550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9" imgW="1650960" imgH="533160" progId="Equation.DSMT4">
                  <p:embed/>
                </p:oleObj>
              </mc:Choice>
              <mc:Fallback>
                <p:oleObj name="Equation" r:id="rId9" imgW="16509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5632450"/>
                        <a:ext cx="4019550" cy="1144588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437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50" y="116632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5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Simpangan</a:t>
            </a:r>
            <a:r>
              <a:rPr lang="en-US" b="1" dirty="0" smtClean="0">
                <a:latin typeface="Century Schoolbook" pitchFamily="18" charset="0"/>
              </a:rPr>
              <a:t> Rata-Rata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85" y="1831504"/>
            <a:ext cx="8158930" cy="475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12305"/>
              </p:ext>
            </p:extLst>
          </p:nvPr>
        </p:nvGraphicFramePr>
        <p:xfrm>
          <a:off x="181224" y="884718"/>
          <a:ext cx="8711256" cy="4257059"/>
        </p:xfrm>
        <a:graphic>
          <a:graphicData uri="http://schemas.openxmlformats.org/drawingml/2006/table">
            <a:tbl>
              <a:tblPr/>
              <a:tblGrid>
                <a:gridCol w="1643047"/>
                <a:gridCol w="1272036"/>
                <a:gridCol w="1272036"/>
                <a:gridCol w="1715825"/>
                <a:gridCol w="1224136"/>
                <a:gridCol w="1584176"/>
              </a:tblGrid>
              <a:tr h="53423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4282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87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3164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79512" y="143569"/>
            <a:ext cx="5257800" cy="61008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165195"/>
              </p:ext>
            </p:extLst>
          </p:nvPr>
        </p:nvGraphicFramePr>
        <p:xfrm>
          <a:off x="6156176" y="862112"/>
          <a:ext cx="1046584" cy="562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3" imgW="419040" imgH="304560" progId="Equation.DSMT4">
                  <p:embed/>
                </p:oleObj>
              </mc:Choice>
              <mc:Fallback>
                <p:oleObj name="Equation" r:id="rId3" imgW="419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6176" y="862112"/>
                        <a:ext cx="1046584" cy="562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687649"/>
              </p:ext>
            </p:extLst>
          </p:nvPr>
        </p:nvGraphicFramePr>
        <p:xfrm>
          <a:off x="7312918" y="862112"/>
          <a:ext cx="15541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5" imgW="622080" imgH="304560" progId="Equation.DSMT4">
                  <p:embed/>
                </p:oleObj>
              </mc:Choice>
              <mc:Fallback>
                <p:oleObj name="Equation" r:id="rId5" imgW="622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12918" y="862112"/>
                        <a:ext cx="15541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632302"/>
              </p:ext>
            </p:extLst>
          </p:nvPr>
        </p:nvGraphicFramePr>
        <p:xfrm>
          <a:off x="0" y="5373688"/>
          <a:ext cx="43799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7" imgW="1739880" imgH="482400" progId="Equation.DSMT4">
                  <p:embed/>
                </p:oleObj>
              </mc:Choice>
              <mc:Fallback>
                <p:oleObj name="Equation" r:id="rId7" imgW="1739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73688"/>
                        <a:ext cx="4379912" cy="11430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074579"/>
              </p:ext>
            </p:extLst>
          </p:nvPr>
        </p:nvGraphicFramePr>
        <p:xfrm>
          <a:off x="4586288" y="5373688"/>
          <a:ext cx="4483100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9" imgW="1841400" imgH="533160" progId="Equation.DSMT4">
                  <p:embed/>
                </p:oleObj>
              </mc:Choice>
              <mc:Fallback>
                <p:oleObj name="Equation" r:id="rId9" imgW="18414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288" y="5373688"/>
                        <a:ext cx="4483100" cy="11445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68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913" y="80566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6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Simpangan</a:t>
            </a:r>
            <a:r>
              <a:rPr lang="en-US" b="1" dirty="0" smtClean="0">
                <a:latin typeface="Century Schoolbook" pitchFamily="18" charset="0"/>
              </a:rPr>
              <a:t> Rata-Rata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3" y="1916832"/>
            <a:ext cx="8753857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657244"/>
              </p:ext>
            </p:extLst>
          </p:nvPr>
        </p:nvGraphicFramePr>
        <p:xfrm>
          <a:off x="70349" y="822723"/>
          <a:ext cx="8822131" cy="4293353"/>
        </p:xfrm>
        <a:graphic>
          <a:graphicData uri="http://schemas.openxmlformats.org/drawingml/2006/table">
            <a:tbl>
              <a:tblPr/>
              <a:tblGrid>
                <a:gridCol w="1643047"/>
                <a:gridCol w="1272036"/>
                <a:gridCol w="1272036"/>
                <a:gridCol w="1272036"/>
                <a:gridCol w="1272036"/>
                <a:gridCol w="2090940"/>
              </a:tblGrid>
              <a:tr h="53423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87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70349" y="116632"/>
            <a:ext cx="5257800" cy="61008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smtClean="0">
                <a:latin typeface="Century Schoolbook" pitchFamily="18" charset="0"/>
              </a:rPr>
              <a:t>Penyelesaian: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153819"/>
              </p:ext>
            </p:extLst>
          </p:nvPr>
        </p:nvGraphicFramePr>
        <p:xfrm>
          <a:off x="-108520" y="5375275"/>
          <a:ext cx="43799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3" imgW="1739880" imgH="482400" progId="Equation.DSMT4">
                  <p:embed/>
                </p:oleObj>
              </mc:Choice>
              <mc:Fallback>
                <p:oleObj name="Equation" r:id="rId3" imgW="1739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8520" y="5375275"/>
                        <a:ext cx="4379912" cy="11430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096966"/>
              </p:ext>
            </p:extLst>
          </p:nvPr>
        </p:nvGraphicFramePr>
        <p:xfrm>
          <a:off x="4338638" y="5373688"/>
          <a:ext cx="4978400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5" imgW="2044440" imgH="533160" progId="Equation.DSMT4">
                  <p:embed/>
                </p:oleObj>
              </mc:Choice>
              <mc:Fallback>
                <p:oleObj name="Equation" r:id="rId5" imgW="204444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5373688"/>
                        <a:ext cx="4978400" cy="114458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86894"/>
              </p:ext>
            </p:extLst>
          </p:nvPr>
        </p:nvGraphicFramePr>
        <p:xfrm>
          <a:off x="5626348" y="811345"/>
          <a:ext cx="1046584" cy="562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7" imgW="419040" imgH="304560" progId="Equation.DSMT4">
                  <p:embed/>
                </p:oleObj>
              </mc:Choice>
              <mc:Fallback>
                <p:oleObj name="Equation" r:id="rId7" imgW="419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26348" y="811345"/>
                        <a:ext cx="1046584" cy="562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408896"/>
              </p:ext>
            </p:extLst>
          </p:nvPr>
        </p:nvGraphicFramePr>
        <p:xfrm>
          <a:off x="7092280" y="849412"/>
          <a:ext cx="15541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9" imgW="622080" imgH="304560" progId="Equation.DSMT4">
                  <p:embed/>
                </p:oleObj>
              </mc:Choice>
              <mc:Fallback>
                <p:oleObj name="Equation" r:id="rId9" imgW="622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092280" y="849412"/>
                        <a:ext cx="15541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278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PENGERTIAN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  <a:solidFill>
            <a:schemeClr val="accent6">
              <a:lumMod val="7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Britannic Bold" pitchFamily="34" charset="0"/>
            </a:endParaRP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dirty="0" err="1" smtClean="0"/>
              <a:t>Simpangan</a:t>
            </a:r>
            <a:r>
              <a:rPr lang="en-GB" dirty="0" smtClean="0"/>
              <a:t> </a:t>
            </a:r>
            <a:r>
              <a:rPr lang="en-GB" dirty="0"/>
              <a:t>rata-rata </a:t>
            </a:r>
            <a:r>
              <a:rPr lang="en-GB" i="1" dirty="0" smtClean="0"/>
              <a:t>(</a:t>
            </a:r>
            <a:r>
              <a:rPr lang="en-GB" i="1" dirty="0" err="1" smtClean="0"/>
              <a:t>deviasi</a:t>
            </a:r>
            <a:r>
              <a:rPr lang="en-GB" i="1" dirty="0" smtClean="0"/>
              <a:t> mean)</a:t>
            </a:r>
            <a:r>
              <a:rPr lang="en-GB" dirty="0"/>
              <a:t> </a:t>
            </a:r>
            <a:r>
              <a:rPr lang="en-GB" dirty="0" err="1"/>
              <a:t>adalah</a:t>
            </a:r>
            <a:r>
              <a:rPr lang="en-GB" dirty="0"/>
              <a:t> rata-rata </a:t>
            </a:r>
            <a:r>
              <a:rPr lang="en-GB" dirty="0" err="1"/>
              <a:t>jarak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</a:t>
            </a:r>
            <a:r>
              <a:rPr lang="en-GB" dirty="0" err="1"/>
              <a:t>nilai-nilai</a:t>
            </a:r>
            <a:r>
              <a:rPr lang="en-GB" dirty="0"/>
              <a:t> data </a:t>
            </a:r>
            <a:r>
              <a:rPr lang="en-GB" dirty="0" err="1"/>
              <a:t>menuju</a:t>
            </a:r>
            <a:r>
              <a:rPr lang="en-GB" dirty="0"/>
              <a:t> rata-</a:t>
            </a:r>
            <a:r>
              <a:rPr lang="en-GB" dirty="0" err="1"/>
              <a:t>ratanya</a:t>
            </a:r>
            <a:r>
              <a:rPr lang="en-GB" dirty="0"/>
              <a:t>. 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Kegunaannya</a:t>
            </a:r>
            <a:r>
              <a:rPr lang="en-GB" dirty="0" smtClean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mengetahui</a:t>
            </a:r>
            <a:r>
              <a:rPr lang="en-GB" dirty="0"/>
              <a:t> </a:t>
            </a:r>
            <a:r>
              <a:rPr lang="en-GB" dirty="0" err="1"/>
              <a:t>seberapa</a:t>
            </a:r>
            <a:r>
              <a:rPr lang="en-GB" dirty="0"/>
              <a:t> </a:t>
            </a:r>
            <a:r>
              <a:rPr lang="en-GB" dirty="0" err="1"/>
              <a:t>jauh</a:t>
            </a:r>
            <a:r>
              <a:rPr lang="en-GB" dirty="0"/>
              <a:t> </a:t>
            </a:r>
            <a:r>
              <a:rPr lang="en-GB" dirty="0" err="1"/>
              <a:t>nilai</a:t>
            </a:r>
            <a:r>
              <a:rPr lang="en-GB" dirty="0"/>
              <a:t> data </a:t>
            </a:r>
            <a:r>
              <a:rPr lang="en-GB" dirty="0" err="1"/>
              <a:t>menyimpang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rata-</a:t>
            </a:r>
            <a:r>
              <a:rPr lang="en-GB" dirty="0" err="1"/>
              <a:t>ratanya</a:t>
            </a:r>
            <a:r>
              <a:rPr lang="en-GB" dirty="0"/>
              <a:t>.</a:t>
            </a:r>
            <a:endParaRPr lang="en-US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16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RUMUS SIMPANGAN RATA-RATA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04690"/>
            <a:ext cx="9036496" cy="5373960"/>
          </a:xfrm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 algn="ctr"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539743"/>
              </p:ext>
            </p:extLst>
          </p:nvPr>
        </p:nvGraphicFramePr>
        <p:xfrm>
          <a:off x="251521" y="1560462"/>
          <a:ext cx="4320480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Equation" r:id="rId3" imgW="1155600" imgH="533160" progId="Equation.DSMT4">
                  <p:embed/>
                </p:oleObj>
              </mc:Choice>
              <mc:Fallback>
                <p:oleObj name="Equation" r:id="rId3" imgW="11556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1" y="1560462"/>
                        <a:ext cx="4320480" cy="1768475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973072"/>
              </p:ext>
            </p:extLst>
          </p:nvPr>
        </p:nvGraphicFramePr>
        <p:xfrm>
          <a:off x="251520" y="3484709"/>
          <a:ext cx="6815138" cy="303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Equation" r:id="rId5" imgW="1650960" imgH="914400" progId="Equation.DSMT4">
                  <p:embed/>
                </p:oleObj>
              </mc:Choice>
              <mc:Fallback>
                <p:oleObj name="Equation" r:id="rId5" imgW="165096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484709"/>
                        <a:ext cx="6815138" cy="3032125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368973"/>
              </p:ext>
            </p:extLst>
          </p:nvPr>
        </p:nvGraphicFramePr>
        <p:xfrm>
          <a:off x="5868143" y="1652161"/>
          <a:ext cx="31431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Equation" r:id="rId7" imgW="927000" imgH="482400" progId="Equation.DSMT4">
                  <p:embed/>
                </p:oleObj>
              </mc:Choice>
              <mc:Fallback>
                <p:oleObj name="Equation" r:id="rId7" imgW="9270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3" y="1652161"/>
                        <a:ext cx="3143175" cy="1600200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>
            <a:off x="4730868" y="22048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171420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1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Simpangan</a:t>
            </a:r>
            <a:r>
              <a:rPr lang="en-US" sz="4000" b="1" dirty="0" smtClean="0">
                <a:latin typeface="Century Schoolbook" pitchFamily="18" charset="0"/>
              </a:rPr>
              <a:t> Rata-Rata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tanggal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lahir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646224"/>
              </p:ext>
            </p:extLst>
          </p:nvPr>
        </p:nvGraphicFramePr>
        <p:xfrm>
          <a:off x="1966628" y="1988840"/>
          <a:ext cx="5256584" cy="4191693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lahir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03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91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257800" cy="56207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603346"/>
              </p:ext>
            </p:extLst>
          </p:nvPr>
        </p:nvGraphicFramePr>
        <p:xfrm>
          <a:off x="107504" y="692696"/>
          <a:ext cx="8712968" cy="4008080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376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96144"/>
                <a:gridCol w="180020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lahir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132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28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282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own Arrow 2"/>
          <p:cNvSpPr/>
          <p:nvPr/>
        </p:nvSpPr>
        <p:spPr>
          <a:xfrm>
            <a:off x="2736404" y="479715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4880672" y="479715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869"/>
              </p:ext>
            </p:extLst>
          </p:nvPr>
        </p:nvGraphicFramePr>
        <p:xfrm>
          <a:off x="5863580" y="654596"/>
          <a:ext cx="1046584" cy="562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Equation" r:id="rId3" imgW="419040" imgH="304560" progId="Equation.DSMT4">
                  <p:embed/>
                </p:oleObj>
              </mc:Choice>
              <mc:Fallback>
                <p:oleObj name="Equation" r:id="rId3" imgW="419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3580" y="654596"/>
                        <a:ext cx="1046584" cy="562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219813"/>
              </p:ext>
            </p:extLst>
          </p:nvPr>
        </p:nvGraphicFramePr>
        <p:xfrm>
          <a:off x="133772" y="5445224"/>
          <a:ext cx="5434831" cy="1202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Equation" r:id="rId5" imgW="1892160" imgH="482400" progId="Equation.DSMT4">
                  <p:embed/>
                </p:oleObj>
              </mc:Choice>
              <mc:Fallback>
                <p:oleObj name="Equation" r:id="rId5" imgW="18921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772" y="5445224"/>
                        <a:ext cx="5434831" cy="120282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75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514231"/>
              </p:ext>
            </p:extLst>
          </p:nvPr>
        </p:nvGraphicFramePr>
        <p:xfrm>
          <a:off x="7126288" y="661988"/>
          <a:ext cx="15541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Equation" r:id="rId7" imgW="622080" imgH="304560" progId="Equation.DSMT4">
                  <p:embed/>
                </p:oleObj>
              </mc:Choice>
              <mc:Fallback>
                <p:oleObj name="Equation" r:id="rId7" imgW="622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26288" y="661988"/>
                        <a:ext cx="15541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257800" cy="56207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7504" y="692696"/>
          <a:ext cx="8712968" cy="4008080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376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96144"/>
                <a:gridCol w="180020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lahir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132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28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282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own Arrow 2"/>
          <p:cNvSpPr/>
          <p:nvPr/>
        </p:nvSpPr>
        <p:spPr>
          <a:xfrm>
            <a:off x="2727028" y="479715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7661053" y="479715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863580" y="654596"/>
          <a:ext cx="1046584" cy="562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3" imgW="419040" imgH="304560" progId="Equation.DSMT4">
                  <p:embed/>
                </p:oleObj>
              </mc:Choice>
              <mc:Fallback>
                <p:oleObj name="Equation" r:id="rId3" imgW="419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3580" y="654596"/>
                        <a:ext cx="1046584" cy="562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126288" y="661988"/>
          <a:ext cx="15541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5" imgW="622080" imgH="304560" progId="Equation.DSMT4">
                  <p:embed/>
                </p:oleObj>
              </mc:Choice>
              <mc:Fallback>
                <p:oleObj name="Equation" r:id="rId5" imgW="622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26288" y="661988"/>
                        <a:ext cx="15541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21672"/>
              </p:ext>
            </p:extLst>
          </p:nvPr>
        </p:nvGraphicFramePr>
        <p:xfrm>
          <a:off x="2627784" y="5428556"/>
          <a:ext cx="5881043" cy="1264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428556"/>
                        <a:ext cx="5881043" cy="1264816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63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792" y="0"/>
            <a:ext cx="8610600" cy="62068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2 : </a:t>
            </a:r>
            <a:r>
              <a:rPr lang="en-US" b="1" dirty="0" err="1" smtClean="0">
                <a:latin typeface="Century Schoolbook" pitchFamily="18" charset="0"/>
              </a:rPr>
              <a:t>Halaman</a:t>
            </a:r>
            <a:r>
              <a:rPr lang="en-US" b="1" dirty="0" smtClean="0">
                <a:latin typeface="Century Schoolbook" pitchFamily="18" charset="0"/>
              </a:rPr>
              <a:t> 73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17901" t="28345" r="15134" b="18500"/>
          <a:stretch/>
        </p:blipFill>
        <p:spPr>
          <a:xfrm>
            <a:off x="20960" y="644848"/>
            <a:ext cx="8712969" cy="3888432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46811"/>
              </p:ext>
            </p:extLst>
          </p:nvPr>
        </p:nvGraphicFramePr>
        <p:xfrm>
          <a:off x="259849" y="5595415"/>
          <a:ext cx="426561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6" imgW="1485720" imgH="393480" progId="Equation.DSMT4">
                  <p:embed/>
                </p:oleObj>
              </mc:Choice>
              <mc:Fallback>
                <p:oleObj name="Equation" r:id="rId6" imgW="1485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49" y="5595415"/>
                        <a:ext cx="4265613" cy="9810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75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75147" y="1821190"/>
            <a:ext cx="4443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15</a:t>
            </a:r>
            <a:endParaRPr lang="en-GB" sz="2000" dirty="0" smtClean="0"/>
          </a:p>
          <a:p>
            <a:r>
              <a:rPr lang="en-GB" sz="2000" dirty="0" smtClean="0"/>
              <a:t>26</a:t>
            </a:r>
            <a:endParaRPr lang="en-GB" sz="2000" dirty="0" smtClean="0"/>
          </a:p>
          <a:p>
            <a:r>
              <a:rPr lang="en-GB" sz="2000" dirty="0" smtClean="0"/>
              <a:t>37</a:t>
            </a:r>
            <a:endParaRPr lang="en-GB" sz="2000" dirty="0" smtClean="0"/>
          </a:p>
          <a:p>
            <a:r>
              <a:rPr lang="en-GB" sz="2000" dirty="0" smtClean="0"/>
              <a:t>48</a:t>
            </a:r>
            <a:endParaRPr lang="en-GB" sz="2000" dirty="0" smtClean="0"/>
          </a:p>
          <a:p>
            <a:r>
              <a:rPr lang="en-GB" sz="2000" dirty="0" smtClean="0"/>
              <a:t>59</a:t>
            </a:r>
            <a:endParaRPr lang="en-GB" sz="2000" dirty="0" smtClean="0"/>
          </a:p>
          <a:p>
            <a:r>
              <a:rPr lang="en-GB" sz="2000" dirty="0" smtClean="0"/>
              <a:t>70</a:t>
            </a:r>
            <a:endParaRPr lang="en-GB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968830" y="1831682"/>
            <a:ext cx="4443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28</a:t>
            </a:r>
            <a:endParaRPr lang="en-GB" sz="2000" dirty="0" smtClean="0"/>
          </a:p>
          <a:p>
            <a:r>
              <a:rPr lang="en-GB" sz="2000" dirty="0" smtClean="0"/>
              <a:t>17</a:t>
            </a:r>
            <a:endParaRPr lang="en-GB" sz="2000" dirty="0" smtClean="0"/>
          </a:p>
          <a:p>
            <a:r>
              <a:rPr lang="en-GB" sz="2000" dirty="0"/>
              <a:t>6</a:t>
            </a:r>
            <a:endParaRPr lang="en-GB" sz="2000" dirty="0" smtClean="0"/>
          </a:p>
          <a:p>
            <a:r>
              <a:rPr lang="en-GB" sz="2000" dirty="0"/>
              <a:t>5</a:t>
            </a:r>
            <a:endParaRPr lang="en-GB" sz="2000" dirty="0" smtClean="0"/>
          </a:p>
          <a:p>
            <a:r>
              <a:rPr lang="en-GB" sz="2000" dirty="0" smtClean="0"/>
              <a:t>16</a:t>
            </a:r>
            <a:endParaRPr lang="en-GB" sz="2000" dirty="0" smtClean="0"/>
          </a:p>
          <a:p>
            <a:r>
              <a:rPr lang="en-GB" sz="2000" dirty="0" smtClean="0"/>
              <a:t>27</a:t>
            </a:r>
            <a:endParaRPr lang="en-GB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244860" y="1785516"/>
            <a:ext cx="3433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…</a:t>
            </a:r>
          </a:p>
          <a:p>
            <a:r>
              <a:rPr lang="en-GB" dirty="0" smtClean="0"/>
              <a:t>…</a:t>
            </a:r>
          </a:p>
          <a:p>
            <a:r>
              <a:rPr lang="en-GB" dirty="0" smtClean="0"/>
              <a:t>…</a:t>
            </a:r>
          </a:p>
          <a:p>
            <a:r>
              <a:rPr lang="en-GB" dirty="0" smtClean="0"/>
              <a:t>…</a:t>
            </a:r>
          </a:p>
          <a:p>
            <a:r>
              <a:rPr lang="en-GB" dirty="0" smtClean="0"/>
              <a:t>…</a:t>
            </a:r>
          </a:p>
          <a:p>
            <a:r>
              <a:rPr lang="en-GB" dirty="0" smtClean="0"/>
              <a:t>…</a:t>
            </a:r>
          </a:p>
          <a:p>
            <a:r>
              <a:rPr lang="en-GB" dirty="0" smtClean="0"/>
              <a:t>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85020" y="1785516"/>
            <a:ext cx="5741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56</a:t>
            </a:r>
            <a:endParaRPr lang="en-GB" sz="2000" dirty="0" smtClean="0"/>
          </a:p>
          <a:p>
            <a:r>
              <a:rPr lang="en-GB" sz="2000" dirty="0" smtClean="0"/>
              <a:t>136</a:t>
            </a:r>
            <a:endParaRPr lang="en-GB" sz="2000" dirty="0" smtClean="0"/>
          </a:p>
          <a:p>
            <a:r>
              <a:rPr lang="en-GB" sz="2000" dirty="0" smtClean="0"/>
              <a:t>90</a:t>
            </a:r>
            <a:endParaRPr lang="en-GB" sz="2000" dirty="0" smtClean="0"/>
          </a:p>
          <a:p>
            <a:r>
              <a:rPr lang="en-GB" sz="2000" dirty="0" smtClean="0"/>
              <a:t>35</a:t>
            </a:r>
            <a:endParaRPr lang="en-GB" sz="2000" dirty="0"/>
          </a:p>
          <a:p>
            <a:r>
              <a:rPr lang="en-GB" sz="2000" dirty="0" smtClean="0"/>
              <a:t>160</a:t>
            </a:r>
            <a:endParaRPr lang="en-GB" sz="2000" dirty="0" smtClean="0"/>
          </a:p>
          <a:p>
            <a:r>
              <a:rPr lang="en-GB" sz="2000" dirty="0" smtClean="0"/>
              <a:t>81</a:t>
            </a:r>
            <a:endParaRPr lang="en-GB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183304" y="39330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45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143744" y="39330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1929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583904" y="39330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558</a:t>
            </a:r>
            <a:endParaRPr lang="en-GB" dirty="0"/>
          </a:p>
        </p:txBody>
      </p:sp>
      <p:sp>
        <p:nvSpPr>
          <p:cNvPr id="24" name="Bent Arrow 23"/>
          <p:cNvSpPr/>
          <p:nvPr/>
        </p:nvSpPr>
        <p:spPr>
          <a:xfrm rot="10800000">
            <a:off x="3131839" y="4575570"/>
            <a:ext cx="3430053" cy="941661"/>
          </a:xfrm>
          <a:prstGeom prst="bentArrow">
            <a:avLst>
              <a:gd name="adj1" fmla="val 25000"/>
              <a:gd name="adj2" fmla="val 23481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336834"/>
              </p:ext>
            </p:extLst>
          </p:nvPr>
        </p:nvGraphicFramePr>
        <p:xfrm>
          <a:off x="4968830" y="5595415"/>
          <a:ext cx="39719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8" imgW="1041120" imgH="393480" progId="Equation.DSMT4">
                  <p:embed/>
                </p:oleObj>
              </mc:Choice>
              <mc:Fallback>
                <p:oleObj name="Equation" r:id="rId8" imgW="1041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30" y="5595415"/>
                        <a:ext cx="3971925" cy="93345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Down Arrow 25"/>
          <p:cNvSpPr/>
          <p:nvPr/>
        </p:nvSpPr>
        <p:spPr>
          <a:xfrm>
            <a:off x="7599832" y="4612741"/>
            <a:ext cx="484632" cy="8016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35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" y="620688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3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Simpangan</a:t>
            </a:r>
            <a:r>
              <a:rPr lang="en-US" b="1" dirty="0" smtClean="0">
                <a:latin typeface="Century Schoolbook" pitchFamily="18" charset="0"/>
              </a:rPr>
              <a:t> Rata-Rata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tabel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81224"/>
              </p:ext>
            </p:extLst>
          </p:nvPr>
        </p:nvGraphicFramePr>
        <p:xfrm>
          <a:off x="318240" y="2892075"/>
          <a:ext cx="8431320" cy="16176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7496"/>
                <a:gridCol w="1296144"/>
                <a:gridCol w="1440160"/>
                <a:gridCol w="1368152"/>
                <a:gridCol w="1224136"/>
                <a:gridCol w="1225232"/>
              </a:tblGrid>
              <a:tr h="6727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NILAI (Xi)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10</a:t>
                      </a:r>
                      <a:endParaRPr lang="en-GB" sz="2800" b="1" dirty="0"/>
                    </a:p>
                  </a:txBody>
                  <a:tcPr/>
                </a:tc>
              </a:tr>
              <a:tr h="6169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err="1" smtClean="0"/>
                        <a:t>Frekuensi</a:t>
                      </a:r>
                      <a:r>
                        <a:rPr lang="en-GB" sz="2800" b="1" dirty="0" smtClean="0"/>
                        <a:t> (Fi)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</a:t>
                      </a:r>
                      <a:endParaRPr lang="en-GB" sz="28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14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49" y="24036"/>
            <a:ext cx="8610600" cy="79208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546327"/>
              </p:ext>
            </p:extLst>
          </p:nvPr>
        </p:nvGraphicFramePr>
        <p:xfrm>
          <a:off x="195113" y="945840"/>
          <a:ext cx="8521282" cy="31406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6546"/>
                <a:gridCol w="1008112"/>
                <a:gridCol w="1080120"/>
                <a:gridCol w="1008112"/>
                <a:gridCol w="1008112"/>
                <a:gridCol w="1008112"/>
                <a:gridCol w="1512168"/>
              </a:tblGrid>
              <a:tr h="672783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baseline="0" dirty="0" smtClean="0"/>
                        <a:t>X</a:t>
                      </a:r>
                      <a:r>
                        <a:rPr lang="en-GB" sz="2800" b="1" baseline="0" dirty="0" smtClean="0"/>
                        <a:t>i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∑</a:t>
                      </a:r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 smtClean="0"/>
                        <a:t>F</a:t>
                      </a:r>
                      <a:r>
                        <a:rPr lang="en-GB" sz="2800" b="1" dirty="0" smtClean="0"/>
                        <a:t>i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32</a:t>
                      </a:r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</a:t>
                      </a:r>
                      <a:r>
                        <a:rPr lang="en-US" sz="28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249</a:t>
                      </a:r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33</a:t>
                      </a:r>
                      <a:endParaRPr lang="en-GB" sz="28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374881"/>
              </p:ext>
            </p:extLst>
          </p:nvPr>
        </p:nvGraphicFramePr>
        <p:xfrm>
          <a:off x="348767" y="4280098"/>
          <a:ext cx="498792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5" imgW="1981080" imgH="482400" progId="Equation.DSMT4">
                  <p:embed/>
                </p:oleObj>
              </mc:Choice>
              <mc:Fallback>
                <p:oleObj name="Equation" r:id="rId5" imgW="19810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67" y="4280098"/>
                        <a:ext cx="4987925" cy="12001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259133"/>
              </p:ext>
            </p:extLst>
          </p:nvPr>
        </p:nvGraphicFramePr>
        <p:xfrm>
          <a:off x="611560" y="2849339"/>
          <a:ext cx="1046584" cy="562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Equation" r:id="rId7" imgW="419040" imgH="304560" progId="Equation.DSMT4">
                  <p:embed/>
                </p:oleObj>
              </mc:Choice>
              <mc:Fallback>
                <p:oleObj name="Equation" r:id="rId7" imgW="419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1560" y="2849339"/>
                        <a:ext cx="1046584" cy="562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644234"/>
              </p:ext>
            </p:extLst>
          </p:nvPr>
        </p:nvGraphicFramePr>
        <p:xfrm>
          <a:off x="357771" y="3467100"/>
          <a:ext cx="15541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9" imgW="622080" imgH="304560" progId="Equation.DSMT4">
                  <p:embed/>
                </p:oleObj>
              </mc:Choice>
              <mc:Fallback>
                <p:oleObj name="Equation" r:id="rId9" imgW="622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7771" y="3467100"/>
                        <a:ext cx="15541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256907"/>
              </p:ext>
            </p:extLst>
          </p:nvPr>
        </p:nvGraphicFramePr>
        <p:xfrm>
          <a:off x="4611688" y="5632450"/>
          <a:ext cx="4576762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11" imgW="1879560" imgH="533160" progId="Equation.DSMT4">
                  <p:embed/>
                </p:oleObj>
              </mc:Choice>
              <mc:Fallback>
                <p:oleObj name="Equation" r:id="rId11" imgW="18795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5632450"/>
                        <a:ext cx="4576762" cy="1144588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8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453</Words>
  <Application>Microsoft Office PowerPoint</Application>
  <PresentationFormat>On-screen Show (4:3)</PresentationFormat>
  <Paragraphs>342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ＭＳ Ｐゴシック</vt:lpstr>
      <vt:lpstr>Arial</vt:lpstr>
      <vt:lpstr>Bodoni MT Black</vt:lpstr>
      <vt:lpstr>Britannic Bold</vt:lpstr>
      <vt:lpstr>Calibri</vt:lpstr>
      <vt:lpstr>Century Schoolbook</vt:lpstr>
      <vt:lpstr>Open Sans Light</vt:lpstr>
      <vt:lpstr>Times New Roman</vt:lpstr>
      <vt:lpstr>Office Theme</vt:lpstr>
      <vt:lpstr>MathType 6.0 Equation</vt:lpstr>
      <vt:lpstr>Equation</vt:lpstr>
      <vt:lpstr>STATISTIKA</vt:lpstr>
      <vt:lpstr>PENGERTIAN</vt:lpstr>
      <vt:lpstr>RUMUS SIMPANGAN RATA-RATA</vt:lpstr>
      <vt:lpstr>Contoh 1 : Tentukan Simpangan Rata-Rata dari data tanggal lahir berikut.</vt:lpstr>
      <vt:lpstr>Penyelesaian:</vt:lpstr>
      <vt:lpstr>Penyelesaian:</vt:lpstr>
      <vt:lpstr>PowerPoint Presentation</vt:lpstr>
      <vt:lpstr>PowerPoint Presentation</vt:lpstr>
      <vt:lpstr>PowerPoint Presentation</vt:lpstr>
      <vt:lpstr>PowerPoint Presentation</vt:lpstr>
      <vt:lpstr>MEAN</vt:lpstr>
      <vt:lpstr>PowerPoint Presentation</vt:lpstr>
      <vt:lpstr>MEAN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82</cp:revision>
  <dcterms:created xsi:type="dcterms:W3CDTF">2019-10-01T08:18:17Z</dcterms:created>
  <dcterms:modified xsi:type="dcterms:W3CDTF">2020-10-30T03:04:08Z</dcterms:modified>
</cp:coreProperties>
</file>