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3" r:id="rId3"/>
    <p:sldId id="257" r:id="rId4"/>
    <p:sldId id="258" r:id="rId5"/>
    <p:sldId id="259" r:id="rId6"/>
    <p:sldId id="260" r:id="rId7"/>
    <p:sldId id="261" r:id="rId8"/>
    <p:sldId id="275" r:id="rId9"/>
    <p:sldId id="262" r:id="rId10"/>
    <p:sldId id="274" r:id="rId11"/>
  </p:sldIdLst>
  <p:sldSz cx="12244388" cy="7205663"/>
  <p:notesSz cx="6858000" cy="9144000"/>
  <p:defaultTextStyle>
    <a:defPPr>
      <a:defRPr lang="en-US"/>
    </a:defPPr>
    <a:lvl1pPr marL="0" algn="l" defTabSz="11113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5681" algn="l" defTabSz="11113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11362" algn="l" defTabSz="11113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67043" algn="l" defTabSz="11113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22724" algn="l" defTabSz="11113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78404" algn="l" defTabSz="11113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34085" algn="l" defTabSz="11113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89766" algn="l" defTabSz="11113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45447" algn="l" defTabSz="111136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0">
          <p15:clr>
            <a:srgbClr val="A4A3A4"/>
          </p15:clr>
        </p15:guide>
        <p15:guide id="2" pos="38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462" y="84"/>
      </p:cViewPr>
      <p:guideLst>
        <p:guide orient="horz" pos="2270"/>
        <p:guide pos="3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E83A3-5A1F-4F18-9FE4-47669F3F8C5D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EEA31F-0FED-409A-AD93-0DB122DC9ADC}">
      <dgm:prSet custT="1"/>
      <dgm:spPr/>
      <dgm:t>
        <a:bodyPr/>
        <a:lstStyle/>
        <a:p>
          <a:pPr rtl="0"/>
          <a:r>
            <a:rPr lang="en-US" sz="3200" b="1" dirty="0" err="1">
              <a:solidFill>
                <a:schemeClr val="tx1"/>
              </a:solidFill>
            </a:rPr>
            <a:t>Tujuan</a:t>
          </a:r>
          <a:r>
            <a:rPr lang="en-US" sz="3200" b="1" dirty="0">
              <a:solidFill>
                <a:schemeClr val="tx1"/>
              </a:solidFill>
            </a:rPr>
            <a:t> </a:t>
          </a:r>
          <a:r>
            <a:rPr lang="en-US" sz="3200" b="1" dirty="0" err="1">
              <a:solidFill>
                <a:schemeClr val="tx1"/>
              </a:solidFill>
            </a:rPr>
            <a:t>Pembelajaran</a:t>
          </a:r>
          <a:endParaRPr lang="en-US" sz="3200" dirty="0">
            <a:solidFill>
              <a:schemeClr val="tx1"/>
            </a:solidFill>
          </a:endParaRPr>
        </a:p>
      </dgm:t>
    </dgm:pt>
    <dgm:pt modelId="{69CC025B-D9C3-47DF-9463-B58CA4AB94A4}" type="parTrans" cxnId="{D295E4FB-2620-46B7-8A73-D8587E0FD634}">
      <dgm:prSet/>
      <dgm:spPr/>
      <dgm:t>
        <a:bodyPr/>
        <a:lstStyle/>
        <a:p>
          <a:endParaRPr lang="en-US"/>
        </a:p>
      </dgm:t>
    </dgm:pt>
    <dgm:pt modelId="{BEAA4732-17FB-4241-88C3-46FD9EA2600F}" type="sibTrans" cxnId="{D295E4FB-2620-46B7-8A73-D8587E0FD634}">
      <dgm:prSet/>
      <dgm:spPr/>
      <dgm:t>
        <a:bodyPr/>
        <a:lstStyle/>
        <a:p>
          <a:endParaRPr lang="en-US"/>
        </a:p>
      </dgm:t>
    </dgm:pt>
    <dgm:pt modelId="{B943ACA6-2C8F-48BF-8D14-CB2A1B8B132B}" type="pres">
      <dgm:prSet presAssocID="{484E83A3-5A1F-4F18-9FE4-47669F3F8C5D}" presName="linear" presStyleCnt="0">
        <dgm:presLayoutVars>
          <dgm:animLvl val="lvl"/>
          <dgm:resizeHandles val="exact"/>
        </dgm:presLayoutVars>
      </dgm:prSet>
      <dgm:spPr/>
    </dgm:pt>
    <dgm:pt modelId="{A4549A0B-40EA-4E71-AD6A-6E2A6A6FD4EA}" type="pres">
      <dgm:prSet presAssocID="{B7EEA31F-0FED-409A-AD93-0DB122DC9ADC}" presName="parentText" presStyleLbl="node1" presStyleIdx="0" presStyleCnt="1" custScaleY="166765" custLinFactNeighborX="21818" custLinFactNeighborY="-33033">
        <dgm:presLayoutVars>
          <dgm:chMax val="0"/>
          <dgm:bulletEnabled val="1"/>
        </dgm:presLayoutVars>
      </dgm:prSet>
      <dgm:spPr/>
    </dgm:pt>
  </dgm:ptLst>
  <dgm:cxnLst>
    <dgm:cxn modelId="{D64753A8-ABEC-4E88-8113-493F6FE06586}" type="presOf" srcId="{B7EEA31F-0FED-409A-AD93-0DB122DC9ADC}" destId="{A4549A0B-40EA-4E71-AD6A-6E2A6A6FD4EA}" srcOrd="0" destOrd="0" presId="urn:microsoft.com/office/officeart/2005/8/layout/vList2"/>
    <dgm:cxn modelId="{C59FE6EB-1C73-49F9-8791-8741729542D1}" type="presOf" srcId="{484E83A3-5A1F-4F18-9FE4-47669F3F8C5D}" destId="{B943ACA6-2C8F-48BF-8D14-CB2A1B8B132B}" srcOrd="0" destOrd="0" presId="urn:microsoft.com/office/officeart/2005/8/layout/vList2"/>
    <dgm:cxn modelId="{D295E4FB-2620-46B7-8A73-D8587E0FD634}" srcId="{484E83A3-5A1F-4F18-9FE4-47669F3F8C5D}" destId="{B7EEA31F-0FED-409A-AD93-0DB122DC9ADC}" srcOrd="0" destOrd="0" parTransId="{69CC025B-D9C3-47DF-9463-B58CA4AB94A4}" sibTransId="{BEAA4732-17FB-4241-88C3-46FD9EA2600F}"/>
    <dgm:cxn modelId="{814A6D77-2ABC-4B28-81DF-D5F552C1E3C2}" type="presParOf" srcId="{B943ACA6-2C8F-48BF-8D14-CB2A1B8B132B}" destId="{A4549A0B-40EA-4E71-AD6A-6E2A6A6FD4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B5A0D5-DB95-4EE3-A084-2E966234FE0F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3E0D1B-D92A-4F67-8B62-7AA4D3222889}">
      <dgm:prSet custT="1"/>
      <dgm:spPr/>
      <dgm:t>
        <a:bodyPr/>
        <a:lstStyle/>
        <a:p>
          <a:pPr rtl="0"/>
          <a:r>
            <a:rPr lang="en-US" sz="2800" b="1" dirty="0">
              <a:solidFill>
                <a:schemeClr val="tx1"/>
              </a:solidFill>
            </a:rPr>
            <a:t> PETA KONSEP</a:t>
          </a:r>
        </a:p>
      </dgm:t>
    </dgm:pt>
    <dgm:pt modelId="{CB3FD6CF-313B-4F60-A1A1-DBAAC22888F7}" type="parTrans" cxnId="{06A3E8BE-091B-4EA4-A35D-20E98EDCD41F}">
      <dgm:prSet/>
      <dgm:spPr/>
      <dgm:t>
        <a:bodyPr/>
        <a:lstStyle/>
        <a:p>
          <a:endParaRPr lang="en-US"/>
        </a:p>
      </dgm:t>
    </dgm:pt>
    <dgm:pt modelId="{6792A507-35F0-4C2E-BC02-FDF47E4A5C4A}" type="sibTrans" cxnId="{06A3E8BE-091B-4EA4-A35D-20E98EDCD41F}">
      <dgm:prSet/>
      <dgm:spPr/>
      <dgm:t>
        <a:bodyPr/>
        <a:lstStyle/>
        <a:p>
          <a:endParaRPr lang="en-US"/>
        </a:p>
      </dgm:t>
    </dgm:pt>
    <dgm:pt modelId="{9177AA1C-64F6-4C19-9F11-B5FF2AA9564A}" type="pres">
      <dgm:prSet presAssocID="{AAB5A0D5-DB95-4EE3-A084-2E966234FE0F}" presName="linear" presStyleCnt="0">
        <dgm:presLayoutVars>
          <dgm:animLvl val="lvl"/>
          <dgm:resizeHandles val="exact"/>
        </dgm:presLayoutVars>
      </dgm:prSet>
      <dgm:spPr/>
    </dgm:pt>
    <dgm:pt modelId="{674EB096-5223-4BFC-BD71-159E711F9564}" type="pres">
      <dgm:prSet presAssocID="{813E0D1B-D92A-4F67-8B62-7AA4D3222889}" presName="parentText" presStyleLbl="node1" presStyleIdx="0" presStyleCnt="1" custScaleY="165790">
        <dgm:presLayoutVars>
          <dgm:chMax val="0"/>
          <dgm:bulletEnabled val="1"/>
        </dgm:presLayoutVars>
      </dgm:prSet>
      <dgm:spPr/>
    </dgm:pt>
  </dgm:ptLst>
  <dgm:cxnLst>
    <dgm:cxn modelId="{E475513C-CA96-440E-8E2D-CB49DDC3C23E}" type="presOf" srcId="{813E0D1B-D92A-4F67-8B62-7AA4D3222889}" destId="{674EB096-5223-4BFC-BD71-159E711F9564}" srcOrd="0" destOrd="0" presId="urn:microsoft.com/office/officeart/2005/8/layout/vList2"/>
    <dgm:cxn modelId="{B2293554-11E1-4D7B-98BA-9E6715E5859D}" type="presOf" srcId="{AAB5A0D5-DB95-4EE3-A084-2E966234FE0F}" destId="{9177AA1C-64F6-4C19-9F11-B5FF2AA9564A}" srcOrd="0" destOrd="0" presId="urn:microsoft.com/office/officeart/2005/8/layout/vList2"/>
    <dgm:cxn modelId="{06A3E8BE-091B-4EA4-A35D-20E98EDCD41F}" srcId="{AAB5A0D5-DB95-4EE3-A084-2E966234FE0F}" destId="{813E0D1B-D92A-4F67-8B62-7AA4D3222889}" srcOrd="0" destOrd="0" parTransId="{CB3FD6CF-313B-4F60-A1A1-DBAAC22888F7}" sibTransId="{6792A507-35F0-4C2E-BC02-FDF47E4A5C4A}"/>
    <dgm:cxn modelId="{19598FD8-48EF-4244-B463-A05B188973AF}" type="presParOf" srcId="{9177AA1C-64F6-4C19-9F11-B5FF2AA9564A}" destId="{674EB096-5223-4BFC-BD71-159E711F956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BF13C5-8A55-426D-98B4-838B1086C91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21580A-BED0-438C-9FF9-9247115D464B}">
      <dgm:prSet custT="1"/>
      <dgm:spPr/>
      <dgm:t>
        <a:bodyPr/>
        <a:lstStyle/>
        <a:p>
          <a:pPr rtl="0"/>
          <a:r>
            <a:rPr lang="en-US" sz="3200" b="1" dirty="0"/>
            <a:t>  A. </a:t>
          </a:r>
          <a:r>
            <a:rPr lang="en-US" sz="3200" b="1" dirty="0" err="1"/>
            <a:t>Karakteristik</a:t>
          </a:r>
          <a:r>
            <a:rPr lang="en-US" sz="3200" b="1" dirty="0"/>
            <a:t> Perusahaan </a:t>
          </a:r>
          <a:r>
            <a:rPr lang="en-US" sz="3200" b="1" dirty="0" err="1"/>
            <a:t>Jasa</a:t>
          </a:r>
          <a:endParaRPr lang="en-US" sz="3200" dirty="0"/>
        </a:p>
      </dgm:t>
    </dgm:pt>
    <dgm:pt modelId="{F922BD13-ECF9-4ABC-80FE-884812C5F5FD}" type="parTrans" cxnId="{142FF747-EBED-49FC-97BA-9CB577BCFC61}">
      <dgm:prSet/>
      <dgm:spPr/>
      <dgm:t>
        <a:bodyPr/>
        <a:lstStyle/>
        <a:p>
          <a:endParaRPr lang="en-US"/>
        </a:p>
      </dgm:t>
    </dgm:pt>
    <dgm:pt modelId="{9B7443BB-AE29-4126-9E1E-55A2BA513378}" type="sibTrans" cxnId="{142FF747-EBED-49FC-97BA-9CB577BCFC61}">
      <dgm:prSet/>
      <dgm:spPr/>
      <dgm:t>
        <a:bodyPr/>
        <a:lstStyle/>
        <a:p>
          <a:endParaRPr lang="en-US"/>
        </a:p>
      </dgm:t>
    </dgm:pt>
    <dgm:pt modelId="{C4190C92-D657-4FE4-B0DE-1FEC84D7B298}" type="pres">
      <dgm:prSet presAssocID="{19BF13C5-8A55-426D-98B4-838B1086C910}" presName="linear" presStyleCnt="0">
        <dgm:presLayoutVars>
          <dgm:animLvl val="lvl"/>
          <dgm:resizeHandles val="exact"/>
        </dgm:presLayoutVars>
      </dgm:prSet>
      <dgm:spPr/>
    </dgm:pt>
    <dgm:pt modelId="{531A75EB-B1A0-451F-9C64-E3FC14BB85E0}" type="pres">
      <dgm:prSet presAssocID="{A621580A-BED0-438C-9FF9-9247115D464B}" presName="parentText" presStyleLbl="node1" presStyleIdx="0" presStyleCnt="1" custScaleY="166928" custLinFactNeighborX="-1205" custLinFactNeighborY="-60201">
        <dgm:presLayoutVars>
          <dgm:chMax val="0"/>
          <dgm:bulletEnabled val="1"/>
        </dgm:presLayoutVars>
      </dgm:prSet>
      <dgm:spPr/>
    </dgm:pt>
  </dgm:ptLst>
  <dgm:cxnLst>
    <dgm:cxn modelId="{80F2FC62-8F27-4F37-B79B-0EB47D78E61D}" type="presOf" srcId="{A621580A-BED0-438C-9FF9-9247115D464B}" destId="{531A75EB-B1A0-451F-9C64-E3FC14BB85E0}" srcOrd="0" destOrd="0" presId="urn:microsoft.com/office/officeart/2005/8/layout/vList2"/>
    <dgm:cxn modelId="{142FF747-EBED-49FC-97BA-9CB577BCFC61}" srcId="{19BF13C5-8A55-426D-98B4-838B1086C910}" destId="{A621580A-BED0-438C-9FF9-9247115D464B}" srcOrd="0" destOrd="0" parTransId="{F922BD13-ECF9-4ABC-80FE-884812C5F5FD}" sibTransId="{9B7443BB-AE29-4126-9E1E-55A2BA513378}"/>
    <dgm:cxn modelId="{68BA796C-9BA1-497B-A23A-108855A65519}" type="presOf" srcId="{19BF13C5-8A55-426D-98B4-838B1086C910}" destId="{C4190C92-D657-4FE4-B0DE-1FEC84D7B298}" srcOrd="0" destOrd="0" presId="urn:microsoft.com/office/officeart/2005/8/layout/vList2"/>
    <dgm:cxn modelId="{FC77A61B-AC2E-49C3-9C2C-1AF02B89C89F}" type="presParOf" srcId="{C4190C92-D657-4FE4-B0DE-1FEC84D7B298}" destId="{531A75EB-B1A0-451F-9C64-E3FC14BB85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F6D4AB-251F-4892-B740-B1F4B738D50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BFB671-F47D-427C-AFEF-16C083D319DA}">
      <dgm:prSet custT="1"/>
      <dgm:spPr/>
      <dgm:t>
        <a:bodyPr/>
        <a:lstStyle/>
        <a:p>
          <a:pPr algn="ctr" rtl="0"/>
          <a:r>
            <a:rPr lang="en-US" sz="3200" b="1" dirty="0"/>
            <a:t>  B. </a:t>
          </a:r>
          <a:r>
            <a:rPr lang="en-US" sz="3200" b="1" dirty="0" err="1"/>
            <a:t>Tahap</a:t>
          </a:r>
          <a:r>
            <a:rPr lang="en-US" sz="3200" b="1" dirty="0"/>
            <a:t> </a:t>
          </a:r>
          <a:r>
            <a:rPr lang="en-US" sz="3200" b="1" dirty="0" err="1"/>
            <a:t>Pencatatan</a:t>
          </a:r>
          <a:endParaRPr lang="en-US" sz="3200" dirty="0"/>
        </a:p>
      </dgm:t>
    </dgm:pt>
    <dgm:pt modelId="{38A26DE8-FC76-41F0-951D-393957FB992C}" type="parTrans" cxnId="{9A1F6973-753E-4049-A68D-58577E6AB26D}">
      <dgm:prSet/>
      <dgm:spPr/>
      <dgm:t>
        <a:bodyPr/>
        <a:lstStyle/>
        <a:p>
          <a:pPr algn="ctr"/>
          <a:endParaRPr lang="en-US"/>
        </a:p>
      </dgm:t>
    </dgm:pt>
    <dgm:pt modelId="{83BD2A98-D660-4FA9-9D1D-ECAF4DED8E92}" type="sibTrans" cxnId="{9A1F6973-753E-4049-A68D-58577E6AB26D}">
      <dgm:prSet/>
      <dgm:spPr/>
      <dgm:t>
        <a:bodyPr/>
        <a:lstStyle/>
        <a:p>
          <a:pPr algn="ctr"/>
          <a:endParaRPr lang="en-US"/>
        </a:p>
      </dgm:t>
    </dgm:pt>
    <dgm:pt modelId="{8C95B4CC-38E5-4056-96D1-DB2EFD3E1BD1}" type="pres">
      <dgm:prSet presAssocID="{6AF6D4AB-251F-4892-B740-B1F4B738D503}" presName="linear" presStyleCnt="0">
        <dgm:presLayoutVars>
          <dgm:animLvl val="lvl"/>
          <dgm:resizeHandles val="exact"/>
        </dgm:presLayoutVars>
      </dgm:prSet>
      <dgm:spPr/>
    </dgm:pt>
    <dgm:pt modelId="{68D26857-95FE-464E-83BA-20238B5A37D3}" type="pres">
      <dgm:prSet presAssocID="{DDBFB671-F47D-427C-AFEF-16C083D319DA}" presName="parentText" presStyleLbl="node1" presStyleIdx="0" presStyleCnt="1" custLinFactNeighborX="-8772" custLinFactNeighborY="-881">
        <dgm:presLayoutVars>
          <dgm:chMax val="0"/>
          <dgm:bulletEnabled val="1"/>
        </dgm:presLayoutVars>
      </dgm:prSet>
      <dgm:spPr/>
    </dgm:pt>
  </dgm:ptLst>
  <dgm:cxnLst>
    <dgm:cxn modelId="{50897A14-9BFC-4F1F-A8DB-30B1A27CEAE3}" type="presOf" srcId="{DDBFB671-F47D-427C-AFEF-16C083D319DA}" destId="{68D26857-95FE-464E-83BA-20238B5A37D3}" srcOrd="0" destOrd="0" presId="urn:microsoft.com/office/officeart/2005/8/layout/vList2"/>
    <dgm:cxn modelId="{9A1F6973-753E-4049-A68D-58577E6AB26D}" srcId="{6AF6D4AB-251F-4892-B740-B1F4B738D503}" destId="{DDBFB671-F47D-427C-AFEF-16C083D319DA}" srcOrd="0" destOrd="0" parTransId="{38A26DE8-FC76-41F0-951D-393957FB992C}" sibTransId="{83BD2A98-D660-4FA9-9D1D-ECAF4DED8E92}"/>
    <dgm:cxn modelId="{D3382CBE-5126-4091-8FD1-E9465A44A6ED}" type="presOf" srcId="{6AF6D4AB-251F-4892-B740-B1F4B738D503}" destId="{8C95B4CC-38E5-4056-96D1-DB2EFD3E1BD1}" srcOrd="0" destOrd="0" presId="urn:microsoft.com/office/officeart/2005/8/layout/vList2"/>
    <dgm:cxn modelId="{90A76E18-6F87-43C9-B08D-A18D185953BF}" type="presParOf" srcId="{8C95B4CC-38E5-4056-96D1-DB2EFD3E1BD1}" destId="{68D26857-95FE-464E-83BA-20238B5A37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49A0B-40EA-4E71-AD6A-6E2A6A6FD4EA}">
      <dsp:nvSpPr>
        <dsp:cNvPr id="0" name=""/>
        <dsp:cNvSpPr/>
      </dsp:nvSpPr>
      <dsp:spPr>
        <a:xfrm>
          <a:off x="0" y="125180"/>
          <a:ext cx="4191000" cy="5847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</a:rPr>
            <a:t>Tujuan</a:t>
          </a:r>
          <a:r>
            <a:rPr lang="en-US" sz="3200" b="1" kern="1200" dirty="0">
              <a:solidFill>
                <a:schemeClr val="tx1"/>
              </a:solidFill>
            </a:rPr>
            <a:t> </a:t>
          </a:r>
          <a:r>
            <a:rPr lang="en-US" sz="3200" b="1" kern="1200" dirty="0" err="1">
              <a:solidFill>
                <a:schemeClr val="tx1"/>
              </a:solidFill>
            </a:rPr>
            <a:t>Pembelajaran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28546" y="153726"/>
        <a:ext cx="4133908" cy="5276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EB096-5223-4BFC-BD71-159E711F9564}">
      <dsp:nvSpPr>
        <dsp:cNvPr id="0" name=""/>
        <dsp:cNvSpPr/>
      </dsp:nvSpPr>
      <dsp:spPr>
        <a:xfrm>
          <a:off x="0" y="255"/>
          <a:ext cx="2514599" cy="5227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 PETA KONSEP</a:t>
          </a:r>
        </a:p>
      </dsp:txBody>
      <dsp:txXfrm>
        <a:off x="25517" y="25772"/>
        <a:ext cx="2463565" cy="4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A75EB-B1A0-451F-9C64-E3FC14BB85E0}">
      <dsp:nvSpPr>
        <dsp:cNvPr id="0" name=""/>
        <dsp:cNvSpPr/>
      </dsp:nvSpPr>
      <dsp:spPr>
        <a:xfrm>
          <a:off x="0" y="0"/>
          <a:ext cx="6324600" cy="5853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  A. </a:t>
          </a:r>
          <a:r>
            <a:rPr lang="en-US" sz="3200" b="1" kern="1200" dirty="0" err="1"/>
            <a:t>Karakteristik</a:t>
          </a:r>
          <a:r>
            <a:rPr lang="en-US" sz="3200" b="1" kern="1200" dirty="0"/>
            <a:t> Perusahaan </a:t>
          </a:r>
          <a:r>
            <a:rPr lang="en-US" sz="3200" b="1" kern="1200" dirty="0" err="1"/>
            <a:t>Jasa</a:t>
          </a:r>
          <a:endParaRPr lang="en-US" sz="3200" kern="1200" dirty="0"/>
        </a:p>
      </dsp:txBody>
      <dsp:txXfrm>
        <a:off x="28574" y="28574"/>
        <a:ext cx="6267452" cy="5281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26857-95FE-464E-83BA-20238B5A37D3}">
      <dsp:nvSpPr>
        <dsp:cNvPr id="0" name=""/>
        <dsp:cNvSpPr/>
      </dsp:nvSpPr>
      <dsp:spPr>
        <a:xfrm>
          <a:off x="0" y="3"/>
          <a:ext cx="4343400" cy="823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  B. </a:t>
          </a:r>
          <a:r>
            <a:rPr lang="en-US" sz="3200" b="1" kern="1200" dirty="0" err="1"/>
            <a:t>Tahap</a:t>
          </a:r>
          <a:r>
            <a:rPr lang="en-US" sz="3200" b="1" kern="1200" dirty="0"/>
            <a:t> </a:t>
          </a:r>
          <a:r>
            <a:rPr lang="en-US" sz="3200" b="1" kern="1200" dirty="0" err="1"/>
            <a:t>Pencatatan</a:t>
          </a:r>
          <a:endParaRPr lang="en-US" sz="3200" kern="1200" dirty="0"/>
        </a:p>
      </dsp:txBody>
      <dsp:txXfrm>
        <a:off x="40209" y="40212"/>
        <a:ext cx="4262982" cy="743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329" y="2238426"/>
            <a:ext cx="10407730" cy="15445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6658" y="4083209"/>
            <a:ext cx="8571072" cy="184144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5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7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2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7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4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89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45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57C7-82BE-40E3-B0DE-1101ED6DE56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9093994" y="6727031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Jilid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8226263" y="6727029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292056" y="6685253"/>
            <a:ext cx="629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444DAE-F0D7-4D0C-9235-3295870455CA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‹#›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264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57C7-82BE-40E3-B0DE-1101ED6DE56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3499" y="6678583"/>
            <a:ext cx="3877390" cy="383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5145" y="6678583"/>
            <a:ext cx="2857024" cy="383635"/>
          </a:xfrm>
          <a:prstGeom prst="rect">
            <a:avLst/>
          </a:prstGeom>
        </p:spPr>
        <p:txBody>
          <a:bodyPr/>
          <a:lstStyle/>
          <a:p>
            <a:fld id="{BB3FCE8D-9AC3-4BCF-BC23-A972F63C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4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7181" y="288561"/>
            <a:ext cx="2754987" cy="61481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219" y="288561"/>
            <a:ext cx="8060889" cy="61481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57C7-82BE-40E3-B0DE-1101ED6DE56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3499" y="6678583"/>
            <a:ext cx="3877390" cy="383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5145" y="6678583"/>
            <a:ext cx="2857024" cy="383635"/>
          </a:xfrm>
          <a:prstGeom prst="rect">
            <a:avLst/>
          </a:prstGeom>
        </p:spPr>
        <p:txBody>
          <a:bodyPr/>
          <a:lstStyle/>
          <a:p>
            <a:fld id="{BB3FCE8D-9AC3-4BCF-BC23-A972F63C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78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7575" y="2238375"/>
            <a:ext cx="10409238" cy="1544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6738" y="4083050"/>
            <a:ext cx="8570912" cy="1841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25FC-8C16-4BE7-818E-8A66C625A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DE1A-4547-4E74-970C-0FBAC092A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788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25FC-8C16-4BE7-818E-8A66C625A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DE1A-4547-4E74-970C-0FBAC092A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01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8" y="4630738"/>
            <a:ext cx="10407650" cy="14303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788" y="3054350"/>
            <a:ext cx="10407650" cy="15763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25FC-8C16-4BE7-818E-8A66C625A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DE1A-4547-4E74-970C-0FBAC092A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782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81163"/>
            <a:ext cx="5432425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81163"/>
            <a:ext cx="5434013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25FC-8C16-4BE7-818E-8A66C625A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DE1A-4547-4E74-970C-0FBAC092A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02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775" y="1612900"/>
            <a:ext cx="5410200" cy="6715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" y="2284413"/>
            <a:ext cx="5410200" cy="4152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9825" y="1612900"/>
            <a:ext cx="5411788" cy="6715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9825" y="2284413"/>
            <a:ext cx="5411788" cy="41529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25FC-8C16-4BE7-818E-8A66C625A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DE1A-4547-4E74-970C-0FBAC092A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10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25FC-8C16-4BE7-818E-8A66C625A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DE1A-4547-4E74-970C-0FBAC092A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55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25FC-8C16-4BE7-818E-8A66C625A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DE1A-4547-4E74-970C-0FBAC092A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72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87338"/>
            <a:ext cx="4027488" cy="12207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7900" y="287338"/>
            <a:ext cx="6843713" cy="61499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775" y="1508125"/>
            <a:ext cx="4027488" cy="49291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25FC-8C16-4BE7-818E-8A66C625A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DE1A-4547-4E74-970C-0FBAC092A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1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57C7-82BE-40E3-B0DE-1101ED6DE56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3499" y="6678583"/>
            <a:ext cx="3877390" cy="383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5145" y="6678583"/>
            <a:ext cx="2857024" cy="383635"/>
          </a:xfrm>
          <a:prstGeom prst="rect">
            <a:avLst/>
          </a:prstGeom>
        </p:spPr>
        <p:txBody>
          <a:bodyPr/>
          <a:lstStyle/>
          <a:p>
            <a:fld id="{BB3FCE8D-9AC3-4BCF-BC23-A972F63C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77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300" y="5043488"/>
            <a:ext cx="7346950" cy="5953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00300" y="644525"/>
            <a:ext cx="7346950" cy="43227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0300" y="5638800"/>
            <a:ext cx="7346950" cy="846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25FC-8C16-4BE7-818E-8A66C625A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DE1A-4547-4E74-970C-0FBAC092A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45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25FC-8C16-4BE7-818E-8A66C625A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DE1A-4547-4E74-970C-0FBAC092A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82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7300" y="288925"/>
            <a:ext cx="2754313" cy="6148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775" y="288925"/>
            <a:ext cx="8112125" cy="6148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025FC-8C16-4BE7-818E-8A66C625A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6DE1A-4547-4E74-970C-0FBAC092A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3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222" y="4630306"/>
            <a:ext cx="10407730" cy="1431125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7222" y="3054068"/>
            <a:ext cx="10407730" cy="157623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568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13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70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27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784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408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897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454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57C7-82BE-40E3-B0DE-1101ED6DE56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3499" y="6678583"/>
            <a:ext cx="3877390" cy="383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75145" y="6678583"/>
            <a:ext cx="2857024" cy="383635"/>
          </a:xfrm>
          <a:prstGeom prst="rect">
            <a:avLst/>
          </a:prstGeom>
        </p:spPr>
        <p:txBody>
          <a:bodyPr/>
          <a:lstStyle/>
          <a:p>
            <a:fld id="{BB3FCE8D-9AC3-4BCF-BC23-A972F63C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3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219" y="1681322"/>
            <a:ext cx="5407938" cy="475540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4231" y="1681322"/>
            <a:ext cx="5407938" cy="4755405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57C7-82BE-40E3-B0DE-1101ED6DE56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83499" y="6678583"/>
            <a:ext cx="3877390" cy="383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75145" y="6678583"/>
            <a:ext cx="2857024" cy="383635"/>
          </a:xfrm>
          <a:prstGeom prst="rect">
            <a:avLst/>
          </a:prstGeom>
        </p:spPr>
        <p:txBody>
          <a:bodyPr/>
          <a:lstStyle/>
          <a:p>
            <a:fld id="{BB3FCE8D-9AC3-4BCF-BC23-A972F63C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220" y="1612935"/>
            <a:ext cx="5410064" cy="6721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681" indent="0">
              <a:buNone/>
              <a:defRPr sz="2400" b="1"/>
            </a:lvl2pPr>
            <a:lvl3pPr marL="1111362" indent="0">
              <a:buNone/>
              <a:defRPr sz="2200" b="1"/>
            </a:lvl3pPr>
            <a:lvl4pPr marL="1667043" indent="0">
              <a:buNone/>
              <a:defRPr sz="1900" b="1"/>
            </a:lvl4pPr>
            <a:lvl5pPr marL="2222724" indent="0">
              <a:buNone/>
              <a:defRPr sz="1900" b="1"/>
            </a:lvl5pPr>
            <a:lvl6pPr marL="2778404" indent="0">
              <a:buNone/>
              <a:defRPr sz="1900" b="1"/>
            </a:lvl6pPr>
            <a:lvl7pPr marL="3334085" indent="0">
              <a:buNone/>
              <a:defRPr sz="1900" b="1"/>
            </a:lvl7pPr>
            <a:lvl8pPr marL="3889766" indent="0">
              <a:buNone/>
              <a:defRPr sz="1900" b="1"/>
            </a:lvl8pPr>
            <a:lvl9pPr marL="444544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220" y="2285129"/>
            <a:ext cx="5410064" cy="41515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9979" y="1612935"/>
            <a:ext cx="5412190" cy="6721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681" indent="0">
              <a:buNone/>
              <a:defRPr sz="2400" b="1"/>
            </a:lvl2pPr>
            <a:lvl3pPr marL="1111362" indent="0">
              <a:buNone/>
              <a:defRPr sz="2200" b="1"/>
            </a:lvl3pPr>
            <a:lvl4pPr marL="1667043" indent="0">
              <a:buNone/>
              <a:defRPr sz="1900" b="1"/>
            </a:lvl4pPr>
            <a:lvl5pPr marL="2222724" indent="0">
              <a:buNone/>
              <a:defRPr sz="1900" b="1"/>
            </a:lvl5pPr>
            <a:lvl6pPr marL="2778404" indent="0">
              <a:buNone/>
              <a:defRPr sz="1900" b="1"/>
            </a:lvl6pPr>
            <a:lvl7pPr marL="3334085" indent="0">
              <a:buNone/>
              <a:defRPr sz="1900" b="1"/>
            </a:lvl7pPr>
            <a:lvl8pPr marL="3889766" indent="0">
              <a:buNone/>
              <a:defRPr sz="1900" b="1"/>
            </a:lvl8pPr>
            <a:lvl9pPr marL="4445447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9979" y="2285129"/>
            <a:ext cx="5412190" cy="41515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57C7-82BE-40E3-B0DE-1101ED6DE56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83499" y="6678583"/>
            <a:ext cx="3877390" cy="383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75145" y="6678583"/>
            <a:ext cx="2857024" cy="383635"/>
          </a:xfrm>
          <a:prstGeom prst="rect">
            <a:avLst/>
          </a:prstGeom>
        </p:spPr>
        <p:txBody>
          <a:bodyPr/>
          <a:lstStyle/>
          <a:p>
            <a:fld id="{BB3FCE8D-9AC3-4BCF-BC23-A972F63C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8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57C7-82BE-40E3-B0DE-1101ED6DE56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83499" y="6678583"/>
            <a:ext cx="3877390" cy="383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75145" y="6678583"/>
            <a:ext cx="2857024" cy="383635"/>
          </a:xfrm>
          <a:prstGeom prst="rect">
            <a:avLst/>
          </a:prstGeom>
        </p:spPr>
        <p:txBody>
          <a:bodyPr/>
          <a:lstStyle/>
          <a:p>
            <a:fld id="{BB3FCE8D-9AC3-4BCF-BC23-A972F63C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57C7-82BE-40E3-B0DE-1101ED6DE56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83499" y="6678583"/>
            <a:ext cx="3877390" cy="383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75145" y="6678583"/>
            <a:ext cx="2857024" cy="383635"/>
          </a:xfrm>
          <a:prstGeom prst="rect">
            <a:avLst/>
          </a:prstGeom>
        </p:spPr>
        <p:txBody>
          <a:bodyPr/>
          <a:lstStyle/>
          <a:p>
            <a:fld id="{BB3FCE8D-9AC3-4BCF-BC23-A972F63C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6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220" y="286892"/>
            <a:ext cx="4028319" cy="122096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7216" y="286893"/>
            <a:ext cx="6844953" cy="614983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220" y="1507852"/>
            <a:ext cx="4028319" cy="4928874"/>
          </a:xfrm>
        </p:spPr>
        <p:txBody>
          <a:bodyPr/>
          <a:lstStyle>
            <a:lvl1pPr marL="0" indent="0">
              <a:buNone/>
              <a:defRPr sz="1700"/>
            </a:lvl1pPr>
            <a:lvl2pPr marL="555681" indent="0">
              <a:buNone/>
              <a:defRPr sz="1500"/>
            </a:lvl2pPr>
            <a:lvl3pPr marL="1111362" indent="0">
              <a:buNone/>
              <a:defRPr sz="1200"/>
            </a:lvl3pPr>
            <a:lvl4pPr marL="1667043" indent="0">
              <a:buNone/>
              <a:defRPr sz="1100"/>
            </a:lvl4pPr>
            <a:lvl5pPr marL="2222724" indent="0">
              <a:buNone/>
              <a:defRPr sz="1100"/>
            </a:lvl5pPr>
            <a:lvl6pPr marL="2778404" indent="0">
              <a:buNone/>
              <a:defRPr sz="1100"/>
            </a:lvl6pPr>
            <a:lvl7pPr marL="3334085" indent="0">
              <a:buNone/>
              <a:defRPr sz="1100"/>
            </a:lvl7pPr>
            <a:lvl8pPr marL="3889766" indent="0">
              <a:buNone/>
              <a:defRPr sz="1100"/>
            </a:lvl8pPr>
            <a:lvl9pPr marL="444544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57C7-82BE-40E3-B0DE-1101ED6DE56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83499" y="6678583"/>
            <a:ext cx="3877390" cy="383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75145" y="6678583"/>
            <a:ext cx="2857024" cy="383635"/>
          </a:xfrm>
          <a:prstGeom prst="rect">
            <a:avLst/>
          </a:prstGeom>
        </p:spPr>
        <p:txBody>
          <a:bodyPr/>
          <a:lstStyle/>
          <a:p>
            <a:fld id="{BB3FCE8D-9AC3-4BCF-BC23-A972F63C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5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986" y="5043964"/>
            <a:ext cx="7346633" cy="5954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9986" y="643839"/>
            <a:ext cx="7346633" cy="4323398"/>
          </a:xfrm>
        </p:spPr>
        <p:txBody>
          <a:bodyPr/>
          <a:lstStyle>
            <a:lvl1pPr marL="0" indent="0">
              <a:buNone/>
              <a:defRPr sz="3900"/>
            </a:lvl1pPr>
            <a:lvl2pPr marL="555681" indent="0">
              <a:buNone/>
              <a:defRPr sz="3400"/>
            </a:lvl2pPr>
            <a:lvl3pPr marL="1111362" indent="0">
              <a:buNone/>
              <a:defRPr sz="2900"/>
            </a:lvl3pPr>
            <a:lvl4pPr marL="1667043" indent="0">
              <a:buNone/>
              <a:defRPr sz="2400"/>
            </a:lvl4pPr>
            <a:lvl5pPr marL="2222724" indent="0">
              <a:buNone/>
              <a:defRPr sz="2400"/>
            </a:lvl5pPr>
            <a:lvl6pPr marL="2778404" indent="0">
              <a:buNone/>
              <a:defRPr sz="2400"/>
            </a:lvl6pPr>
            <a:lvl7pPr marL="3334085" indent="0">
              <a:buNone/>
              <a:defRPr sz="2400"/>
            </a:lvl7pPr>
            <a:lvl8pPr marL="3889766" indent="0">
              <a:buNone/>
              <a:defRPr sz="2400"/>
            </a:lvl8pPr>
            <a:lvl9pPr marL="4445447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9986" y="5639433"/>
            <a:ext cx="7346633" cy="845664"/>
          </a:xfrm>
        </p:spPr>
        <p:txBody>
          <a:bodyPr/>
          <a:lstStyle>
            <a:lvl1pPr marL="0" indent="0">
              <a:buNone/>
              <a:defRPr sz="1700"/>
            </a:lvl1pPr>
            <a:lvl2pPr marL="555681" indent="0">
              <a:buNone/>
              <a:defRPr sz="1500"/>
            </a:lvl2pPr>
            <a:lvl3pPr marL="1111362" indent="0">
              <a:buNone/>
              <a:defRPr sz="1200"/>
            </a:lvl3pPr>
            <a:lvl4pPr marL="1667043" indent="0">
              <a:buNone/>
              <a:defRPr sz="1100"/>
            </a:lvl4pPr>
            <a:lvl5pPr marL="2222724" indent="0">
              <a:buNone/>
              <a:defRPr sz="1100"/>
            </a:lvl5pPr>
            <a:lvl6pPr marL="2778404" indent="0">
              <a:buNone/>
              <a:defRPr sz="1100"/>
            </a:lvl6pPr>
            <a:lvl7pPr marL="3334085" indent="0">
              <a:buNone/>
              <a:defRPr sz="1100"/>
            </a:lvl7pPr>
            <a:lvl8pPr marL="3889766" indent="0">
              <a:buNone/>
              <a:defRPr sz="1100"/>
            </a:lvl8pPr>
            <a:lvl9pPr marL="444544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57C7-82BE-40E3-B0DE-1101ED6DE56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83499" y="6678583"/>
            <a:ext cx="3877390" cy="3836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75145" y="6678583"/>
            <a:ext cx="2857024" cy="383635"/>
          </a:xfrm>
          <a:prstGeom prst="rect">
            <a:avLst/>
          </a:prstGeom>
        </p:spPr>
        <p:txBody>
          <a:bodyPr/>
          <a:lstStyle/>
          <a:p>
            <a:fld id="{BB3FCE8D-9AC3-4BCF-BC23-A972F63CD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8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220" y="288561"/>
            <a:ext cx="11019949" cy="1200944"/>
          </a:xfrm>
          <a:prstGeom prst="rect">
            <a:avLst/>
          </a:prstGeom>
        </p:spPr>
        <p:txBody>
          <a:bodyPr vert="horz" lIns="111136" tIns="55568" rIns="111136" bIns="5556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220" y="1681322"/>
            <a:ext cx="11019949" cy="4755405"/>
          </a:xfrm>
          <a:prstGeom prst="rect">
            <a:avLst/>
          </a:prstGeom>
        </p:spPr>
        <p:txBody>
          <a:bodyPr vert="horz" lIns="111136" tIns="55568" rIns="111136" bIns="555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219" y="6678583"/>
            <a:ext cx="2857024" cy="383635"/>
          </a:xfrm>
          <a:prstGeom prst="rect">
            <a:avLst/>
          </a:prstGeom>
        </p:spPr>
        <p:txBody>
          <a:bodyPr vert="horz" lIns="111136" tIns="55568" rIns="111136" bIns="55568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57C7-82BE-40E3-B0DE-1101ED6DE56A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9093994" y="6727031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Jilid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8226263" y="6727029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1292056" y="6685253"/>
            <a:ext cx="629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444DAE-F0D7-4D0C-9235-3295870455CA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‹#›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722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11362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6761" indent="-416761" algn="l" defTabSz="1111362" rtl="0" eaLnBrk="1" latinLnBrk="0" hangingPunct="1">
        <a:spcBef>
          <a:spcPct val="20000"/>
        </a:spcBef>
        <a:buFont typeface="Arial" panose="020B0604020202020204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2981" indent="-347301" algn="l" defTabSz="1111362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9202" indent="-277840" algn="l" defTabSz="11113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883" indent="-277840" algn="l" defTabSz="111136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00564" indent="-277840" algn="l" defTabSz="111136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6245" indent="-277840" algn="l" defTabSz="11113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1926" indent="-277840" algn="l" defTabSz="11113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7607" indent="-277840" algn="l" defTabSz="11113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23287" indent="-277840" algn="l" defTabSz="111136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113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681" algn="l" defTabSz="11113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1362" algn="l" defTabSz="11113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7043" algn="l" defTabSz="11113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2724" algn="l" defTabSz="11113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8404" algn="l" defTabSz="11113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4085" algn="l" defTabSz="11113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89766" algn="l" defTabSz="11113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5447" algn="l" defTabSz="111136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288925"/>
            <a:ext cx="11018838" cy="1200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775" y="1681163"/>
            <a:ext cx="11018838" cy="47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775" y="6678613"/>
            <a:ext cx="2855913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025FC-8C16-4BE7-818E-8A66C625A6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3063" y="6678613"/>
            <a:ext cx="3878262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5700" y="6678613"/>
            <a:ext cx="2855913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6DE1A-4547-4E74-970C-0FBAC092AA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11"/>
            <a:ext cx="12244388" cy="723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9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ccounting-pajak.com/wp-content/uploads/2014/08/pembukuan-akuntansi-laporan-keuang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30969"/>
            <a:ext cx="1054691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8456366" y="-130969"/>
            <a:ext cx="3795823" cy="5029200"/>
          </a:xfrm>
          <a:prstGeom prst="rect">
            <a:avLst/>
          </a:prstGeom>
          <a:solidFill>
            <a:schemeClr val="accent2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4898231"/>
            <a:ext cx="12244388" cy="15535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sz="240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7768" y="5152927"/>
            <a:ext cx="11989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Siklus</a:t>
            </a:r>
            <a:r>
              <a:rPr lang="en-US" sz="5400" b="1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</a:t>
            </a:r>
            <a:r>
              <a:rPr lang="en-US" sz="5400" b="1" dirty="0" err="1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Akuntansi</a:t>
            </a:r>
            <a:r>
              <a:rPr lang="en-US" sz="5400" b="1" dirty="0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Perusahaan </a:t>
            </a:r>
            <a:r>
              <a:rPr lang="en-US" sz="5400" b="1" dirty="0" err="1"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Jasa</a:t>
            </a:r>
            <a:endParaRPr lang="en-US" sz="5400" b="1" dirty="0">
              <a:solidFill>
                <a:srgbClr val="C050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3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26641988"/>
              </p:ext>
            </p:extLst>
          </p:nvPr>
        </p:nvGraphicFramePr>
        <p:xfrm>
          <a:off x="2464594" y="707231"/>
          <a:ext cx="41910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235994" y="1926431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mempelajari</a:t>
            </a:r>
            <a:r>
              <a:rPr lang="en-US" sz="2800" dirty="0"/>
              <a:t> </a:t>
            </a:r>
            <a:r>
              <a:rPr lang="en-US" sz="2800" dirty="0" err="1"/>
              <a:t>bab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, </a:t>
            </a:r>
            <a:r>
              <a:rPr lang="en-US" sz="2800" dirty="0" err="1"/>
              <a:t>diharapkan</a:t>
            </a:r>
            <a:r>
              <a:rPr lang="en-US" sz="2800" dirty="0"/>
              <a:t> </a:t>
            </a:r>
            <a:r>
              <a:rPr lang="en-US" sz="2800" dirty="0" err="1"/>
              <a:t>mampu</a:t>
            </a:r>
            <a:r>
              <a:rPr lang="en-US" sz="2800" dirty="0"/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5317" y="2456334"/>
            <a:ext cx="9677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menjelaskan</a:t>
            </a:r>
            <a:r>
              <a:rPr lang="en-US" sz="2800" dirty="0"/>
              <a:t> </a:t>
            </a:r>
            <a:r>
              <a:rPr lang="en-US" sz="2800" dirty="0" err="1"/>
              <a:t>karakteristik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jasa</a:t>
            </a:r>
            <a:r>
              <a:rPr lang="en-US" sz="2800" dirty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menjelaskan</a:t>
            </a:r>
            <a:r>
              <a:rPr lang="en-US" sz="2800" dirty="0"/>
              <a:t> </a:t>
            </a:r>
            <a:r>
              <a:rPr lang="en-US" sz="2800" dirty="0" err="1"/>
              <a:t>tahap</a:t>
            </a:r>
            <a:r>
              <a:rPr lang="en-US" sz="2800" dirty="0"/>
              <a:t> </a:t>
            </a:r>
            <a:r>
              <a:rPr lang="en-US" sz="2800" dirty="0" err="1"/>
              <a:t>pencatatan</a:t>
            </a:r>
            <a:r>
              <a:rPr lang="en-US" sz="2800" dirty="0"/>
              <a:t> </a:t>
            </a:r>
            <a:r>
              <a:rPr lang="en-US" sz="2800" dirty="0" err="1"/>
              <a:t>akuntansi</a:t>
            </a:r>
            <a:r>
              <a:rPr lang="en-US" sz="2800" dirty="0"/>
              <a:t> pada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jasa</a:t>
            </a:r>
            <a:r>
              <a:rPr lang="en-US" sz="2800" dirty="0"/>
              <a:t>,</a:t>
            </a: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9093994" y="6727031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Jilid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8226263" y="6727029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92056" y="6685253"/>
            <a:ext cx="629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444DAE-F0D7-4D0C-9235-3295870455CA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90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94" y="1545431"/>
            <a:ext cx="9753600" cy="502920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lumMod val="75000"/>
                <a:alpha val="77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17526604"/>
              </p:ext>
            </p:extLst>
          </p:nvPr>
        </p:nvGraphicFramePr>
        <p:xfrm>
          <a:off x="4369594" y="783431"/>
          <a:ext cx="251460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4"/>
          <p:cNvSpPr txBox="1">
            <a:spLocks/>
          </p:cNvSpPr>
          <p:nvPr/>
        </p:nvSpPr>
        <p:spPr>
          <a:xfrm>
            <a:off x="9093994" y="6727031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Jilid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8226263" y="6727029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92056" y="6685253"/>
            <a:ext cx="629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444DAE-F0D7-4D0C-9235-3295870455CA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3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571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7394" y="1012031"/>
            <a:ext cx="4538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/>
              <a:t>Nilai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Karakter</a:t>
            </a:r>
            <a:r>
              <a:rPr lang="en-US" sz="3200" b="1" dirty="0"/>
              <a:t> </a:t>
            </a:r>
            <a:r>
              <a:rPr lang="en-US" sz="3200" b="1" dirty="0" err="1"/>
              <a:t>Bangsa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007394" y="1545123"/>
            <a:ext cx="7239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Nilai-nilai</a:t>
            </a:r>
            <a:r>
              <a:rPr lang="en-US" sz="2800" dirty="0"/>
              <a:t> yang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dikembangkan</a:t>
            </a:r>
            <a:r>
              <a:rPr lang="en-US" sz="2800" dirty="0"/>
              <a:t> </a:t>
            </a:r>
            <a:r>
              <a:rPr lang="en-US" sz="2800" dirty="0" err="1"/>
              <a:t>setelah</a:t>
            </a:r>
            <a:r>
              <a:rPr lang="en-US" sz="2800" dirty="0"/>
              <a:t> </a:t>
            </a:r>
            <a:r>
              <a:rPr lang="en-US" sz="2800" dirty="0" err="1"/>
              <a:t>mempelajari</a:t>
            </a:r>
            <a:r>
              <a:rPr lang="en-US" sz="2800" dirty="0"/>
              <a:t> </a:t>
            </a:r>
            <a:r>
              <a:rPr lang="en-US" sz="2800" dirty="0" err="1"/>
              <a:t>bab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religius</a:t>
            </a:r>
            <a:r>
              <a:rPr lang="en-US" sz="2800" dirty="0"/>
              <a:t>,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keras</a:t>
            </a:r>
            <a:r>
              <a:rPr lang="en-US" sz="2800" dirty="0"/>
              <a:t>, </a:t>
            </a:r>
            <a:r>
              <a:rPr lang="en-US" sz="2800" dirty="0" err="1"/>
              <a:t>disiplin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jujur</a:t>
            </a:r>
            <a:r>
              <a:rPr lang="en-US" sz="28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07394" y="3758680"/>
            <a:ext cx="1537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Kata</a:t>
            </a:r>
          </a:p>
          <a:p>
            <a:r>
              <a:rPr lang="en-US" sz="3200" b="1" dirty="0" err="1"/>
              <a:t>Kunci</a:t>
            </a:r>
            <a:endParaRPr lang="en-US" sz="3200" dirty="0"/>
          </a:p>
        </p:txBody>
      </p:sp>
      <p:sp>
        <p:nvSpPr>
          <p:cNvPr id="7" name="Right Arrow 6"/>
          <p:cNvSpPr/>
          <p:nvPr/>
        </p:nvSpPr>
        <p:spPr>
          <a:xfrm>
            <a:off x="3526837" y="405497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394" y="2930117"/>
            <a:ext cx="5562600" cy="3415913"/>
          </a:xfrm>
          <a:prstGeom prst="rect">
            <a:avLst/>
          </a:prstGeom>
          <a:noFill/>
          <a:ln>
            <a:noFill/>
          </a:ln>
          <a:effectLst>
            <a:glow rad="101600">
              <a:schemeClr val="tx2">
                <a:alpha val="83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4"/>
          <p:cNvSpPr txBox="1">
            <a:spLocks/>
          </p:cNvSpPr>
          <p:nvPr/>
        </p:nvSpPr>
        <p:spPr>
          <a:xfrm>
            <a:off x="9093994" y="6727031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Jilid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8226263" y="6727029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292056" y="6685253"/>
            <a:ext cx="629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444DAE-F0D7-4D0C-9235-3295870455CA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4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795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78206597"/>
              </p:ext>
            </p:extLst>
          </p:nvPr>
        </p:nvGraphicFramePr>
        <p:xfrm>
          <a:off x="2312194" y="707231"/>
          <a:ext cx="6324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788194" y="1621631"/>
            <a:ext cx="5658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/>
              <a:t>Definisi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Ciri-Ciri</a:t>
            </a:r>
            <a:r>
              <a:rPr lang="en-US" sz="2800" b="1" dirty="0"/>
              <a:t> Perusahaan </a:t>
            </a:r>
            <a:r>
              <a:rPr lang="en-US" sz="2800" b="1" dirty="0" err="1"/>
              <a:t>Jasa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88194" y="4288630"/>
            <a:ext cx="68129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800" dirty="0" err="1"/>
              <a:t>Ciri-Ciri</a:t>
            </a:r>
            <a:r>
              <a:rPr lang="en-US" sz="2800" dirty="0"/>
              <a:t> Perusahaan </a:t>
            </a:r>
            <a:r>
              <a:rPr lang="en-US" sz="2800" dirty="0" err="1"/>
              <a:t>Jasa</a:t>
            </a:r>
            <a:endParaRPr lang="en-US" sz="2800" dirty="0"/>
          </a:p>
          <a:p>
            <a:pPr marL="514350" indent="-514350">
              <a:buFont typeface="+mj-lt"/>
              <a:buAutoNum type="alphaLcPeriod"/>
            </a:pPr>
            <a:r>
              <a:rPr lang="sv-SE" sz="2800" dirty="0"/>
              <a:t>Perusahaan jasa menawarkan produk </a:t>
            </a:r>
          </a:p>
          <a:p>
            <a:r>
              <a:rPr lang="sv-SE" sz="2800" dirty="0"/>
              <a:t>      yang tidak berwujud.</a:t>
            </a:r>
          </a:p>
          <a:p>
            <a:r>
              <a:rPr lang="en-US" sz="2800" dirty="0"/>
              <a:t>b.   </a:t>
            </a:r>
            <a:r>
              <a:rPr lang="en-US" sz="2800" dirty="0" err="1"/>
              <a:t>Standar</a:t>
            </a:r>
            <a:r>
              <a:rPr lang="en-US" sz="2800" dirty="0"/>
              <a:t> </a:t>
            </a:r>
            <a:r>
              <a:rPr lang="en-US" sz="2800" dirty="0" err="1"/>
              <a:t>harga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layanan</a:t>
            </a:r>
            <a:r>
              <a:rPr lang="en-US" sz="2800" dirty="0"/>
              <a:t> yang                    </a:t>
            </a:r>
            <a:r>
              <a:rPr lang="en-US" sz="2800" dirty="0" err="1"/>
              <a:t>ditawarkan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</a:t>
            </a:r>
            <a:r>
              <a:rPr lang="en-US" sz="2800" dirty="0" err="1"/>
              <a:t>jasa</a:t>
            </a:r>
            <a:r>
              <a:rPr lang="en-US" sz="2800" dirty="0"/>
              <a:t> </a:t>
            </a:r>
            <a:r>
              <a:rPr lang="en-US" sz="2800" dirty="0" err="1"/>
              <a:t>sulit</a:t>
            </a:r>
            <a:r>
              <a:rPr lang="en-US" sz="2800" dirty="0"/>
              <a:t> </a:t>
            </a:r>
            <a:r>
              <a:rPr lang="en-US" sz="2800" dirty="0" err="1"/>
              <a:t>diukur</a:t>
            </a:r>
            <a:endParaRPr lang="en-US" sz="2800" dirty="0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9093994" y="6727031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Jilid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8226263" y="6727029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292056" y="6685253"/>
            <a:ext cx="629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444DAE-F0D7-4D0C-9235-3295870455CA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5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8194" y="2140634"/>
            <a:ext cx="6324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Perusahaan </a:t>
            </a:r>
            <a:r>
              <a:rPr lang="en-US" sz="2800" dirty="0" err="1"/>
              <a:t>jasa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/>
              <a:t> yang </a:t>
            </a:r>
            <a:r>
              <a:rPr lang="en-US" sz="2800" dirty="0" err="1"/>
              <a:t>kegiatan</a:t>
            </a:r>
            <a:r>
              <a:rPr lang="en-US" sz="2800" dirty="0"/>
              <a:t> </a:t>
            </a:r>
            <a:r>
              <a:rPr lang="en-US" sz="2800" dirty="0" err="1"/>
              <a:t>utamanya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berwujud</a:t>
            </a:r>
            <a:r>
              <a:rPr lang="en-US" sz="2800" dirty="0"/>
              <a:t> </a:t>
            </a:r>
            <a:r>
              <a:rPr lang="en-US" sz="2800" dirty="0" err="1"/>
              <a:t>berupa</a:t>
            </a:r>
            <a:r>
              <a:rPr lang="en-US" sz="2800" dirty="0"/>
              <a:t> </a:t>
            </a:r>
            <a:r>
              <a:rPr lang="en-US" sz="2800" dirty="0" err="1"/>
              <a:t>jasa</a:t>
            </a:r>
            <a:r>
              <a:rPr lang="en-US" sz="2800" dirty="0"/>
              <a:t>/</a:t>
            </a:r>
            <a:r>
              <a:rPr lang="en-US" sz="2800" dirty="0" err="1"/>
              <a:t>layanan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mencari</a:t>
            </a:r>
            <a:r>
              <a:rPr lang="en-US" sz="2800" dirty="0"/>
              <a:t> </a:t>
            </a:r>
            <a:r>
              <a:rPr lang="en-US" sz="2800" dirty="0" err="1"/>
              <a:t>laba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melayani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.</a:t>
            </a:r>
          </a:p>
        </p:txBody>
      </p:sp>
      <p:pic>
        <p:nvPicPr>
          <p:cNvPr id="1026" name="Picture 2" descr="http://mahkotalogistik.com/images/aboutus/120627.22393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94" y="1621631"/>
            <a:ext cx="4372761" cy="4648200"/>
          </a:xfrm>
          <a:prstGeom prst="rect">
            <a:avLst/>
          </a:prstGeom>
          <a:noFill/>
          <a:effectLst>
            <a:glow rad="76200">
              <a:schemeClr val="accent1">
                <a:lumMod val="60000"/>
                <a:lumOff val="40000"/>
                <a:alpha val="89000"/>
              </a:schemeClr>
            </a:glo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65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56110024"/>
              </p:ext>
            </p:extLst>
          </p:nvPr>
        </p:nvGraphicFramePr>
        <p:xfrm>
          <a:off x="3455194" y="707231"/>
          <a:ext cx="43434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1379147" y="1709366"/>
            <a:ext cx="35158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/>
              <a:t>Transaksi</a:t>
            </a:r>
            <a:r>
              <a:rPr lang="en-US" sz="3200" b="1" dirty="0"/>
              <a:t> </a:t>
            </a:r>
            <a:r>
              <a:rPr lang="en-US" sz="3200" b="1" dirty="0" err="1"/>
              <a:t>Keuangan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379147" y="2817361"/>
            <a:ext cx="4267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eriod"/>
            </a:pPr>
            <a:r>
              <a:rPr lang="en-US" sz="2800" dirty="0" err="1"/>
              <a:t>Bukti</a:t>
            </a:r>
            <a:r>
              <a:rPr lang="en-US" sz="2800" dirty="0"/>
              <a:t> </a:t>
            </a:r>
            <a:r>
              <a:rPr lang="en-US" sz="2800" dirty="0" err="1"/>
              <a:t>Transaksi</a:t>
            </a:r>
            <a:r>
              <a:rPr lang="en-US" sz="2800" dirty="0"/>
              <a:t> </a:t>
            </a:r>
            <a:r>
              <a:rPr lang="en-US" sz="2800" dirty="0" err="1"/>
              <a:t>Eksternal</a:t>
            </a:r>
            <a:endParaRPr lang="en-US" sz="2800" dirty="0"/>
          </a:p>
          <a:p>
            <a:pPr marL="457200" indent="-457200">
              <a:buAutoNum type="arabicParenR"/>
            </a:pPr>
            <a:r>
              <a:rPr lang="en-US" sz="2800" dirty="0" err="1"/>
              <a:t>Faktur</a:t>
            </a:r>
            <a:endParaRPr lang="en-US" sz="2800" dirty="0"/>
          </a:p>
          <a:p>
            <a:pPr marL="457200" indent="-457200">
              <a:buAutoNum type="arabicParenR"/>
            </a:pPr>
            <a:r>
              <a:rPr lang="en-US" sz="2800" dirty="0"/>
              <a:t>Nota </a:t>
            </a:r>
            <a:r>
              <a:rPr lang="en-US" sz="2800" dirty="0" err="1"/>
              <a:t>Kredit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Nota </a:t>
            </a:r>
            <a:r>
              <a:rPr lang="en-US" sz="2800" dirty="0" err="1"/>
              <a:t>Debet</a:t>
            </a:r>
            <a:endParaRPr lang="en-US" sz="2800" dirty="0"/>
          </a:p>
          <a:p>
            <a:pPr marL="457200" indent="-457200">
              <a:buAutoNum type="arabicParenR"/>
            </a:pPr>
            <a:r>
              <a:rPr lang="en-US" sz="2800" dirty="0" err="1"/>
              <a:t>Kuitansi</a:t>
            </a:r>
            <a:endParaRPr lang="en-US" sz="2800" dirty="0"/>
          </a:p>
          <a:p>
            <a:pPr marL="457200" indent="-457200">
              <a:buAutoNum type="arabicParenR"/>
            </a:pPr>
            <a:r>
              <a:rPr lang="en-US" sz="2800" dirty="0"/>
              <a:t>Nota </a:t>
            </a:r>
            <a:r>
              <a:rPr lang="en-US" sz="2800" dirty="0" err="1"/>
              <a:t>kontan</a:t>
            </a:r>
            <a:endParaRPr lang="en-US" sz="2800" dirty="0"/>
          </a:p>
          <a:p>
            <a:pPr marL="457200" indent="-457200">
              <a:buAutoNum type="arabicParenR"/>
            </a:pPr>
            <a:r>
              <a:rPr lang="en-US" sz="2800" dirty="0" err="1"/>
              <a:t>Cek</a:t>
            </a:r>
            <a:endParaRPr lang="en-US" sz="2800" dirty="0"/>
          </a:p>
          <a:p>
            <a:pPr marL="457200" indent="-457200">
              <a:buAutoNum type="arabicParenR"/>
            </a:pPr>
            <a:r>
              <a:rPr lang="en-US" sz="2800" dirty="0" err="1"/>
              <a:t>Bilyet</a:t>
            </a:r>
            <a:r>
              <a:rPr lang="en-US" sz="2800" dirty="0"/>
              <a:t> </a:t>
            </a:r>
            <a:r>
              <a:rPr lang="en-US" sz="2800" dirty="0" err="1"/>
              <a:t>giro</a:t>
            </a:r>
            <a:r>
              <a:rPr lang="en-US" sz="2800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52175" y="2840831"/>
            <a:ext cx="388420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b</a:t>
            </a:r>
            <a:r>
              <a:rPr lang="en-US" dirty="0"/>
              <a:t>. </a:t>
            </a:r>
            <a:r>
              <a:rPr lang="en-US" sz="2800" dirty="0" err="1"/>
              <a:t>Bukti</a:t>
            </a:r>
            <a:r>
              <a:rPr lang="en-US" sz="2800" dirty="0"/>
              <a:t> </a:t>
            </a:r>
            <a:r>
              <a:rPr lang="en-US" sz="2800" dirty="0" err="1"/>
              <a:t>Transaksi</a:t>
            </a:r>
            <a:r>
              <a:rPr lang="en-US" sz="2800" dirty="0"/>
              <a:t> Internal</a:t>
            </a:r>
          </a:p>
          <a:p>
            <a:pPr marL="457200" indent="-457200">
              <a:buAutoNum type="arabicParenR"/>
            </a:pPr>
            <a:r>
              <a:rPr lang="en-US" sz="2800" dirty="0"/>
              <a:t>Memo </a:t>
            </a:r>
            <a:r>
              <a:rPr lang="en-US" sz="2800" dirty="0" err="1"/>
              <a:t>Antarbagian</a:t>
            </a:r>
            <a:endParaRPr lang="en-US" sz="2800" dirty="0"/>
          </a:p>
          <a:p>
            <a:pPr marL="457200" indent="-457200">
              <a:buAutoNum type="arabicParenR"/>
            </a:pPr>
            <a:r>
              <a:rPr lang="en-US" sz="2800" dirty="0"/>
              <a:t>Memo </a:t>
            </a:r>
            <a:r>
              <a:rPr lang="en-US" sz="2800" i="1" dirty="0"/>
              <a:t>Post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79147" y="2294141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1. </a:t>
            </a:r>
            <a:r>
              <a:rPr lang="en-US" sz="2800" b="1" dirty="0" err="1"/>
              <a:t>Macam-Macam</a:t>
            </a:r>
            <a:r>
              <a:rPr lang="en-US" sz="2800" b="1" dirty="0"/>
              <a:t> </a:t>
            </a:r>
            <a:r>
              <a:rPr lang="en-US" sz="2800" b="1" dirty="0" err="1"/>
              <a:t>Bukti</a:t>
            </a:r>
            <a:r>
              <a:rPr lang="en-US" sz="2800" b="1" dirty="0"/>
              <a:t> </a:t>
            </a:r>
            <a:r>
              <a:rPr lang="en-US" sz="2800" b="1" dirty="0" err="1"/>
              <a:t>Transaksi</a:t>
            </a:r>
            <a:endParaRPr lang="en-US" sz="2800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9093994" y="6727031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Jilid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8226263" y="6727029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92056" y="6685253"/>
            <a:ext cx="629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444DAE-F0D7-4D0C-9235-3295870455CA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6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female.store.co.id/images/Image/images/kwitansi%20pembelian%2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885" y="4234383"/>
            <a:ext cx="4762500" cy="2219326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50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4229A-F744-4AF0-8AE2-7EF7514B2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DDC50-2B73-469C-AE86-73E0EF07F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03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07394" y="852968"/>
            <a:ext cx="3997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2. </a:t>
            </a:r>
            <a:r>
              <a:rPr lang="en-US" sz="2800" b="1" dirty="0" err="1"/>
              <a:t>Analisis</a:t>
            </a:r>
            <a:r>
              <a:rPr lang="en-US" sz="2800" b="1" dirty="0"/>
              <a:t> </a:t>
            </a:r>
            <a:r>
              <a:rPr lang="en-US" sz="2800" b="1" dirty="0" err="1"/>
              <a:t>Bukti</a:t>
            </a:r>
            <a:r>
              <a:rPr lang="en-US" sz="2800" b="1" dirty="0"/>
              <a:t> </a:t>
            </a:r>
            <a:r>
              <a:rPr lang="en-US" sz="2800" b="1" dirty="0" err="1"/>
              <a:t>Transaksi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778794" y="1405487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Bukti</a:t>
            </a:r>
            <a:r>
              <a:rPr lang="en-US" sz="2800" dirty="0"/>
              <a:t> </a:t>
            </a:r>
            <a:r>
              <a:rPr lang="en-US" sz="2800" dirty="0" err="1"/>
              <a:t>transaksi</a:t>
            </a:r>
            <a:r>
              <a:rPr lang="en-US" sz="2800" dirty="0"/>
              <a:t> </a:t>
            </a:r>
            <a:r>
              <a:rPr lang="en-US" sz="2800" dirty="0" err="1"/>
              <a:t>merupakan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media yang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dasar</a:t>
            </a:r>
            <a:r>
              <a:rPr lang="en-US" sz="2800" dirty="0"/>
              <a:t> </a:t>
            </a:r>
            <a:r>
              <a:rPr lang="en-US" sz="2800" dirty="0" err="1"/>
              <a:t>pencatatan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transaksi</a:t>
            </a:r>
            <a:r>
              <a:rPr lang="en-US" sz="28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8794" y="2359595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Jika digambarkan dalam akun bentuk T akan </a:t>
            </a:r>
            <a:r>
              <a:rPr lang="en-US" sz="2800" dirty="0" err="1"/>
              <a:t>terlihat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162" y="2836648"/>
            <a:ext cx="6019800" cy="38486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76200">
              <a:schemeClr val="accent1"/>
            </a:glow>
            <a:softEdge rad="25400"/>
          </a:effectLst>
        </p:spPr>
      </p:pic>
      <p:sp>
        <p:nvSpPr>
          <p:cNvPr id="7" name="Footer Placeholder 4"/>
          <p:cNvSpPr txBox="1">
            <a:spLocks/>
          </p:cNvSpPr>
          <p:nvPr/>
        </p:nvSpPr>
        <p:spPr>
          <a:xfrm>
            <a:off x="9093994" y="6727031"/>
            <a:ext cx="1872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 </a:t>
            </a:r>
            <a:r>
              <a:rPr lang="en-US" baseline="0" dirty="0" err="1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Jilid</a:t>
            </a:r>
            <a:r>
              <a:rPr lang="en-US" baseline="0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8226263" y="6727029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92056" y="6685253"/>
            <a:ext cx="6295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FB444DAE-F0D7-4D0C-9235-3295870455CA}" type="slidenum">
              <a:rPr lang="en-US" smtClean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8</a:t>
            </a:fld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82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topchoicesupplies.com/product_images/uploaded_images/thumbs-up-smiley-300x29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18" y="1164431"/>
            <a:ext cx="5184576" cy="50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64994" y="1697831"/>
            <a:ext cx="57956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Let’s Go to</a:t>
            </a:r>
          </a:p>
          <a:p>
            <a:pPr algn="ctr"/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</a:t>
            </a:r>
            <a:r>
              <a:rPr lang="id-ID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Next Lesson</a:t>
            </a: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957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235</Words>
  <Application>Microsoft Office PowerPoint</Application>
  <PresentationFormat>Custom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Myriad Pro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RETASS</dc:creator>
  <cp:lastModifiedBy>user</cp:lastModifiedBy>
  <cp:revision>71</cp:revision>
  <dcterms:created xsi:type="dcterms:W3CDTF">2015-05-02T02:31:08Z</dcterms:created>
  <dcterms:modified xsi:type="dcterms:W3CDTF">2021-08-17T04:14:15Z</dcterms:modified>
</cp:coreProperties>
</file>