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8B75E2-74C9-448B-B994-02136851DF27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5724BD-5406-43F0-A28D-AFA867A3854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/>
          </a:bodyPr>
          <a:lstStyle/>
          <a:p>
            <a:r>
              <a:rPr lang="af-ZA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Sikap Terhadap Pengaruh dan Implikasi Globalisasi Terhadap Bangsa dan Negara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b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08912" cy="468052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Memiliki</a:t>
            </a:r>
            <a:r>
              <a:rPr lang="en-US" b="1" dirty="0" smtClean="0">
                <a:latin typeface="Maiandra GD" pitchFamily="34" charset="0"/>
              </a:rPr>
              <a:t> </a:t>
            </a:r>
            <a:r>
              <a:rPr lang="en-US" b="1" dirty="0" err="1" smtClean="0">
                <a:latin typeface="Maiandra GD" pitchFamily="34" charset="0"/>
              </a:rPr>
              <a:t>Wawasan</a:t>
            </a:r>
            <a:r>
              <a:rPr lang="en-US" b="1" dirty="0" smtClean="0">
                <a:latin typeface="Maiandra GD" pitchFamily="34" charset="0"/>
              </a:rPr>
              <a:t> Global</a:t>
            </a:r>
          </a:p>
          <a:p>
            <a:pPr>
              <a:spcAft>
                <a:spcPct val="30000"/>
              </a:spcAft>
              <a:buFontTx/>
              <a:buAutoNum type="alphaL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Budaya Global (Perilaku, nilai, dan gaya hidup). </a:t>
            </a:r>
          </a:p>
          <a:p>
            <a:pPr>
              <a:spcAft>
                <a:spcPct val="30000"/>
              </a:spcAft>
              <a:buFontTx/>
              <a:buAutoNum type="alphaL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Konsep Global (konsep negara-bangsa, relevansi ideologi bagi negara, primordialisme baru, liberalisasi, dsb).</a:t>
            </a:r>
          </a:p>
          <a:p>
            <a:pPr>
              <a:spcAft>
                <a:spcPct val="30000"/>
              </a:spcAft>
              <a:buFontTx/>
              <a:buAutoNum type="alphaL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Pendangkalan wawasan dan kehidupan demokrasi, ( de-mokrasi “instant” dan pendangkalan wawasan, dengan proses analisis </a:t>
            </a:r>
            <a:r>
              <a:rPr lang="af-ZA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realtime.</a:t>
            </a: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spcAft>
                <a:spcPct val="30000"/>
              </a:spcAft>
              <a:buFontTx/>
              <a:buAutoNum type="alphaL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Isyu Global, Hak Asasi Manusia, masalah lingkungan global, dan isyu yang berkembang di masyarakat. </a:t>
            </a:r>
          </a:p>
          <a:p>
            <a:pPr>
              <a:spcAft>
                <a:spcPct val="30000"/>
              </a:spcAft>
              <a:buFontTx/>
              <a:buAutoNum type="alphaL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Politik global, isyu global dapat dibahas dalam berbagai forum seminar, pengkajian dan diskusi secara lugas.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271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f-ZA" sz="2000" b="1" dirty="0" smtClean="0">
                <a:latin typeface="Maiandra GD" pitchFamily="34" charset="0"/>
              </a:rPr>
              <a:t>Memahami Era Globalisasi dan Hubungan Interdependensi Ekonomi</a:t>
            </a:r>
            <a:r>
              <a:rPr lang="en-US" sz="2000" b="1" dirty="0" smtClean="0">
                <a:latin typeface="Maiandra GD" pitchFamily="34" charset="0"/>
              </a:rPr>
              <a:t/>
            </a:r>
            <a:br>
              <a:rPr lang="en-US" sz="2000" b="1" dirty="0" smtClean="0">
                <a:latin typeface="Maiandra GD" pitchFamily="34" charset="0"/>
              </a:rPr>
            </a:b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Globalisasi atau transnasionalisasi dalam Pereko-</a:t>
            </a:r>
          </a:p>
          <a:p>
            <a:pPr marL="0" indent="0">
              <a:spcAft>
                <a:spcPct val="30000"/>
              </a:spcAft>
              <a:buNone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nomian dapat dilukiskan sebagai berikut : 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Dalam hubungan finansial. 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Gejala  sekuritisasi.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Dalam kegiatan produksi.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Perusahaan multinasional. 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Dalam perkembangan investasi.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Perkembangn di Timur Tengah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Perkembangan teknologi.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490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f-ZA" sz="2700" b="1" dirty="0" smtClean="0">
                <a:latin typeface="Maiandra GD" pitchFamily="34" charset="0"/>
              </a:rPr>
              <a:t>Memahami Perkembangan Dunia Yang Sangat Cepat</a:t>
            </a:r>
            <a:r>
              <a:rPr lang="en-US" b="1" dirty="0" smtClean="0">
                <a:latin typeface="Maiandra GD" pitchFamily="34" charset="0"/>
              </a:rPr>
              <a:t/>
            </a:r>
            <a:br>
              <a:rPr lang="en-US" b="1" dirty="0" smtClean="0">
                <a:latin typeface="Maiandra GD" pitchFamily="34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Banyaknya perekonomian dunia yg mendorong be-kerjanya mekanisme pasar &amp; saling berkompetisi. </a:t>
            </a:r>
          </a:p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Terdapat perkembangan penting tentang program Pasar Tunggal Eropa pada tahun 1992. </a:t>
            </a:r>
          </a:p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Amerika Serikat telah mengalami perubahan kea-rah proteksionisme. </a:t>
            </a:r>
          </a:p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Jepang telah memperlihatkan kemampuannya sebagai kekuatan utama di bidang perdagangan. </a:t>
            </a:r>
          </a:p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Timbulnya gejala baru kearah pembentukan “</a:t>
            </a:r>
            <a:r>
              <a:rPr lang="af-ZA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free trade area</a:t>
            </a: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” diberbgai belahan dunia. </a:t>
            </a:r>
          </a:p>
          <a:p>
            <a:pPr>
              <a:spcAft>
                <a:spcPct val="40000"/>
              </a:spcAft>
              <a:buFontTx/>
              <a:buAutoNum type="arabicPeriod"/>
              <a:defRPr/>
            </a:pPr>
            <a:r>
              <a:rPr lang="af-Z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Transformasi perekonomian yg terjadi di kawasan Pasifik dan Asia Tenggara.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020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620000" cy="485775"/>
          </a:xfrm>
          <a:prstGeom prst="rect">
            <a:avLst/>
          </a:prstGeom>
          <a:noFill/>
          <a:ln w="28575">
            <a:solidFill>
              <a:srgbClr val="66FF33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 startAt="4"/>
            </a:pPr>
            <a:r>
              <a:rPr lang="af-ZA" sz="2400" b="1" dirty="0">
                <a:latin typeface="Maiandra GD" pitchFamily="34" charset="0"/>
              </a:rPr>
              <a:t>Memanfaatkan Globalisasi Untuk Pembangunan</a:t>
            </a:r>
            <a:endParaRPr lang="en-US" sz="2400" b="1" dirty="0">
              <a:latin typeface="Maiandra GD" pitchFamily="34" charset="0"/>
            </a:endParaRPr>
          </a:p>
        </p:txBody>
      </p:sp>
      <p:grpSp>
        <p:nvGrpSpPr>
          <p:cNvPr id="35843" name="Group 22"/>
          <p:cNvGrpSpPr>
            <a:grpSpLocks/>
          </p:cNvGrpSpPr>
          <p:nvPr/>
        </p:nvGrpSpPr>
        <p:grpSpPr bwMode="auto">
          <a:xfrm>
            <a:off x="762000" y="1800225"/>
            <a:ext cx="7924800" cy="4600575"/>
            <a:chOff x="480" y="1005"/>
            <a:chExt cx="4992" cy="2898"/>
          </a:xfrm>
        </p:grpSpPr>
        <p:sp>
          <p:nvSpPr>
            <p:cNvPr id="579590" name="AutoShape 6"/>
            <p:cNvSpPr>
              <a:spLocks noChangeArrowheads="1"/>
            </p:cNvSpPr>
            <p:nvPr/>
          </p:nvSpPr>
          <p:spPr bwMode="auto">
            <a:xfrm>
              <a:off x="1769" y="1005"/>
              <a:ext cx="2406" cy="675"/>
            </a:xfrm>
            <a:prstGeom prst="leftRightArrowCallout">
              <a:avLst>
                <a:gd name="adj1" fmla="val 37620"/>
                <a:gd name="adj2" fmla="val 25000"/>
                <a:gd name="adj3" fmla="val 72279"/>
                <a:gd name="adj4" fmla="val 50000"/>
              </a:avLst>
            </a:prstGeom>
            <a:solidFill>
              <a:srgbClr val="FFCC99"/>
            </a:solidFill>
            <a:ln w="38100">
              <a:solidFill>
                <a:srgbClr val="CCEC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ERA</a:t>
              </a:r>
            </a:p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GLOBALISASI</a:t>
              </a: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 </a:t>
              </a:r>
            </a:p>
          </p:txBody>
        </p:sp>
        <p:sp>
          <p:nvSpPr>
            <p:cNvPr id="579591" name="AutoShape 7"/>
            <p:cNvSpPr>
              <a:spLocks noChangeArrowheads="1"/>
            </p:cNvSpPr>
            <p:nvPr/>
          </p:nvSpPr>
          <p:spPr bwMode="auto">
            <a:xfrm>
              <a:off x="4175" y="1104"/>
              <a:ext cx="1204" cy="483"/>
            </a:xfrm>
            <a:prstGeom prst="flowChartOffpageConnector">
              <a:avLst/>
            </a:prstGeom>
            <a:noFill/>
            <a:ln w="38100">
              <a:solidFill>
                <a:srgbClr val="CCE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TREN</a:t>
              </a:r>
            </a:p>
          </p:txBody>
        </p:sp>
        <p:sp>
          <p:nvSpPr>
            <p:cNvPr id="579592" name="Oval 8"/>
            <p:cNvSpPr>
              <a:spLocks noChangeArrowheads="1"/>
            </p:cNvSpPr>
            <p:nvPr/>
          </p:nvSpPr>
          <p:spPr bwMode="auto">
            <a:xfrm>
              <a:off x="1889" y="2028"/>
              <a:ext cx="2166" cy="523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rgbClr val="CCEC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PEMBANGUNAN</a:t>
              </a:r>
            </a:p>
          </p:txBody>
        </p:sp>
        <p:sp>
          <p:nvSpPr>
            <p:cNvPr id="579593" name="AutoShape 9"/>
            <p:cNvSpPr>
              <a:spLocks noChangeArrowheads="1"/>
            </p:cNvSpPr>
            <p:nvPr/>
          </p:nvSpPr>
          <p:spPr bwMode="auto">
            <a:xfrm>
              <a:off x="2197" y="3456"/>
              <a:ext cx="1460" cy="44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PENGEMBANGAN INSTITUSI</a:t>
              </a:r>
            </a:p>
          </p:txBody>
        </p:sp>
        <p:sp>
          <p:nvSpPr>
            <p:cNvPr id="579594" name="AutoShape 10"/>
            <p:cNvSpPr>
              <a:spLocks noChangeArrowheads="1"/>
            </p:cNvSpPr>
            <p:nvPr/>
          </p:nvSpPr>
          <p:spPr bwMode="auto">
            <a:xfrm>
              <a:off x="480" y="3465"/>
              <a:ext cx="1203" cy="43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KEBIJAKAN EKONOMI</a:t>
              </a:r>
            </a:p>
          </p:txBody>
        </p:sp>
        <p:sp>
          <p:nvSpPr>
            <p:cNvPr id="579595" name="AutoShape 11"/>
            <p:cNvSpPr>
              <a:spLocks noChangeArrowheads="1"/>
            </p:cNvSpPr>
            <p:nvPr/>
          </p:nvSpPr>
          <p:spPr bwMode="auto">
            <a:xfrm>
              <a:off x="816" y="2599"/>
              <a:ext cx="1443" cy="47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KEBIJAKAN PEMBANGUNAN</a:t>
              </a:r>
            </a:p>
          </p:txBody>
        </p:sp>
        <p:sp>
          <p:nvSpPr>
            <p:cNvPr id="579596" name="AutoShape 12"/>
            <p:cNvSpPr>
              <a:spLocks noChangeArrowheads="1"/>
            </p:cNvSpPr>
            <p:nvPr/>
          </p:nvSpPr>
          <p:spPr bwMode="auto">
            <a:xfrm>
              <a:off x="3408" y="2591"/>
              <a:ext cx="2064" cy="4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PERUBAHAN KONDISI &amp; ASPIRASI MASYRAKAT</a:t>
              </a:r>
            </a:p>
          </p:txBody>
        </p:sp>
        <p:sp>
          <p:nvSpPr>
            <p:cNvPr id="35853" name="AutoShape 13"/>
            <p:cNvSpPr>
              <a:spLocks noChangeArrowheads="1"/>
            </p:cNvSpPr>
            <p:nvPr/>
          </p:nvSpPr>
          <p:spPr bwMode="auto">
            <a:xfrm>
              <a:off x="2662" y="1707"/>
              <a:ext cx="602" cy="28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38100">
              <a:solidFill>
                <a:srgbClr val="CCE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1071" y="3223"/>
              <a:ext cx="3714" cy="5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4766" y="3216"/>
              <a:ext cx="3" cy="231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1071" y="3216"/>
              <a:ext cx="3" cy="232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H="1">
              <a:off x="2928" y="2573"/>
              <a:ext cx="23" cy="835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79602" name="AutoShape 18"/>
            <p:cNvSpPr>
              <a:spLocks noChangeArrowheads="1"/>
            </p:cNvSpPr>
            <p:nvPr/>
          </p:nvSpPr>
          <p:spPr bwMode="auto">
            <a:xfrm>
              <a:off x="566" y="1104"/>
              <a:ext cx="1203" cy="483"/>
            </a:xfrm>
            <a:prstGeom prst="flowChartOffpageConnector">
              <a:avLst/>
            </a:prstGeom>
            <a:noFill/>
            <a:ln w="38100">
              <a:solidFill>
                <a:srgbClr val="CCE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IMPLIKASI</a:t>
              </a:r>
            </a:p>
          </p:txBody>
        </p:sp>
        <p:sp>
          <p:nvSpPr>
            <p:cNvPr id="579603" name="AutoShape 19"/>
            <p:cNvSpPr>
              <a:spLocks noChangeArrowheads="1"/>
            </p:cNvSpPr>
            <p:nvPr/>
          </p:nvSpPr>
          <p:spPr bwMode="auto">
            <a:xfrm>
              <a:off x="4032" y="3469"/>
              <a:ext cx="1392" cy="43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PENYESUAIAN NILAI ETIKA</a:t>
              </a:r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4032" y="2351"/>
              <a:ext cx="361" cy="193"/>
            </a:xfrm>
            <a:prstGeom prst="curvedLeftArrow">
              <a:avLst>
                <a:gd name="adj1" fmla="val 20000"/>
                <a:gd name="adj2" fmla="val 40000"/>
                <a:gd name="adj3" fmla="val 62349"/>
              </a:avLst>
            </a:prstGeom>
            <a:noFill/>
            <a:ln w="38100">
              <a:solidFill>
                <a:srgbClr val="CCE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1559" y="2351"/>
              <a:ext cx="361" cy="193"/>
            </a:xfrm>
            <a:prstGeom prst="curvedRightArrow">
              <a:avLst>
                <a:gd name="adj1" fmla="val 20000"/>
                <a:gd name="adj2" fmla="val 40000"/>
                <a:gd name="adj3" fmla="val 62349"/>
              </a:avLst>
            </a:prstGeom>
            <a:noFill/>
            <a:ln w="38100">
              <a:solidFill>
                <a:srgbClr val="CCE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pic>
        <p:nvPicPr>
          <p:cNvPr id="35844" name="Picture 23" descr="anakkecil_lar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25908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24" descr="animateddog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2971800"/>
            <a:ext cx="13430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1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Lanjutan ………….</a:t>
            </a:r>
          </a:p>
        </p:txBody>
      </p:sp>
      <p:grpSp>
        <p:nvGrpSpPr>
          <p:cNvPr id="37891" name="Group 21"/>
          <p:cNvGrpSpPr>
            <a:grpSpLocks/>
          </p:cNvGrpSpPr>
          <p:nvPr/>
        </p:nvGrpSpPr>
        <p:grpSpPr bwMode="auto">
          <a:xfrm>
            <a:off x="609600" y="1524000"/>
            <a:ext cx="8153400" cy="3810000"/>
            <a:chOff x="384" y="1296"/>
            <a:chExt cx="5136" cy="2400"/>
          </a:xfrm>
        </p:grpSpPr>
        <p:sp>
          <p:nvSpPr>
            <p:cNvPr id="525318" name="Oval 6"/>
            <p:cNvSpPr>
              <a:spLocks noChangeArrowheads="1"/>
            </p:cNvSpPr>
            <p:nvPr/>
          </p:nvSpPr>
          <p:spPr bwMode="auto">
            <a:xfrm>
              <a:off x="480" y="1488"/>
              <a:ext cx="1632" cy="912"/>
            </a:xfrm>
            <a:prstGeom prst="ellips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PENGARUH GLOBALISASI </a:t>
              </a:r>
            </a:p>
          </p:txBody>
        </p:sp>
        <p:sp>
          <p:nvSpPr>
            <p:cNvPr id="525320" name="AutoShape 8"/>
            <p:cNvSpPr>
              <a:spLocks noChangeArrowheads="1"/>
            </p:cNvSpPr>
            <p:nvPr/>
          </p:nvSpPr>
          <p:spPr bwMode="auto">
            <a:xfrm>
              <a:off x="3494" y="1296"/>
              <a:ext cx="1499" cy="1053"/>
            </a:xfrm>
            <a:prstGeom prst="flowChartMultidocumen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PERUBAHAN POLA PIKIR</a:t>
              </a:r>
            </a:p>
          </p:txBody>
        </p:sp>
        <p:sp>
          <p:nvSpPr>
            <p:cNvPr id="525321" name="AutoShape 9"/>
            <p:cNvSpPr>
              <a:spLocks noChangeArrowheads="1"/>
            </p:cNvSpPr>
            <p:nvPr/>
          </p:nvSpPr>
          <p:spPr bwMode="auto">
            <a:xfrm>
              <a:off x="384" y="3211"/>
              <a:ext cx="1071" cy="485"/>
            </a:xfrm>
            <a:prstGeom prst="roundRect">
              <a:avLst>
                <a:gd name="adj" fmla="val 16667"/>
              </a:avLst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PERUMUS KEBIJAKAN</a:t>
              </a:r>
            </a:p>
          </p:txBody>
        </p:sp>
        <p:sp>
          <p:nvSpPr>
            <p:cNvPr id="525322" name="AutoShape 10"/>
            <p:cNvSpPr>
              <a:spLocks noChangeArrowheads="1"/>
            </p:cNvSpPr>
            <p:nvPr/>
          </p:nvSpPr>
          <p:spPr bwMode="auto">
            <a:xfrm>
              <a:off x="1632" y="3211"/>
              <a:ext cx="1071" cy="485"/>
            </a:xfrm>
            <a:prstGeom prst="roundRect">
              <a:avLst>
                <a:gd name="adj" fmla="val 16667"/>
              </a:avLst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PELAKU EKONOMI</a:t>
              </a:r>
            </a:p>
          </p:txBody>
        </p:sp>
        <p:sp>
          <p:nvSpPr>
            <p:cNvPr id="525323" name="AutoShape 11"/>
            <p:cNvSpPr>
              <a:spLocks noChangeArrowheads="1"/>
            </p:cNvSpPr>
            <p:nvPr/>
          </p:nvSpPr>
          <p:spPr bwMode="auto">
            <a:xfrm>
              <a:off x="2880" y="3211"/>
              <a:ext cx="1248" cy="485"/>
            </a:xfrm>
            <a:prstGeom prst="roundRect">
              <a:avLst>
                <a:gd name="adj" fmla="val 16667"/>
              </a:avLst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BIROKRAT/ PEMERINTAH</a:t>
              </a:r>
            </a:p>
          </p:txBody>
        </p:sp>
        <p:sp>
          <p:nvSpPr>
            <p:cNvPr id="525324" name="AutoShape 12"/>
            <p:cNvSpPr>
              <a:spLocks noChangeArrowheads="1"/>
            </p:cNvSpPr>
            <p:nvPr/>
          </p:nvSpPr>
          <p:spPr bwMode="auto">
            <a:xfrm>
              <a:off x="4257" y="3187"/>
              <a:ext cx="1263" cy="509"/>
            </a:xfrm>
            <a:prstGeom prst="roundRect">
              <a:avLst>
                <a:gd name="adj" fmla="val 16667"/>
              </a:avLst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DUNIA USAHA /INDUSTRI</a:t>
              </a:r>
            </a:p>
          </p:txBody>
        </p:sp>
        <p:sp>
          <p:nvSpPr>
            <p:cNvPr id="37898" name="AutoShape 13"/>
            <p:cNvSpPr>
              <a:spLocks noChangeArrowheads="1"/>
            </p:cNvSpPr>
            <p:nvPr/>
          </p:nvSpPr>
          <p:spPr bwMode="auto">
            <a:xfrm>
              <a:off x="3951" y="2352"/>
              <a:ext cx="321" cy="426"/>
            </a:xfrm>
            <a:prstGeom prst="downArrow">
              <a:avLst>
                <a:gd name="adj1" fmla="val 50000"/>
                <a:gd name="adj2" fmla="val 33178"/>
              </a:avLst>
            </a:prstGeom>
            <a:solidFill>
              <a:srgbClr val="FFFFFF"/>
            </a:solidFill>
            <a:ln w="76200" cmpd="tri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solidFill>
                  <a:srgbClr val="FF3300"/>
                </a:solidFill>
              </a:endParaRPr>
            </a:p>
          </p:txBody>
        </p:sp>
        <p:sp>
          <p:nvSpPr>
            <p:cNvPr id="37899" name="Line 14"/>
            <p:cNvSpPr>
              <a:spLocks noChangeShapeType="1"/>
            </p:cNvSpPr>
            <p:nvPr/>
          </p:nvSpPr>
          <p:spPr bwMode="auto">
            <a:xfrm>
              <a:off x="1109" y="2796"/>
              <a:ext cx="3534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00" name="Line 15"/>
            <p:cNvSpPr>
              <a:spLocks noChangeShapeType="1"/>
            </p:cNvSpPr>
            <p:nvPr/>
          </p:nvSpPr>
          <p:spPr bwMode="auto">
            <a:xfrm>
              <a:off x="4652" y="2803"/>
              <a:ext cx="2" cy="377"/>
            </a:xfrm>
            <a:prstGeom prst="line">
              <a:avLst/>
            </a:prstGeom>
            <a:noFill/>
            <a:ln w="76200" cmpd="tri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01" name="Line 16"/>
            <p:cNvSpPr>
              <a:spLocks noChangeShapeType="1"/>
            </p:cNvSpPr>
            <p:nvPr/>
          </p:nvSpPr>
          <p:spPr bwMode="auto">
            <a:xfrm>
              <a:off x="2160" y="2832"/>
              <a:ext cx="3" cy="377"/>
            </a:xfrm>
            <a:prstGeom prst="line">
              <a:avLst/>
            </a:prstGeom>
            <a:noFill/>
            <a:ln w="76200" cmpd="tri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02" name="Line 17"/>
            <p:cNvSpPr>
              <a:spLocks noChangeShapeType="1"/>
            </p:cNvSpPr>
            <p:nvPr/>
          </p:nvSpPr>
          <p:spPr bwMode="auto">
            <a:xfrm>
              <a:off x="3489" y="2827"/>
              <a:ext cx="2" cy="377"/>
            </a:xfrm>
            <a:prstGeom prst="line">
              <a:avLst/>
            </a:prstGeom>
            <a:noFill/>
            <a:ln w="76200" cmpd="tri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03" name="Line 18"/>
            <p:cNvSpPr>
              <a:spLocks noChangeShapeType="1"/>
            </p:cNvSpPr>
            <p:nvPr/>
          </p:nvSpPr>
          <p:spPr bwMode="auto">
            <a:xfrm>
              <a:off x="1104" y="2791"/>
              <a:ext cx="3" cy="377"/>
            </a:xfrm>
            <a:prstGeom prst="line">
              <a:avLst/>
            </a:prstGeom>
            <a:noFill/>
            <a:ln w="76200" cmpd="tri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04" name="AutoShape 19"/>
            <p:cNvSpPr>
              <a:spLocks noChangeArrowheads="1"/>
            </p:cNvSpPr>
            <p:nvPr/>
          </p:nvSpPr>
          <p:spPr bwMode="auto">
            <a:xfrm>
              <a:off x="2160" y="1488"/>
              <a:ext cx="1248" cy="912"/>
            </a:xfrm>
            <a:prstGeom prst="notchedRightArrow">
              <a:avLst>
                <a:gd name="adj1" fmla="val 50000"/>
                <a:gd name="adj2" fmla="val 34211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5332" name="Text Box 20"/>
            <p:cNvSpPr txBox="1">
              <a:spLocks noChangeArrowheads="1"/>
            </p:cNvSpPr>
            <p:nvPr/>
          </p:nvSpPr>
          <p:spPr bwMode="auto">
            <a:xfrm>
              <a:off x="2304" y="1824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IMPLIKASI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5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0772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3"/>
              <a:defRPr/>
            </a:pPr>
            <a:r>
              <a:rPr lang="sv-SE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Pengaruh Globalisasi Terhadap Bangsa &amp; Negara Indonesia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533400" y="17526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Beberapa indikator pengaruh negatif maupun positif globalisasi yg melanda bangsa dan negara Indonesia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3657600" y="3235325"/>
            <a:ext cx="4495800" cy="30130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>
                <a:solidFill>
                  <a:schemeClr val="tx1"/>
                </a:solidFill>
                <a:latin typeface="Arial" charset="0"/>
              </a:defRPr>
            </a:lvl1pPr>
            <a:lvl2pPr marL="97155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2875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8595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34315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8003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575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7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719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Politik</a:t>
            </a:r>
            <a:endParaRPr lang="en-US" sz="2400" b="1" i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Ekonomi</a:t>
            </a:r>
            <a:endParaRPr lang="en-US" sz="2400" b="1" i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Sosial dan Budaya</a:t>
            </a: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Ledakan Informasi</a:t>
            </a:r>
            <a:endParaRPr lang="en-US" sz="2400" b="1" i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spcAft>
                <a:spcPct val="50000"/>
              </a:spcAft>
              <a:buFontTx/>
              <a:buAutoNum type="arabicPeriod"/>
              <a:defRPr/>
            </a:pPr>
            <a:r>
              <a:rPr lang="af-ZA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Hukum, Pertahan dan Keamanan</a:t>
            </a:r>
            <a:endParaRPr lang="en-US" sz="2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1371600" y="4038600"/>
            <a:ext cx="1828800" cy="822325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SUBJEK PROSES</a:t>
            </a:r>
          </a:p>
        </p:txBody>
      </p:sp>
      <p:sp>
        <p:nvSpPr>
          <p:cNvPr id="39942" name="AutoShape 11"/>
          <p:cNvSpPr>
            <a:spLocks noChangeArrowheads="1"/>
          </p:cNvSpPr>
          <p:nvPr/>
        </p:nvSpPr>
        <p:spPr bwMode="auto">
          <a:xfrm>
            <a:off x="2057400" y="3276600"/>
            <a:ext cx="11430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39943" name="Picture 12" descr="2dani-prjname-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7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291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Sikap Terhadap Pengaruh dan Implikasi Globalisasi Terhadap Bangsa dan Negara  </vt:lpstr>
      <vt:lpstr>Memahami Era Globalisasi dan Hubungan Interdependensi Ekonomi </vt:lpstr>
      <vt:lpstr>Memahami Perkembangan Dunia Yang Sangat Cepat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Sikap Terhadap Pengaruh dan Implikasi Globalisasi Terhadap Bangsa dan Negara  </dc:title>
  <dc:creator>windows 8.1</dc:creator>
  <cp:lastModifiedBy>windows 8.1</cp:lastModifiedBy>
  <cp:revision>4</cp:revision>
  <dcterms:created xsi:type="dcterms:W3CDTF">2021-01-14T02:33:33Z</dcterms:created>
  <dcterms:modified xsi:type="dcterms:W3CDTF">2021-01-14T03:11:48Z</dcterms:modified>
</cp:coreProperties>
</file>