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2" r:id="rId6"/>
    <p:sldId id="264" r:id="rId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8B75E2-74C9-448B-B994-02136851DF27}" type="datetimeFigureOut">
              <a:rPr lang="id-ID" smtClean="0"/>
              <a:t>14/01/2021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724BD-5406-43F0-A28D-AFA867A3854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8B75E2-74C9-448B-B994-02136851DF27}" type="datetimeFigureOut">
              <a:rPr lang="id-ID" smtClean="0"/>
              <a:t>14/01/2021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724BD-5406-43F0-A28D-AFA867A3854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8B75E2-74C9-448B-B994-02136851DF27}" type="datetimeFigureOut">
              <a:rPr lang="id-ID" smtClean="0"/>
              <a:t>14/01/2021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724BD-5406-43F0-A28D-AFA867A3854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8B75E2-74C9-448B-B994-02136851DF27}" type="datetimeFigureOut">
              <a:rPr lang="id-ID" smtClean="0"/>
              <a:t>14/01/2021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724BD-5406-43F0-A28D-AFA867A3854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8B75E2-74C9-448B-B994-02136851DF27}" type="datetimeFigureOut">
              <a:rPr lang="id-ID" smtClean="0"/>
              <a:t>14/01/2021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724BD-5406-43F0-A28D-AFA867A3854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8B75E2-74C9-448B-B994-02136851DF27}" type="datetimeFigureOut">
              <a:rPr lang="id-ID" smtClean="0"/>
              <a:t>14/01/2021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724BD-5406-43F0-A28D-AFA867A3854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8B75E2-74C9-448B-B994-02136851DF27}" type="datetimeFigureOut">
              <a:rPr lang="id-ID" smtClean="0"/>
              <a:t>14/01/2021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724BD-5406-43F0-A28D-AFA867A3854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8B75E2-74C9-448B-B994-02136851DF27}" type="datetimeFigureOut">
              <a:rPr lang="id-ID" smtClean="0"/>
              <a:t>14/01/2021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724BD-5406-43F0-A28D-AFA867A3854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8B75E2-74C9-448B-B994-02136851DF27}" type="datetimeFigureOut">
              <a:rPr lang="id-ID" smtClean="0"/>
              <a:t>14/01/2021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724BD-5406-43F0-A28D-AFA867A3854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8B75E2-74C9-448B-B994-02136851DF27}" type="datetimeFigureOut">
              <a:rPr lang="id-ID" smtClean="0"/>
              <a:t>14/01/2021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724BD-5406-43F0-A28D-AFA867A3854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8B75E2-74C9-448B-B994-02136851DF27}" type="datetimeFigureOut">
              <a:rPr lang="id-ID" smtClean="0"/>
              <a:t>14/01/2021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724BD-5406-43F0-A28D-AFA867A3854B}" type="slidenum">
              <a:rPr lang="id-ID" smtClean="0"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C8B75E2-74C9-448B-B994-02136851DF27}" type="datetimeFigureOut">
              <a:rPr lang="id-ID" smtClean="0"/>
              <a:t>14/01/2021</a:t>
            </a:fld>
            <a:endParaRPr lang="id-ID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65724BD-5406-43F0-A28D-AFA867A3854B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008111"/>
          </a:xfrm>
        </p:spPr>
        <p:txBody>
          <a:bodyPr>
            <a:normAutofit/>
          </a:bodyPr>
          <a:lstStyle/>
          <a:p>
            <a:r>
              <a:rPr lang="af-ZA" sz="2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Sikap Terhadap Pengaruh dan Implikasi Globalisasi Terhadap Bangsa dan Negara</a:t>
            </a:r>
            <a:r>
              <a:rPr lang="en-US" sz="2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 </a:t>
            </a:r>
            <a:br>
              <a:rPr lang="en-US" sz="2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</a:br>
            <a:endParaRPr lang="id-ID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700808"/>
            <a:ext cx="8208912" cy="4680520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latin typeface="Maiandra GD" pitchFamily="34" charset="0"/>
              </a:rPr>
              <a:t>Memiliki</a:t>
            </a:r>
            <a:r>
              <a:rPr lang="en-US" b="1" dirty="0" smtClean="0">
                <a:latin typeface="Maiandra GD" pitchFamily="34" charset="0"/>
              </a:rPr>
              <a:t> </a:t>
            </a:r>
            <a:r>
              <a:rPr lang="en-US" b="1" dirty="0" err="1" smtClean="0">
                <a:latin typeface="Maiandra GD" pitchFamily="34" charset="0"/>
              </a:rPr>
              <a:t>Wawasan</a:t>
            </a:r>
            <a:r>
              <a:rPr lang="en-US" b="1" dirty="0" smtClean="0">
                <a:latin typeface="Maiandra GD" pitchFamily="34" charset="0"/>
              </a:rPr>
              <a:t> Global</a:t>
            </a:r>
          </a:p>
          <a:p>
            <a:pPr>
              <a:spcAft>
                <a:spcPct val="30000"/>
              </a:spcAft>
              <a:buFontTx/>
              <a:buAutoNum type="alphaLcPeriod"/>
              <a:defRPr/>
            </a:pPr>
            <a:r>
              <a:rPr lang="af-ZA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Budaya Global (Perilaku, nilai, dan gaya hidup). </a:t>
            </a:r>
          </a:p>
          <a:p>
            <a:pPr>
              <a:spcAft>
                <a:spcPct val="30000"/>
              </a:spcAft>
              <a:buFontTx/>
              <a:buAutoNum type="alphaLcPeriod"/>
              <a:defRPr/>
            </a:pPr>
            <a:r>
              <a:rPr lang="af-ZA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Konsep Global (konsep negara-bangsa, relevansi ideologi bagi negara, primordialisme baru, liberalisasi, dsb).</a:t>
            </a:r>
          </a:p>
          <a:p>
            <a:pPr>
              <a:spcAft>
                <a:spcPct val="30000"/>
              </a:spcAft>
              <a:buFontTx/>
              <a:buAutoNum type="alphaLcPeriod"/>
              <a:defRPr/>
            </a:pPr>
            <a:r>
              <a:rPr lang="af-ZA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Pendangkalan wawasan dan kehidupan demokrasi, ( de-mokrasi “instant” dan pendangkalan wawasan, dengan proses analisis </a:t>
            </a:r>
            <a:r>
              <a:rPr lang="af-ZA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realtime.</a:t>
            </a:r>
            <a:r>
              <a:rPr lang="af-ZA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 </a:t>
            </a:r>
          </a:p>
          <a:p>
            <a:pPr>
              <a:spcAft>
                <a:spcPct val="30000"/>
              </a:spcAft>
              <a:buFontTx/>
              <a:buAutoNum type="alphaLcPeriod"/>
              <a:defRPr/>
            </a:pPr>
            <a:r>
              <a:rPr lang="af-ZA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Isyu Global, Hak Asasi Manusia, masalah lingkungan global, dan isyu yang berkembang di masyarakat. </a:t>
            </a:r>
          </a:p>
          <a:p>
            <a:pPr>
              <a:spcAft>
                <a:spcPct val="30000"/>
              </a:spcAft>
              <a:buFontTx/>
              <a:buAutoNum type="alphaLcPeriod"/>
              <a:defRPr/>
            </a:pPr>
            <a:r>
              <a:rPr lang="af-ZA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Politik global, isyu global dapat dibahas dalam berbagai forum seminar, pengkajian dan diskusi secara lugas.</a:t>
            </a:r>
            <a:endParaRPr lang="en-US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</a:endParaRPr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372714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af-ZA" sz="2000" b="1" dirty="0" smtClean="0">
                <a:latin typeface="Maiandra GD" pitchFamily="34" charset="0"/>
              </a:rPr>
              <a:t>Memahami Era Globalisasi dan Hubungan Interdependensi Ekonomi</a:t>
            </a:r>
            <a:r>
              <a:rPr lang="en-US" sz="2000" b="1" dirty="0" smtClean="0">
                <a:latin typeface="Maiandra GD" pitchFamily="34" charset="0"/>
              </a:rPr>
              <a:t/>
            </a:r>
            <a:br>
              <a:rPr lang="en-US" sz="2000" b="1" dirty="0" smtClean="0">
                <a:latin typeface="Maiandra GD" pitchFamily="34" charset="0"/>
              </a:rPr>
            </a:br>
            <a:endParaRPr lang="id-ID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  <a:defRPr/>
            </a:pPr>
            <a:r>
              <a:rPr lang="af-ZA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Globalisasi atau transnasionalisasi dalam Pereko-</a:t>
            </a:r>
          </a:p>
          <a:p>
            <a:pPr marL="0" indent="0">
              <a:spcAft>
                <a:spcPct val="30000"/>
              </a:spcAft>
              <a:buNone/>
              <a:defRPr/>
            </a:pPr>
            <a:r>
              <a:rPr lang="af-ZA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nomian dapat dilukiskan sebagai berikut : </a:t>
            </a:r>
          </a:p>
          <a:p>
            <a:pPr>
              <a:spcAft>
                <a:spcPct val="50000"/>
              </a:spcAft>
              <a:buFontTx/>
              <a:buAutoNum type="arabicPeriod"/>
              <a:defRPr/>
            </a:pPr>
            <a:r>
              <a:rPr lang="af-ZA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Dalam hubungan finansial. </a:t>
            </a:r>
          </a:p>
          <a:p>
            <a:pPr>
              <a:spcAft>
                <a:spcPct val="50000"/>
              </a:spcAft>
              <a:buFontTx/>
              <a:buAutoNum type="arabicPeriod"/>
              <a:defRPr/>
            </a:pPr>
            <a:r>
              <a:rPr lang="af-ZA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Gejala  sekuritisasi.</a:t>
            </a:r>
          </a:p>
          <a:p>
            <a:pPr>
              <a:spcAft>
                <a:spcPct val="50000"/>
              </a:spcAft>
              <a:buFontTx/>
              <a:buAutoNum type="arabicPeriod"/>
              <a:defRPr/>
            </a:pPr>
            <a:r>
              <a:rPr lang="af-ZA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Dalam kegiatan produksi.</a:t>
            </a:r>
          </a:p>
          <a:p>
            <a:pPr>
              <a:spcAft>
                <a:spcPct val="50000"/>
              </a:spcAft>
              <a:buFontTx/>
              <a:buAutoNum type="arabicPeriod"/>
              <a:defRPr/>
            </a:pPr>
            <a:r>
              <a:rPr lang="af-ZA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Perusahaan multinasional. </a:t>
            </a:r>
          </a:p>
          <a:p>
            <a:pPr>
              <a:spcAft>
                <a:spcPct val="50000"/>
              </a:spcAft>
              <a:buFontTx/>
              <a:buAutoNum type="arabicPeriod"/>
              <a:defRPr/>
            </a:pPr>
            <a:r>
              <a:rPr lang="af-ZA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Dalam perkembangan investasi.</a:t>
            </a:r>
          </a:p>
          <a:p>
            <a:pPr>
              <a:spcAft>
                <a:spcPct val="50000"/>
              </a:spcAft>
              <a:buFontTx/>
              <a:buAutoNum type="arabicPeriod"/>
              <a:defRPr/>
            </a:pPr>
            <a:r>
              <a:rPr lang="af-ZA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Perkembangn di Timur Tengah</a:t>
            </a:r>
          </a:p>
          <a:p>
            <a:pPr>
              <a:spcAft>
                <a:spcPct val="50000"/>
              </a:spcAft>
              <a:buFontTx/>
              <a:buAutoNum type="arabicPeriod"/>
              <a:defRPr/>
            </a:pPr>
            <a:r>
              <a:rPr lang="af-ZA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Perkembangan teknologi. </a:t>
            </a:r>
            <a:endParaRPr lang="en-US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3490504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f-ZA" sz="2700" b="1" dirty="0" smtClean="0">
                <a:latin typeface="Maiandra GD" pitchFamily="34" charset="0"/>
              </a:rPr>
              <a:t>Memahami Perkembangan Dunia Yang Sangat Cepat</a:t>
            </a:r>
            <a:r>
              <a:rPr lang="en-US" b="1" dirty="0" smtClean="0">
                <a:latin typeface="Maiandra GD" pitchFamily="34" charset="0"/>
              </a:rPr>
              <a:t/>
            </a:r>
            <a:br>
              <a:rPr lang="en-US" b="1" dirty="0" smtClean="0">
                <a:latin typeface="Maiandra GD" pitchFamily="34" charset="0"/>
              </a:rPr>
            </a:b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Aft>
                <a:spcPct val="40000"/>
              </a:spcAft>
              <a:buFontTx/>
              <a:buAutoNum type="arabicPeriod"/>
              <a:defRPr/>
            </a:pPr>
            <a:r>
              <a:rPr lang="af-ZA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Banyaknya perekonomian dunia yg mendorong be-kerjanya mekanisme pasar &amp; saling berkompetisi. </a:t>
            </a:r>
          </a:p>
          <a:p>
            <a:pPr>
              <a:spcAft>
                <a:spcPct val="40000"/>
              </a:spcAft>
              <a:buFontTx/>
              <a:buAutoNum type="arabicPeriod"/>
              <a:defRPr/>
            </a:pPr>
            <a:r>
              <a:rPr lang="af-ZA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Terdapat perkembangan penting tentang program Pasar Tunggal Eropa pada tahun 1992. </a:t>
            </a:r>
          </a:p>
          <a:p>
            <a:pPr>
              <a:spcAft>
                <a:spcPct val="40000"/>
              </a:spcAft>
              <a:buFontTx/>
              <a:buAutoNum type="arabicPeriod"/>
              <a:defRPr/>
            </a:pPr>
            <a:r>
              <a:rPr lang="af-ZA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Amerika Serikat telah mengalami perubahan kea-rah proteksionisme. </a:t>
            </a:r>
          </a:p>
          <a:p>
            <a:pPr>
              <a:spcAft>
                <a:spcPct val="40000"/>
              </a:spcAft>
              <a:buFontTx/>
              <a:buAutoNum type="arabicPeriod"/>
              <a:defRPr/>
            </a:pPr>
            <a:r>
              <a:rPr lang="af-ZA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Jepang telah memperlihatkan kemampuannya sebagai kekuatan utama di bidang perdagangan. </a:t>
            </a:r>
          </a:p>
          <a:p>
            <a:pPr>
              <a:spcAft>
                <a:spcPct val="40000"/>
              </a:spcAft>
              <a:buFontTx/>
              <a:buAutoNum type="arabicPeriod"/>
              <a:defRPr/>
            </a:pPr>
            <a:r>
              <a:rPr lang="af-ZA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Timbulnya gejala baru kearah pembentukan “</a:t>
            </a:r>
            <a:r>
              <a:rPr lang="af-ZA" b="1" i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free trade area</a:t>
            </a:r>
            <a:r>
              <a:rPr lang="af-ZA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” diberbgai belahan dunia. </a:t>
            </a:r>
          </a:p>
          <a:p>
            <a:pPr>
              <a:spcAft>
                <a:spcPct val="40000"/>
              </a:spcAft>
              <a:buFontTx/>
              <a:buAutoNum type="arabicPeriod"/>
              <a:defRPr/>
            </a:pPr>
            <a:r>
              <a:rPr lang="af-ZA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Transformasi perekonomian yg terjadi di kawasan Pasifik dan Asia Tenggara.</a:t>
            </a:r>
            <a:endParaRPr lang="en-US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130204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4"/>
          <p:cNvSpPr txBox="1">
            <a:spLocks noChangeArrowheads="1"/>
          </p:cNvSpPr>
          <p:nvPr/>
        </p:nvSpPr>
        <p:spPr bwMode="auto">
          <a:xfrm>
            <a:off x="838200" y="838200"/>
            <a:ext cx="7620000" cy="485775"/>
          </a:xfrm>
          <a:prstGeom prst="rect">
            <a:avLst/>
          </a:prstGeom>
          <a:noFill/>
          <a:ln w="28575">
            <a:solidFill>
              <a:srgbClr val="66FF33"/>
            </a:solidFill>
            <a:prstDash val="lgDashDot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lphaLcPeriod" startAt="4"/>
            </a:pPr>
            <a:r>
              <a:rPr lang="af-ZA" sz="2400" b="1" dirty="0">
                <a:latin typeface="Maiandra GD" pitchFamily="34" charset="0"/>
              </a:rPr>
              <a:t>Memanfaatkan Globalisasi Untuk Pembangunan</a:t>
            </a:r>
            <a:endParaRPr lang="en-US" sz="2400" b="1" dirty="0">
              <a:latin typeface="Maiandra GD" pitchFamily="34" charset="0"/>
            </a:endParaRPr>
          </a:p>
        </p:txBody>
      </p:sp>
      <p:grpSp>
        <p:nvGrpSpPr>
          <p:cNvPr id="35843" name="Group 22"/>
          <p:cNvGrpSpPr>
            <a:grpSpLocks/>
          </p:cNvGrpSpPr>
          <p:nvPr/>
        </p:nvGrpSpPr>
        <p:grpSpPr bwMode="auto">
          <a:xfrm>
            <a:off x="762000" y="1800225"/>
            <a:ext cx="7924800" cy="4600575"/>
            <a:chOff x="480" y="1005"/>
            <a:chExt cx="4992" cy="2898"/>
          </a:xfrm>
        </p:grpSpPr>
        <p:sp>
          <p:nvSpPr>
            <p:cNvPr id="579590" name="AutoShape 6"/>
            <p:cNvSpPr>
              <a:spLocks noChangeArrowheads="1"/>
            </p:cNvSpPr>
            <p:nvPr/>
          </p:nvSpPr>
          <p:spPr bwMode="auto">
            <a:xfrm>
              <a:off x="1769" y="1005"/>
              <a:ext cx="2406" cy="675"/>
            </a:xfrm>
            <a:prstGeom prst="leftRightArrowCallout">
              <a:avLst>
                <a:gd name="adj1" fmla="val 37620"/>
                <a:gd name="adj2" fmla="val 25000"/>
                <a:gd name="adj3" fmla="val 72279"/>
                <a:gd name="adj4" fmla="val 50000"/>
              </a:avLst>
            </a:prstGeom>
            <a:solidFill>
              <a:srgbClr val="FFCC99"/>
            </a:solidFill>
            <a:ln w="38100">
              <a:solidFill>
                <a:srgbClr val="CCECFF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defRPr/>
              </a:pPr>
              <a:r>
                <a:rPr lang="en-US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ahoma" pitchFamily="34" charset="0"/>
                </a:rPr>
                <a:t>ERA</a:t>
              </a:r>
            </a:p>
            <a:p>
              <a:pPr algn="ctr">
                <a:defRPr/>
              </a:pPr>
              <a:r>
                <a:rPr lang="en-US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ahoma" pitchFamily="34" charset="0"/>
                </a:rPr>
                <a:t>GLOBALISASI</a:t>
              </a:r>
              <a:r>
                <a:rPr lang="en-US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 </a:t>
              </a:r>
            </a:p>
          </p:txBody>
        </p:sp>
        <p:sp>
          <p:nvSpPr>
            <p:cNvPr id="579591" name="AutoShape 7"/>
            <p:cNvSpPr>
              <a:spLocks noChangeArrowheads="1"/>
            </p:cNvSpPr>
            <p:nvPr/>
          </p:nvSpPr>
          <p:spPr bwMode="auto">
            <a:xfrm>
              <a:off x="4175" y="1104"/>
              <a:ext cx="1204" cy="483"/>
            </a:xfrm>
            <a:prstGeom prst="flowChartOffpageConnector">
              <a:avLst/>
            </a:prstGeom>
            <a:noFill/>
            <a:ln w="38100">
              <a:solidFill>
                <a:srgbClr val="CCEC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ts val="600"/>
                </a:spcBef>
                <a:defRPr/>
              </a:pPr>
              <a:r>
                <a:rPr lang="en-US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TREN</a:t>
              </a:r>
            </a:p>
          </p:txBody>
        </p:sp>
        <p:sp>
          <p:nvSpPr>
            <p:cNvPr id="579592" name="Oval 8"/>
            <p:cNvSpPr>
              <a:spLocks noChangeArrowheads="1"/>
            </p:cNvSpPr>
            <p:nvPr/>
          </p:nvSpPr>
          <p:spPr bwMode="auto">
            <a:xfrm>
              <a:off x="1889" y="2028"/>
              <a:ext cx="2166" cy="523"/>
            </a:xfrm>
            <a:prstGeom prst="ellipse">
              <a:avLst/>
            </a:prstGeom>
            <a:solidFill>
              <a:srgbClr val="66FF33"/>
            </a:solidFill>
            <a:ln w="38100">
              <a:solidFill>
                <a:srgbClr val="CCECFF"/>
              </a:solidFill>
              <a:round/>
              <a:headEnd/>
              <a:tailEnd/>
            </a:ln>
          </p:spPr>
          <p:txBody>
            <a:bodyPr/>
            <a:lstStyle/>
            <a:p>
              <a:pPr algn="ctr">
                <a:spcBef>
                  <a:spcPts val="600"/>
                </a:spcBef>
                <a:defRPr/>
              </a:pPr>
              <a:r>
                <a:rPr lang="en-US" b="1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Tahoma" pitchFamily="34" charset="0"/>
                </a:rPr>
                <a:t>PEMBANGUNAN</a:t>
              </a:r>
            </a:p>
          </p:txBody>
        </p:sp>
        <p:sp>
          <p:nvSpPr>
            <p:cNvPr id="579593" name="AutoShape 9"/>
            <p:cNvSpPr>
              <a:spLocks noChangeArrowheads="1"/>
            </p:cNvSpPr>
            <p:nvPr/>
          </p:nvSpPr>
          <p:spPr bwMode="auto">
            <a:xfrm>
              <a:off x="2197" y="3456"/>
              <a:ext cx="1460" cy="447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CCEC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CC99"/>
                  </a:solidFill>
                </a14:hiddenFill>
              </a:ext>
            </a:extLst>
          </p:spPr>
          <p:txBody>
            <a:bodyPr/>
            <a:lstStyle/>
            <a:p>
              <a:pPr algn="ctr">
                <a:defRPr/>
              </a:pPr>
              <a:r>
                <a:rPr lang="en-US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PENGEMBANGAN INSTITUSI</a:t>
              </a:r>
            </a:p>
          </p:txBody>
        </p:sp>
        <p:sp>
          <p:nvSpPr>
            <p:cNvPr id="579594" name="AutoShape 10"/>
            <p:cNvSpPr>
              <a:spLocks noChangeArrowheads="1"/>
            </p:cNvSpPr>
            <p:nvPr/>
          </p:nvSpPr>
          <p:spPr bwMode="auto">
            <a:xfrm>
              <a:off x="480" y="3465"/>
              <a:ext cx="1203" cy="438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CCEC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CC99"/>
                  </a:solidFill>
                </a14:hiddenFill>
              </a:ext>
            </a:extLst>
          </p:spPr>
          <p:txBody>
            <a:bodyPr/>
            <a:lstStyle/>
            <a:p>
              <a:pPr algn="ctr">
                <a:defRPr/>
              </a:pPr>
              <a:r>
                <a:rPr lang="en-US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KEBIJAKAN EKONOMI</a:t>
              </a:r>
            </a:p>
          </p:txBody>
        </p:sp>
        <p:sp>
          <p:nvSpPr>
            <p:cNvPr id="579595" name="AutoShape 11"/>
            <p:cNvSpPr>
              <a:spLocks noChangeArrowheads="1"/>
            </p:cNvSpPr>
            <p:nvPr/>
          </p:nvSpPr>
          <p:spPr bwMode="auto">
            <a:xfrm>
              <a:off x="816" y="2599"/>
              <a:ext cx="1443" cy="473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CCEC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defRPr/>
              </a:pPr>
              <a:r>
                <a:rPr lang="en-US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KEBIJAKAN PEMBANGUNAN</a:t>
              </a:r>
            </a:p>
          </p:txBody>
        </p:sp>
        <p:sp>
          <p:nvSpPr>
            <p:cNvPr id="579596" name="AutoShape 12"/>
            <p:cNvSpPr>
              <a:spLocks noChangeArrowheads="1"/>
            </p:cNvSpPr>
            <p:nvPr/>
          </p:nvSpPr>
          <p:spPr bwMode="auto">
            <a:xfrm>
              <a:off x="3408" y="2591"/>
              <a:ext cx="2064" cy="481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CCEC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defRPr/>
              </a:pPr>
              <a:r>
                <a:rPr lang="en-US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PERUBAHAN KONDISI &amp; ASPIRASI MASYRAKAT</a:t>
              </a:r>
            </a:p>
          </p:txBody>
        </p:sp>
        <p:sp>
          <p:nvSpPr>
            <p:cNvPr id="35853" name="AutoShape 13"/>
            <p:cNvSpPr>
              <a:spLocks noChangeArrowheads="1"/>
            </p:cNvSpPr>
            <p:nvPr/>
          </p:nvSpPr>
          <p:spPr bwMode="auto">
            <a:xfrm>
              <a:off x="2662" y="1707"/>
              <a:ext cx="602" cy="289"/>
            </a:xfrm>
            <a:prstGeom prst="downArrow">
              <a:avLst>
                <a:gd name="adj1" fmla="val 50000"/>
                <a:gd name="adj2" fmla="val 25000"/>
              </a:avLst>
            </a:prstGeom>
            <a:solidFill>
              <a:srgbClr val="FF9900"/>
            </a:solidFill>
            <a:ln w="38100">
              <a:solidFill>
                <a:srgbClr val="CCEC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d-ID"/>
            </a:p>
          </p:txBody>
        </p:sp>
        <p:sp>
          <p:nvSpPr>
            <p:cNvPr id="35854" name="Line 14"/>
            <p:cNvSpPr>
              <a:spLocks noChangeShapeType="1"/>
            </p:cNvSpPr>
            <p:nvPr/>
          </p:nvSpPr>
          <p:spPr bwMode="auto">
            <a:xfrm>
              <a:off x="1071" y="3223"/>
              <a:ext cx="3714" cy="5"/>
            </a:xfrm>
            <a:prstGeom prst="line">
              <a:avLst/>
            </a:prstGeom>
            <a:noFill/>
            <a:ln w="38100">
              <a:solidFill>
                <a:srgbClr val="CCEC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35855" name="Line 15"/>
            <p:cNvSpPr>
              <a:spLocks noChangeShapeType="1"/>
            </p:cNvSpPr>
            <p:nvPr/>
          </p:nvSpPr>
          <p:spPr bwMode="auto">
            <a:xfrm>
              <a:off x="4766" y="3216"/>
              <a:ext cx="3" cy="231"/>
            </a:xfrm>
            <a:prstGeom prst="line">
              <a:avLst/>
            </a:prstGeom>
            <a:noFill/>
            <a:ln w="38100">
              <a:solidFill>
                <a:srgbClr val="CCEC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35856" name="Line 16"/>
            <p:cNvSpPr>
              <a:spLocks noChangeShapeType="1"/>
            </p:cNvSpPr>
            <p:nvPr/>
          </p:nvSpPr>
          <p:spPr bwMode="auto">
            <a:xfrm>
              <a:off x="1071" y="3216"/>
              <a:ext cx="3" cy="232"/>
            </a:xfrm>
            <a:prstGeom prst="line">
              <a:avLst/>
            </a:prstGeom>
            <a:noFill/>
            <a:ln w="38100">
              <a:solidFill>
                <a:srgbClr val="CCEC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35857" name="Line 17"/>
            <p:cNvSpPr>
              <a:spLocks noChangeShapeType="1"/>
            </p:cNvSpPr>
            <p:nvPr/>
          </p:nvSpPr>
          <p:spPr bwMode="auto">
            <a:xfrm flipH="1">
              <a:off x="2928" y="2573"/>
              <a:ext cx="23" cy="835"/>
            </a:xfrm>
            <a:prstGeom prst="line">
              <a:avLst/>
            </a:prstGeom>
            <a:noFill/>
            <a:ln w="38100">
              <a:solidFill>
                <a:srgbClr val="CCEC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579602" name="AutoShape 18"/>
            <p:cNvSpPr>
              <a:spLocks noChangeArrowheads="1"/>
            </p:cNvSpPr>
            <p:nvPr/>
          </p:nvSpPr>
          <p:spPr bwMode="auto">
            <a:xfrm>
              <a:off x="566" y="1104"/>
              <a:ext cx="1203" cy="483"/>
            </a:xfrm>
            <a:prstGeom prst="flowChartOffpageConnector">
              <a:avLst/>
            </a:prstGeom>
            <a:noFill/>
            <a:ln w="38100">
              <a:solidFill>
                <a:srgbClr val="CCEC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ts val="600"/>
                </a:spcBef>
                <a:defRPr/>
              </a:pPr>
              <a:r>
                <a:rPr lang="en-US" b="1" dirty="0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IMPLIKASI</a:t>
              </a:r>
            </a:p>
          </p:txBody>
        </p:sp>
        <p:sp>
          <p:nvSpPr>
            <p:cNvPr id="579603" name="AutoShape 19"/>
            <p:cNvSpPr>
              <a:spLocks noChangeArrowheads="1"/>
            </p:cNvSpPr>
            <p:nvPr/>
          </p:nvSpPr>
          <p:spPr bwMode="auto">
            <a:xfrm>
              <a:off x="4032" y="3469"/>
              <a:ext cx="1392" cy="434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CCEC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CC99"/>
                  </a:solidFill>
                </a14:hiddenFill>
              </a:ext>
            </a:extLst>
          </p:spPr>
          <p:txBody>
            <a:bodyPr/>
            <a:lstStyle/>
            <a:p>
              <a:pPr algn="ctr">
                <a:defRPr/>
              </a:pPr>
              <a:r>
                <a:rPr lang="en-US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PENYESUAIAN NILAI ETIKA</a:t>
              </a:r>
            </a:p>
          </p:txBody>
        </p:sp>
        <p:sp>
          <p:nvSpPr>
            <p:cNvPr id="35860" name="AutoShape 20"/>
            <p:cNvSpPr>
              <a:spLocks noChangeArrowheads="1"/>
            </p:cNvSpPr>
            <p:nvPr/>
          </p:nvSpPr>
          <p:spPr bwMode="auto">
            <a:xfrm>
              <a:off x="4032" y="2351"/>
              <a:ext cx="361" cy="193"/>
            </a:xfrm>
            <a:prstGeom prst="curvedLeftArrow">
              <a:avLst>
                <a:gd name="adj1" fmla="val 20000"/>
                <a:gd name="adj2" fmla="val 40000"/>
                <a:gd name="adj3" fmla="val 62349"/>
              </a:avLst>
            </a:prstGeom>
            <a:noFill/>
            <a:ln w="38100">
              <a:solidFill>
                <a:srgbClr val="CCEC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35861" name="AutoShape 21"/>
            <p:cNvSpPr>
              <a:spLocks noChangeArrowheads="1"/>
            </p:cNvSpPr>
            <p:nvPr/>
          </p:nvSpPr>
          <p:spPr bwMode="auto">
            <a:xfrm>
              <a:off x="1559" y="2351"/>
              <a:ext cx="361" cy="193"/>
            </a:xfrm>
            <a:prstGeom prst="curvedRightArrow">
              <a:avLst>
                <a:gd name="adj1" fmla="val 20000"/>
                <a:gd name="adj2" fmla="val 40000"/>
                <a:gd name="adj3" fmla="val 62349"/>
              </a:avLst>
            </a:prstGeom>
            <a:noFill/>
            <a:ln w="38100">
              <a:solidFill>
                <a:srgbClr val="CCEC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pic>
        <p:nvPicPr>
          <p:cNvPr id="35844" name="Picture 23" descr="anakkecil_lari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048000"/>
            <a:ext cx="2590800" cy="77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5" name="Picture 24" descr="animateddog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2775" y="2971800"/>
            <a:ext cx="134302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916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4"/>
          <p:cNvSpPr txBox="1">
            <a:spLocks noChangeArrowheads="1"/>
          </p:cNvSpPr>
          <p:nvPr/>
        </p:nvSpPr>
        <p:spPr bwMode="auto">
          <a:xfrm>
            <a:off x="609600" y="533400"/>
            <a:ext cx="2590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Lanjutan ………….</a:t>
            </a:r>
          </a:p>
        </p:txBody>
      </p:sp>
      <p:grpSp>
        <p:nvGrpSpPr>
          <p:cNvPr id="37891" name="Group 21"/>
          <p:cNvGrpSpPr>
            <a:grpSpLocks/>
          </p:cNvGrpSpPr>
          <p:nvPr/>
        </p:nvGrpSpPr>
        <p:grpSpPr bwMode="auto">
          <a:xfrm>
            <a:off x="609600" y="1524000"/>
            <a:ext cx="8153400" cy="3810000"/>
            <a:chOff x="384" y="1296"/>
            <a:chExt cx="5136" cy="2400"/>
          </a:xfrm>
        </p:grpSpPr>
        <p:sp>
          <p:nvSpPr>
            <p:cNvPr id="525318" name="Oval 6"/>
            <p:cNvSpPr>
              <a:spLocks noChangeArrowheads="1"/>
            </p:cNvSpPr>
            <p:nvPr/>
          </p:nvSpPr>
          <p:spPr bwMode="auto">
            <a:xfrm>
              <a:off x="480" y="1488"/>
              <a:ext cx="1632" cy="912"/>
            </a:xfrm>
            <a:prstGeom prst="ellipse">
              <a:avLst/>
            </a:prstGeom>
            <a:noFill/>
            <a:ln w="76200" cmpd="tri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CC99"/>
                  </a:solidFill>
                </a14:hiddenFill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  <a:p>
              <a:pPr algn="ctr">
                <a:defRPr/>
              </a:pPr>
              <a:r>
                <a:rPr lang="en-US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PENGARUH GLOBALISASI </a:t>
              </a:r>
            </a:p>
          </p:txBody>
        </p:sp>
        <p:sp>
          <p:nvSpPr>
            <p:cNvPr id="525320" name="AutoShape 8"/>
            <p:cNvSpPr>
              <a:spLocks noChangeArrowheads="1"/>
            </p:cNvSpPr>
            <p:nvPr/>
          </p:nvSpPr>
          <p:spPr bwMode="auto">
            <a:xfrm>
              <a:off x="3494" y="1296"/>
              <a:ext cx="1499" cy="1053"/>
            </a:xfrm>
            <a:prstGeom prst="flowChartMultidocument">
              <a:avLst/>
            </a:prstGeom>
            <a:noFill/>
            <a:ln w="38100">
              <a:solidFill>
                <a:srgbClr val="FFFF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00"/>
                  </a:solidFill>
                </a14:hiddenFill>
              </a:ext>
            </a:extLst>
          </p:spPr>
          <p:txBody>
            <a:bodyPr/>
            <a:lstStyle/>
            <a:p>
              <a:pPr algn="ctr">
                <a:defRPr/>
              </a:pPr>
              <a:endParaRPr lang="en-US" b="1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endParaRPr>
            </a:p>
            <a:p>
              <a:pPr algn="ctr">
                <a:defRPr/>
              </a:pPr>
              <a:r>
                <a:rPr lang="en-US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PERUBAHAN POLA PIKIR</a:t>
              </a:r>
            </a:p>
          </p:txBody>
        </p:sp>
        <p:sp>
          <p:nvSpPr>
            <p:cNvPr id="525321" name="AutoShape 9"/>
            <p:cNvSpPr>
              <a:spLocks noChangeArrowheads="1"/>
            </p:cNvSpPr>
            <p:nvPr/>
          </p:nvSpPr>
          <p:spPr bwMode="auto">
            <a:xfrm>
              <a:off x="384" y="3211"/>
              <a:ext cx="1071" cy="485"/>
            </a:xfrm>
            <a:prstGeom prst="roundRect">
              <a:avLst>
                <a:gd name="adj" fmla="val 16667"/>
              </a:avLst>
            </a:prstGeom>
            <a:noFill/>
            <a:ln w="76200" cmpd="tri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CCFFCC"/>
                  </a:solidFill>
                </a14:hiddenFill>
              </a:ext>
            </a:extLst>
          </p:spPr>
          <p:txBody>
            <a:bodyPr/>
            <a:lstStyle/>
            <a:p>
              <a:pPr algn="ctr">
                <a:defRPr/>
              </a:pPr>
              <a:r>
                <a:rPr lang="en-US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PERUMUS KEBIJAKAN</a:t>
              </a:r>
            </a:p>
          </p:txBody>
        </p:sp>
        <p:sp>
          <p:nvSpPr>
            <p:cNvPr id="525322" name="AutoShape 10"/>
            <p:cNvSpPr>
              <a:spLocks noChangeArrowheads="1"/>
            </p:cNvSpPr>
            <p:nvPr/>
          </p:nvSpPr>
          <p:spPr bwMode="auto">
            <a:xfrm>
              <a:off x="1632" y="3211"/>
              <a:ext cx="1071" cy="485"/>
            </a:xfrm>
            <a:prstGeom prst="roundRect">
              <a:avLst>
                <a:gd name="adj" fmla="val 16667"/>
              </a:avLst>
            </a:prstGeom>
            <a:noFill/>
            <a:ln w="76200" cmpd="tri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CCFFCC"/>
                  </a:solidFill>
                </a14:hiddenFill>
              </a:ext>
            </a:extLst>
          </p:spPr>
          <p:txBody>
            <a:bodyPr/>
            <a:lstStyle/>
            <a:p>
              <a:pPr algn="ctr">
                <a:defRPr/>
              </a:pPr>
              <a:r>
                <a:rPr lang="en-US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PELAKU EKONOMI</a:t>
              </a:r>
            </a:p>
          </p:txBody>
        </p:sp>
        <p:sp>
          <p:nvSpPr>
            <p:cNvPr id="525323" name="AutoShape 11"/>
            <p:cNvSpPr>
              <a:spLocks noChangeArrowheads="1"/>
            </p:cNvSpPr>
            <p:nvPr/>
          </p:nvSpPr>
          <p:spPr bwMode="auto">
            <a:xfrm>
              <a:off x="2880" y="3211"/>
              <a:ext cx="1248" cy="485"/>
            </a:xfrm>
            <a:prstGeom prst="roundRect">
              <a:avLst>
                <a:gd name="adj" fmla="val 16667"/>
              </a:avLst>
            </a:prstGeom>
            <a:noFill/>
            <a:ln w="76200" cmpd="tri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CCFFCC"/>
                  </a:solidFill>
                </a14:hiddenFill>
              </a:ext>
            </a:extLst>
          </p:spPr>
          <p:txBody>
            <a:bodyPr/>
            <a:lstStyle/>
            <a:p>
              <a:pPr algn="ctr">
                <a:defRPr/>
              </a:pPr>
              <a:r>
                <a:rPr lang="en-US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BIROKRAT/ PEMERINTAH</a:t>
              </a:r>
            </a:p>
          </p:txBody>
        </p:sp>
        <p:sp>
          <p:nvSpPr>
            <p:cNvPr id="525324" name="AutoShape 12"/>
            <p:cNvSpPr>
              <a:spLocks noChangeArrowheads="1"/>
            </p:cNvSpPr>
            <p:nvPr/>
          </p:nvSpPr>
          <p:spPr bwMode="auto">
            <a:xfrm>
              <a:off x="4257" y="3187"/>
              <a:ext cx="1263" cy="509"/>
            </a:xfrm>
            <a:prstGeom prst="roundRect">
              <a:avLst>
                <a:gd name="adj" fmla="val 16667"/>
              </a:avLst>
            </a:prstGeom>
            <a:noFill/>
            <a:ln w="76200" cmpd="tri">
              <a:solidFill>
                <a:srgbClr val="FFFF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CCFFCC"/>
                  </a:solidFill>
                </a14:hiddenFill>
              </a:ext>
            </a:extLst>
          </p:spPr>
          <p:txBody>
            <a:bodyPr/>
            <a:lstStyle/>
            <a:p>
              <a:pPr algn="ctr">
                <a:defRPr/>
              </a:pPr>
              <a:r>
                <a:rPr lang="en-US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DUNIA USAHA /INDUSTRI</a:t>
              </a:r>
            </a:p>
          </p:txBody>
        </p:sp>
        <p:sp>
          <p:nvSpPr>
            <p:cNvPr id="37898" name="AutoShape 13"/>
            <p:cNvSpPr>
              <a:spLocks noChangeArrowheads="1"/>
            </p:cNvSpPr>
            <p:nvPr/>
          </p:nvSpPr>
          <p:spPr bwMode="auto">
            <a:xfrm>
              <a:off x="3951" y="2352"/>
              <a:ext cx="321" cy="426"/>
            </a:xfrm>
            <a:prstGeom prst="downArrow">
              <a:avLst>
                <a:gd name="adj1" fmla="val 50000"/>
                <a:gd name="adj2" fmla="val 33178"/>
              </a:avLst>
            </a:prstGeom>
            <a:solidFill>
              <a:srgbClr val="FFFFFF"/>
            </a:solidFill>
            <a:ln w="76200" cmpd="tri">
              <a:solidFill>
                <a:srgbClr val="FFFF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id-ID">
                <a:solidFill>
                  <a:srgbClr val="FF3300"/>
                </a:solidFill>
              </a:endParaRPr>
            </a:p>
          </p:txBody>
        </p:sp>
        <p:sp>
          <p:nvSpPr>
            <p:cNvPr id="37899" name="Line 14"/>
            <p:cNvSpPr>
              <a:spLocks noChangeShapeType="1"/>
            </p:cNvSpPr>
            <p:nvPr/>
          </p:nvSpPr>
          <p:spPr bwMode="auto">
            <a:xfrm>
              <a:off x="1109" y="2796"/>
              <a:ext cx="3534" cy="1"/>
            </a:xfrm>
            <a:prstGeom prst="line">
              <a:avLst/>
            </a:prstGeom>
            <a:noFill/>
            <a:ln w="5715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37900" name="Line 15"/>
            <p:cNvSpPr>
              <a:spLocks noChangeShapeType="1"/>
            </p:cNvSpPr>
            <p:nvPr/>
          </p:nvSpPr>
          <p:spPr bwMode="auto">
            <a:xfrm>
              <a:off x="4652" y="2803"/>
              <a:ext cx="2" cy="377"/>
            </a:xfrm>
            <a:prstGeom prst="line">
              <a:avLst/>
            </a:prstGeom>
            <a:noFill/>
            <a:ln w="76200" cmpd="tri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37901" name="Line 16"/>
            <p:cNvSpPr>
              <a:spLocks noChangeShapeType="1"/>
            </p:cNvSpPr>
            <p:nvPr/>
          </p:nvSpPr>
          <p:spPr bwMode="auto">
            <a:xfrm>
              <a:off x="2160" y="2832"/>
              <a:ext cx="3" cy="377"/>
            </a:xfrm>
            <a:prstGeom prst="line">
              <a:avLst/>
            </a:prstGeom>
            <a:noFill/>
            <a:ln w="76200" cmpd="tri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37902" name="Line 17"/>
            <p:cNvSpPr>
              <a:spLocks noChangeShapeType="1"/>
            </p:cNvSpPr>
            <p:nvPr/>
          </p:nvSpPr>
          <p:spPr bwMode="auto">
            <a:xfrm>
              <a:off x="3489" y="2827"/>
              <a:ext cx="2" cy="377"/>
            </a:xfrm>
            <a:prstGeom prst="line">
              <a:avLst/>
            </a:prstGeom>
            <a:noFill/>
            <a:ln w="76200" cmpd="tri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37903" name="Line 18"/>
            <p:cNvSpPr>
              <a:spLocks noChangeShapeType="1"/>
            </p:cNvSpPr>
            <p:nvPr/>
          </p:nvSpPr>
          <p:spPr bwMode="auto">
            <a:xfrm>
              <a:off x="1104" y="2791"/>
              <a:ext cx="3" cy="377"/>
            </a:xfrm>
            <a:prstGeom prst="line">
              <a:avLst/>
            </a:prstGeom>
            <a:noFill/>
            <a:ln w="76200" cmpd="tri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37904" name="AutoShape 19"/>
            <p:cNvSpPr>
              <a:spLocks noChangeArrowheads="1"/>
            </p:cNvSpPr>
            <p:nvPr/>
          </p:nvSpPr>
          <p:spPr bwMode="auto">
            <a:xfrm>
              <a:off x="2160" y="1488"/>
              <a:ext cx="1248" cy="912"/>
            </a:xfrm>
            <a:prstGeom prst="notchedRightArrow">
              <a:avLst>
                <a:gd name="adj1" fmla="val 50000"/>
                <a:gd name="adj2" fmla="val 34211"/>
              </a:avLst>
            </a:prstGeom>
            <a:solidFill>
              <a:srgbClr val="99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525332" name="Text Box 20"/>
            <p:cNvSpPr txBox="1">
              <a:spLocks noChangeArrowheads="1"/>
            </p:cNvSpPr>
            <p:nvPr/>
          </p:nvSpPr>
          <p:spPr bwMode="auto">
            <a:xfrm>
              <a:off x="2304" y="1824"/>
              <a:ext cx="100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b="1">
                  <a:solidFill>
                    <a:srgbClr val="A5002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</a:rPr>
                <a:t>IMPLIKASI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8650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507" name="Text Box 3"/>
          <p:cNvSpPr txBox="1">
            <a:spLocks noChangeArrowheads="1"/>
          </p:cNvSpPr>
          <p:nvPr/>
        </p:nvSpPr>
        <p:spPr bwMode="auto">
          <a:xfrm>
            <a:off x="533400" y="609600"/>
            <a:ext cx="8077200" cy="822325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 startAt="3"/>
              <a:defRPr/>
            </a:pPr>
            <a:r>
              <a:rPr lang="sv-SE" sz="24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Pengaruh Globalisasi Terhadap Bangsa &amp; Negara Indonesia</a:t>
            </a:r>
            <a:r>
              <a:rPr lang="en-US" sz="2400" b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 </a:t>
            </a:r>
          </a:p>
        </p:txBody>
      </p:sp>
      <p:sp>
        <p:nvSpPr>
          <p:cNvPr id="533510" name="Text Box 6"/>
          <p:cNvSpPr txBox="1">
            <a:spLocks noChangeArrowheads="1"/>
          </p:cNvSpPr>
          <p:nvPr/>
        </p:nvSpPr>
        <p:spPr bwMode="auto">
          <a:xfrm>
            <a:off x="533400" y="1752600"/>
            <a:ext cx="80772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sv-SE" sz="2400" b="1">
                <a:effectLst>
                  <a:outerShdw blurRad="38100" dist="38100" dir="2700000" algn="tl">
                    <a:srgbClr val="000000"/>
                  </a:outerShdw>
                </a:effectLst>
              </a:rPr>
              <a:t>Beberapa indikator pengaruh negatif maupun positif globalisasi yg melanda bangsa dan negara Indonesia</a:t>
            </a:r>
            <a:endParaRPr lang="en-US" sz="2400" b="1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33511" name="Text Box 7"/>
          <p:cNvSpPr txBox="1">
            <a:spLocks noChangeArrowheads="1"/>
          </p:cNvSpPr>
          <p:nvPr/>
        </p:nvSpPr>
        <p:spPr bwMode="auto">
          <a:xfrm>
            <a:off x="3657600" y="3235325"/>
            <a:ext cx="4495800" cy="301307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63550" indent="-463550">
              <a:defRPr>
                <a:solidFill>
                  <a:schemeClr val="tx1"/>
                </a:solidFill>
                <a:latin typeface="Arial" charset="0"/>
              </a:defRPr>
            </a:lvl1pPr>
            <a:lvl2pPr marL="97155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42875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88595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34315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80035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5755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71475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17195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Aft>
                <a:spcPct val="50000"/>
              </a:spcAft>
              <a:buFontTx/>
              <a:buAutoNum type="arabicPeriod"/>
              <a:defRPr/>
            </a:pPr>
            <a:r>
              <a:rPr lang="af-ZA" sz="24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Politik</a:t>
            </a:r>
            <a:endParaRPr lang="en-US" sz="2400" b="1" i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  <a:p>
            <a:pPr>
              <a:spcAft>
                <a:spcPct val="50000"/>
              </a:spcAft>
              <a:buFontTx/>
              <a:buAutoNum type="arabicPeriod"/>
              <a:defRPr/>
            </a:pPr>
            <a:r>
              <a:rPr lang="af-ZA" sz="24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Ekonomi</a:t>
            </a:r>
            <a:endParaRPr lang="en-US" sz="2400" b="1" i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  <a:p>
            <a:pPr>
              <a:spcAft>
                <a:spcPct val="50000"/>
              </a:spcAft>
              <a:buFontTx/>
              <a:buAutoNum type="arabicPeriod"/>
              <a:defRPr/>
            </a:pPr>
            <a:r>
              <a:rPr lang="af-ZA" sz="24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Sosial dan Budaya</a:t>
            </a:r>
          </a:p>
          <a:p>
            <a:pPr>
              <a:spcAft>
                <a:spcPct val="50000"/>
              </a:spcAft>
              <a:buFontTx/>
              <a:buAutoNum type="arabicPeriod"/>
              <a:defRPr/>
            </a:pPr>
            <a:r>
              <a:rPr lang="af-ZA" sz="24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Ledakan Informasi</a:t>
            </a:r>
            <a:endParaRPr lang="en-US" sz="2400" b="1" i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  <a:p>
            <a:pPr>
              <a:spcAft>
                <a:spcPct val="50000"/>
              </a:spcAft>
              <a:buFontTx/>
              <a:buAutoNum type="arabicPeriod"/>
              <a:defRPr/>
            </a:pPr>
            <a:r>
              <a:rPr lang="af-ZA" sz="2400" b="1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Hukum, Pertahan dan Keamanan</a:t>
            </a:r>
            <a:endParaRPr lang="en-US" sz="2400" b="1" smtClean="0">
              <a:solidFill>
                <a:srgbClr val="FF33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533513" name="Text Box 9"/>
          <p:cNvSpPr txBox="1">
            <a:spLocks noChangeArrowheads="1"/>
          </p:cNvSpPr>
          <p:nvPr/>
        </p:nvSpPr>
        <p:spPr bwMode="auto">
          <a:xfrm>
            <a:off x="1371600" y="4038600"/>
            <a:ext cx="1828800" cy="822325"/>
          </a:xfrm>
          <a:prstGeom prst="rect">
            <a:avLst/>
          </a:prstGeom>
          <a:solidFill>
            <a:srgbClr val="99FF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400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SUBJEK PROSES</a:t>
            </a:r>
          </a:p>
        </p:txBody>
      </p:sp>
      <p:sp>
        <p:nvSpPr>
          <p:cNvPr id="39942" name="AutoShape 11"/>
          <p:cNvSpPr>
            <a:spLocks noChangeArrowheads="1"/>
          </p:cNvSpPr>
          <p:nvPr/>
        </p:nvSpPr>
        <p:spPr bwMode="auto">
          <a:xfrm>
            <a:off x="2057400" y="3276600"/>
            <a:ext cx="1143000" cy="7620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d-ID"/>
          </a:p>
        </p:txBody>
      </p:sp>
      <p:pic>
        <p:nvPicPr>
          <p:cNvPr id="39943" name="Picture 12" descr="2dani-prjname-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876800"/>
            <a:ext cx="18288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372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38</TotalTime>
  <Words>291</Words>
  <Application>Microsoft Office PowerPoint</Application>
  <PresentationFormat>On-screen Show (4:3)</PresentationFormat>
  <Paragraphs>53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Aspect</vt:lpstr>
      <vt:lpstr>Sikap Terhadap Pengaruh dan Implikasi Globalisasi Terhadap Bangsa dan Negara  </vt:lpstr>
      <vt:lpstr>Memahami Era Globalisasi dan Hubungan Interdependensi Ekonomi </vt:lpstr>
      <vt:lpstr>Memahami Perkembangan Dunia Yang Sangat Cepat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Sikap Terhadap Pengaruh dan Implikasi Globalisasi Terhadap Bangsa dan Negara  </dc:title>
  <dc:creator>windows 8.1</dc:creator>
  <cp:lastModifiedBy>windows 8.1</cp:lastModifiedBy>
  <cp:revision>4</cp:revision>
  <dcterms:created xsi:type="dcterms:W3CDTF">2021-01-14T02:33:33Z</dcterms:created>
  <dcterms:modified xsi:type="dcterms:W3CDTF">2021-01-14T03:11:48Z</dcterms:modified>
</cp:coreProperties>
</file>