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284-5DF5-4525-B0A8-B3FF09ECFB3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17F3-315A-4AFB-A18E-3E4BFF63C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07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284-5DF5-4525-B0A8-B3FF09ECFB3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17F3-315A-4AFB-A18E-3E4BFF63C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729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284-5DF5-4525-B0A8-B3FF09ECFB3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17F3-315A-4AFB-A18E-3E4BFF63C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81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284-5DF5-4525-B0A8-B3FF09ECFB3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17F3-315A-4AFB-A18E-3E4BFF63C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73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284-5DF5-4525-B0A8-B3FF09ECFB3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17F3-315A-4AFB-A18E-3E4BFF63C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8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284-5DF5-4525-B0A8-B3FF09ECFB3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17F3-315A-4AFB-A18E-3E4BFF63C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61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284-5DF5-4525-B0A8-B3FF09ECFB3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17F3-315A-4AFB-A18E-3E4BFF63C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3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284-5DF5-4525-B0A8-B3FF09ECFB3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17F3-315A-4AFB-A18E-3E4BFF63C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6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284-5DF5-4525-B0A8-B3FF09ECFB3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17F3-315A-4AFB-A18E-3E4BFF63C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4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284-5DF5-4525-B0A8-B3FF09ECFB3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17F3-315A-4AFB-A18E-3E4BFF63C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7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3284-5DF5-4525-B0A8-B3FF09ECFB3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917F3-315A-4AFB-A18E-3E4BFF63C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8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53284-5DF5-4525-B0A8-B3FF09ECFB3E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917F3-315A-4AFB-A18E-3E4BFF63C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52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SHOULD + PERFECT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LIYAMNAH MUNTE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275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SHOULD + PERFECT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This rule is used to express an unfulfilled obligation or a sensible neglected action, in negative sentence it express a wrong or foolish action in past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810174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5" y="404663"/>
            <a:ext cx="8229600" cy="792089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THE FORM SOULD HAVE + PERFECT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b="1" dirty="0" smtClean="0"/>
          </a:p>
          <a:p>
            <a:endParaRPr lang="en-US" sz="3600" b="1" dirty="0"/>
          </a:p>
          <a:p>
            <a:endParaRPr lang="en-US" sz="3600" b="1" dirty="0" smtClean="0"/>
          </a:p>
          <a:p>
            <a:endParaRPr lang="en-US" sz="3600" b="1" dirty="0"/>
          </a:p>
          <a:p>
            <a:pPr marL="0" lv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385740" y="1518498"/>
            <a:ext cx="8239445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b="1" dirty="0" smtClean="0"/>
          </a:p>
          <a:p>
            <a:r>
              <a:rPr lang="en-US" sz="2800" b="1" dirty="0" smtClean="0"/>
              <a:t>(+) S + SHOULD + HAVE + V3</a:t>
            </a:r>
          </a:p>
          <a:p>
            <a:r>
              <a:rPr lang="en-US" sz="2800" b="1" dirty="0" smtClean="0"/>
              <a:t>(-) S + SHOULD + NOT + HAVE + V3</a:t>
            </a:r>
          </a:p>
          <a:p>
            <a:r>
              <a:rPr lang="en-US" sz="2800" b="1" dirty="0" smtClean="0"/>
              <a:t>(?) SHOULD + S + HAVE + V3?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All subject use SHOULD HAVE</a:t>
            </a:r>
            <a:endParaRPr lang="en-US" sz="2000" b="1" dirty="0">
              <a:solidFill>
                <a:srgbClr val="FF0000"/>
              </a:solidFill>
            </a:endParaRPr>
          </a:p>
          <a:p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965403" y="3765701"/>
            <a:ext cx="46805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85740" y="4365104"/>
            <a:ext cx="8239445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/>
              <a:t>EXAMPLES </a:t>
            </a:r>
          </a:p>
          <a:p>
            <a:pPr lvl="0"/>
            <a:r>
              <a:rPr lang="en-US" sz="3200" dirty="0" smtClean="0"/>
              <a:t>You </a:t>
            </a:r>
            <a:r>
              <a:rPr lang="en-US" sz="3200" b="1" dirty="0" smtClean="0">
                <a:solidFill>
                  <a:srgbClr val="FF0000"/>
                </a:solidFill>
              </a:rPr>
              <a:t>should have stopped</a:t>
            </a:r>
            <a:r>
              <a:rPr lang="en-US" sz="3200" dirty="0" smtClean="0"/>
              <a:t> at traffic light</a:t>
            </a:r>
          </a:p>
          <a:p>
            <a:pPr lvl="0"/>
            <a:r>
              <a:rPr lang="en-US" sz="3200" dirty="0" smtClean="0"/>
              <a:t>You </a:t>
            </a:r>
            <a:r>
              <a:rPr lang="en-US" sz="3200" b="1" dirty="0" smtClean="0">
                <a:solidFill>
                  <a:srgbClr val="FF0000"/>
                </a:solidFill>
              </a:rPr>
              <a:t>shouldn’t have said</a:t>
            </a:r>
            <a:r>
              <a:rPr lang="en-US" sz="3200" dirty="0" smtClean="0"/>
              <a:t> that to your mother  </a:t>
            </a:r>
          </a:p>
          <a:p>
            <a:pPr lvl="0"/>
            <a:r>
              <a:rPr lang="en-US" sz="3200" dirty="0" smtClean="0"/>
              <a:t>She </a:t>
            </a:r>
            <a:r>
              <a:rPr lang="en-US" sz="3200" b="1" dirty="0" smtClean="0">
                <a:solidFill>
                  <a:srgbClr val="FF0000"/>
                </a:solidFill>
              </a:rPr>
              <a:t>should have been</a:t>
            </a:r>
            <a:r>
              <a:rPr lang="en-US" sz="3200" dirty="0" smtClean="0"/>
              <a:t> honest to her parents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519283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USE SHOULD + PERFECT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3568" y="1484784"/>
            <a:ext cx="777686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n-US" sz="3200" b="1" dirty="0" smtClean="0"/>
              <a:t>We can use</a:t>
            </a:r>
            <a:r>
              <a:rPr lang="en-US" sz="3200" b="1" dirty="0" smtClean="0">
                <a:solidFill>
                  <a:srgbClr val="FF0000"/>
                </a:solidFill>
              </a:rPr>
              <a:t> should have + V3,</a:t>
            </a:r>
            <a:r>
              <a:rPr lang="en-US" sz="3200" b="1" dirty="0" smtClean="0"/>
              <a:t> to talk about past events that did not happen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3568" y="2996952"/>
            <a:ext cx="7776864" cy="28803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chemeClr val="bg2"/>
                </a:solidFill>
              </a:rPr>
              <a:t>EXAMPLES</a:t>
            </a:r>
            <a:endParaRPr lang="en-US" sz="2800" b="1" dirty="0" smtClean="0">
              <a:solidFill>
                <a:schemeClr val="bg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solidFill>
                  <a:schemeClr val="bg2"/>
                </a:solidFill>
              </a:rPr>
              <a:t>I should have let her know what was happening but I forgot</a:t>
            </a: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solidFill>
                  <a:schemeClr val="bg2"/>
                </a:solidFill>
              </a:rPr>
              <a:t>He should have sent everybody a reminder by email</a:t>
            </a: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solidFill>
                  <a:schemeClr val="bg2"/>
                </a:solidFill>
              </a:rPr>
              <a:t>They should have remembered their guests don’t eat pork </a:t>
            </a:r>
            <a:endParaRPr lang="en-US" sz="28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69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THE USE SHOULD + PERFECT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Examples </a:t>
            </a:r>
          </a:p>
          <a:p>
            <a:r>
              <a:rPr lang="en-US" dirty="0" smtClean="0"/>
              <a:t>He </a:t>
            </a:r>
            <a:r>
              <a:rPr lang="en-US" b="1" dirty="0" smtClean="0">
                <a:solidFill>
                  <a:srgbClr val="FF0000"/>
                </a:solidFill>
              </a:rPr>
              <a:t>should have arrived</a:t>
            </a:r>
            <a:r>
              <a:rPr lang="en-US" dirty="0" smtClean="0"/>
              <a:t> at his office by now,. Lets try to ringing him</a:t>
            </a:r>
          </a:p>
          <a:p>
            <a:r>
              <a:rPr lang="en-US" dirty="0" smtClean="0"/>
              <a:t>They </a:t>
            </a:r>
            <a:r>
              <a:rPr lang="en-US" b="1" dirty="0" smtClean="0">
                <a:solidFill>
                  <a:srgbClr val="FF0000"/>
                </a:solidFill>
              </a:rPr>
              <a:t>should have all read</a:t>
            </a:r>
            <a:r>
              <a:rPr lang="en-US" dirty="0" smtClean="0"/>
              <a:t> that first email by this stage, it’s time to send the next one</a:t>
            </a:r>
          </a:p>
        </p:txBody>
      </p:sp>
      <p:sp>
        <p:nvSpPr>
          <p:cNvPr id="4" name="Rectangle 3"/>
          <p:cNvSpPr/>
          <p:nvPr/>
        </p:nvSpPr>
        <p:spPr>
          <a:xfrm>
            <a:off x="467544" y="1700808"/>
            <a:ext cx="8136904" cy="136815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/>
              <a:t>2</a:t>
            </a:r>
            <a:r>
              <a:rPr lang="en-US" dirty="0" smtClean="0"/>
              <a:t> .</a:t>
            </a:r>
            <a:r>
              <a:rPr lang="en-US" sz="2800" b="1" dirty="0" smtClean="0"/>
              <a:t>We can also use should have to speculate about events that may or may not have happened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96781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THE USE SHOULD + PERFECT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She </a:t>
            </a:r>
            <a:r>
              <a:rPr lang="en-US" b="1" dirty="0" smtClean="0">
                <a:solidFill>
                  <a:srgbClr val="FF0000"/>
                </a:solidFill>
              </a:rPr>
              <a:t>shouldn’t have left</a:t>
            </a:r>
            <a:r>
              <a:rPr lang="en-US" dirty="0" smtClean="0"/>
              <a:t> work yet, I will call her office</a:t>
            </a:r>
          </a:p>
          <a:p>
            <a:r>
              <a:rPr lang="en-US" dirty="0" smtClean="0"/>
              <a:t>They </a:t>
            </a:r>
            <a:r>
              <a:rPr lang="en-US" b="1" dirty="0" smtClean="0">
                <a:solidFill>
                  <a:srgbClr val="FF0000"/>
                </a:solidFill>
              </a:rPr>
              <a:t>shouldn’t have sent</a:t>
            </a:r>
            <a:r>
              <a:rPr lang="en-US" dirty="0" smtClean="0"/>
              <a:t> the report off for printing yet. There is still time to make changes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67544" y="1772816"/>
            <a:ext cx="828092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3. We can use should have +V3 to speculate negatively about what may or may not have happened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59076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THE USE SHOULD + PERFECT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 </a:t>
            </a:r>
            <a:r>
              <a:rPr lang="en-US" b="1" dirty="0" smtClean="0">
                <a:solidFill>
                  <a:srgbClr val="FF0000"/>
                </a:solidFill>
              </a:rPr>
              <a:t>shouldn’t have shouted </a:t>
            </a:r>
            <a:r>
              <a:rPr lang="en-US" dirty="0" smtClean="0"/>
              <a:t>at you . I apologize</a:t>
            </a:r>
          </a:p>
          <a:p>
            <a:r>
              <a:rPr lang="en-US" dirty="0" smtClean="0"/>
              <a:t>You are right. I </a:t>
            </a:r>
            <a:r>
              <a:rPr lang="en-US" b="1" dirty="0" smtClean="0">
                <a:solidFill>
                  <a:srgbClr val="FF0000"/>
                </a:solidFill>
              </a:rPr>
              <a:t>should have followed</a:t>
            </a:r>
            <a:r>
              <a:rPr lang="en-US" dirty="0" smtClean="0"/>
              <a:t> your advice before</a:t>
            </a:r>
          </a:p>
          <a:p>
            <a:r>
              <a:rPr lang="en-US" dirty="0" smtClean="0"/>
              <a:t>I got stomachache. I </a:t>
            </a:r>
            <a:r>
              <a:rPr lang="en-US" b="1" dirty="0" smtClean="0">
                <a:solidFill>
                  <a:srgbClr val="FF0000"/>
                </a:solidFill>
              </a:rPr>
              <a:t>shouldn’t have eaten</a:t>
            </a:r>
            <a:r>
              <a:rPr lang="en-US" dirty="0" smtClean="0"/>
              <a:t> spicy meatball yesterday.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67544" y="1772816"/>
            <a:ext cx="828092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/>
              <a:t>3. We can use should have +V3 to regret past actions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72899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060848"/>
            <a:ext cx="9144000" cy="20882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THANK YOU 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AND </a:t>
            </a: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SEE YOU NEXT TIME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013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314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SHOULD + PERFECT</vt:lpstr>
      <vt:lpstr>SHOULD + PERFECT</vt:lpstr>
      <vt:lpstr>THE FORM SOULD HAVE + PERFECT</vt:lpstr>
      <vt:lpstr>THE USE SHOULD + PERFECT</vt:lpstr>
      <vt:lpstr>THE USE SHOULD + PERFECT</vt:lpstr>
      <vt:lpstr>THE USE SHOULD + PERFECT</vt:lpstr>
      <vt:lpstr>THE USE SHOULD + PERFECT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SHOULD + PERFECT</dc:title>
  <dc:creator>USER</dc:creator>
  <cp:lastModifiedBy>USER</cp:lastModifiedBy>
  <cp:revision>14</cp:revision>
  <dcterms:created xsi:type="dcterms:W3CDTF">2021-08-22T12:02:38Z</dcterms:created>
  <dcterms:modified xsi:type="dcterms:W3CDTF">2021-08-22T14:59:01Z</dcterms:modified>
</cp:coreProperties>
</file>