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C7F33F8C-0000-434F-B7F2-CEA2AF1CE876}"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7F33F8C-0000-434F-B7F2-CEA2AF1CE876}"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7F33F8C-0000-434F-B7F2-CEA2AF1CE876}"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7F33F8C-0000-434F-B7F2-CEA2AF1CE876}"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F33F8C-0000-434F-B7F2-CEA2AF1CE876}"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C7F33F8C-0000-434F-B7F2-CEA2AF1CE876}" type="datetimeFigureOut">
              <a:rPr lang="id-ID" smtClean="0"/>
              <a:t>04/01/2021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C7F33F8C-0000-434F-B7F2-CEA2AF1CE876}" type="datetimeFigureOut">
              <a:rPr lang="id-ID" smtClean="0"/>
              <a:t>04/01/2021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C7F33F8C-0000-434F-B7F2-CEA2AF1CE876}" type="datetimeFigureOut">
              <a:rPr lang="id-ID" smtClean="0"/>
              <a:t>04/01/2021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33F8C-0000-434F-B7F2-CEA2AF1CE876}" type="datetimeFigureOut">
              <a:rPr lang="id-ID" smtClean="0"/>
              <a:t>04/01/2021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33F8C-0000-434F-B7F2-CEA2AF1CE876}" type="datetimeFigureOut">
              <a:rPr lang="id-ID" smtClean="0"/>
              <a:t>04/01/2021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33F8C-0000-434F-B7F2-CEA2AF1CE876}" type="datetimeFigureOut">
              <a:rPr lang="id-ID" smtClean="0"/>
              <a:t>04/01/2021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9DE4F35-4FB5-45AE-88B6-93139188A12C}"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33F8C-0000-434F-B7F2-CEA2AF1CE876}" type="datetimeFigureOut">
              <a:rPr lang="id-ID" smtClean="0"/>
              <a:t>04/01/2021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E4F35-4FB5-45AE-88B6-93139188A12C}"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sur dan Obyek Karya Seni Rupa.png"/>
          <p:cNvPicPr>
            <a:picLocks noChangeAspect="1"/>
          </p:cNvPicPr>
          <p:nvPr/>
        </p:nvPicPr>
        <p:blipFill>
          <a:blip r:embed="rId2"/>
          <a:stretch>
            <a:fillRect/>
          </a:stretch>
        </p:blipFill>
        <p:spPr>
          <a:xfrm>
            <a:off x="1238250" y="1524000"/>
            <a:ext cx="6667500" cy="381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a:t>Gelap-Terang</a:t>
            </a:r>
            <a:r>
              <a:rPr lang="id-ID" dirty="0"/>
              <a:t/>
            </a:r>
            <a:br>
              <a:rPr lang="id-ID" dirty="0"/>
            </a:br>
            <a:endParaRPr lang="id-ID" dirty="0"/>
          </a:p>
        </p:txBody>
      </p:sp>
      <p:pic>
        <p:nvPicPr>
          <p:cNvPr id="5" name="Content Placeholder 4" descr="Gelap Terang.JPG"/>
          <p:cNvPicPr>
            <a:picLocks noGrp="1" noChangeAspect="1"/>
          </p:cNvPicPr>
          <p:nvPr>
            <p:ph idx="1"/>
          </p:nvPr>
        </p:nvPicPr>
        <p:blipFill>
          <a:blip r:embed="rId2"/>
          <a:stretch>
            <a:fillRect/>
          </a:stretch>
        </p:blipFill>
        <p:spPr>
          <a:xfrm>
            <a:off x="4255556" y="1643050"/>
            <a:ext cx="4131355" cy="3429024"/>
          </a:xfrm>
        </p:spPr>
      </p:pic>
      <p:sp>
        <p:nvSpPr>
          <p:cNvPr id="4" name="Text Placeholder 3"/>
          <p:cNvSpPr>
            <a:spLocks noGrp="1"/>
          </p:cNvSpPr>
          <p:nvPr>
            <p:ph type="body" sz="half" idx="2"/>
          </p:nvPr>
        </p:nvSpPr>
        <p:spPr/>
        <p:txBody>
          <a:bodyPr>
            <a:normAutofit/>
          </a:bodyPr>
          <a:lstStyle/>
          <a:p>
            <a:r>
              <a:rPr lang="id-ID" sz="2000" dirty="0"/>
              <a:t>Unsur gelap terang yang ada di dalam karya seni rupa itu timbul karena adanya perbedaan yang diberikan oleh intensitas cahaya yang jatuh terhadap permukaan benda. Perbedaan yang terjadi inilah yang menyebabkan munculnya tingkat nada warna (</a:t>
            </a:r>
            <a:r>
              <a:rPr lang="id-ID" sz="2000" i="1" dirty="0"/>
              <a:t>value</a:t>
            </a:r>
            <a:r>
              <a:rPr lang="id-ID" sz="2000" dirty="0"/>
              <a:t>) yang juga berbeda.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GLOSARIUM</a:t>
            </a:r>
            <a:endParaRPr lang="id-ID" dirty="0"/>
          </a:p>
        </p:txBody>
      </p:sp>
      <p:sp>
        <p:nvSpPr>
          <p:cNvPr id="3" name="Rectangle 2"/>
          <p:cNvSpPr/>
          <p:nvPr/>
        </p:nvSpPr>
        <p:spPr>
          <a:xfrm>
            <a:off x="571472" y="1857364"/>
            <a:ext cx="7929618" cy="2308324"/>
          </a:xfrm>
          <a:prstGeom prst="rect">
            <a:avLst/>
          </a:prstGeom>
        </p:spPr>
        <p:txBody>
          <a:bodyPr wrap="square">
            <a:spAutoFit/>
          </a:bodyPr>
          <a:lstStyle/>
          <a:p>
            <a:r>
              <a:rPr lang="id-ID" dirty="0"/>
              <a:t>Warna Harmonis = Warnai yang sesuai dengan Kenyataan (Co: Daun barwarna hijau)</a:t>
            </a:r>
            <a:r>
              <a:rPr lang="id-ID" dirty="0" smtClean="0"/>
              <a:t/>
            </a:r>
            <a:br>
              <a:rPr lang="id-ID" dirty="0" smtClean="0"/>
            </a:br>
            <a:r>
              <a:rPr lang="id-ID" dirty="0"/>
              <a:t>Warna = Heraldis = Penggunaan warna untuk menunjukkan simbol tertentu / tanda tertentu</a:t>
            </a:r>
            <a:r>
              <a:rPr lang="id-ID" dirty="0" smtClean="0"/>
              <a:t/>
            </a:r>
            <a:br>
              <a:rPr lang="id-ID" dirty="0" smtClean="0"/>
            </a:br>
            <a:r>
              <a:rPr lang="id-ID" dirty="0"/>
              <a:t>Warna Murni = warna yang tidak terikat dengan kenyataan (lawan dari harmonis)</a:t>
            </a:r>
            <a:r>
              <a:rPr lang="id-ID" dirty="0" smtClean="0"/>
              <a:t/>
            </a:r>
            <a:br>
              <a:rPr lang="id-ID" dirty="0" smtClean="0"/>
            </a:br>
            <a:r>
              <a:rPr lang="id-ID" dirty="0"/>
              <a:t>Warna Monokromatik = Melukis dengan menggunakan Satu jenis warna</a:t>
            </a:r>
            <a:r>
              <a:rPr lang="id-ID" dirty="0" smtClean="0"/>
              <a:t/>
            </a:r>
            <a:br>
              <a:rPr lang="id-ID" dirty="0" smtClean="0"/>
            </a:br>
            <a:r>
              <a:rPr lang="id-ID" dirty="0"/>
              <a:t>Warna Polikromatik = Melukis dengan menggunakan beberapa jenis warna</a:t>
            </a:r>
            <a:r>
              <a:rPr lang="id-ID" dirty="0" smtClean="0"/>
              <a:t/>
            </a:r>
            <a:br>
              <a:rPr lang="id-ID" dirty="0" smtClean="0"/>
            </a:b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sur dan Objek Karya Seni Rupa Dua Dimensi.jpg"/>
          <p:cNvPicPr>
            <a:picLocks noChangeAspect="1"/>
          </p:cNvPicPr>
          <p:nvPr/>
        </p:nvPicPr>
        <p:blipFill>
          <a:blip r:embed="rId2"/>
          <a:stretch>
            <a:fillRect/>
          </a:stretch>
        </p:blipFill>
        <p:spPr>
          <a:xfrm>
            <a:off x="1142976" y="785794"/>
            <a:ext cx="6974708" cy="567345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000108"/>
            <a:ext cx="7215238" cy="4401205"/>
          </a:xfrm>
          <a:prstGeom prst="rect">
            <a:avLst/>
          </a:prstGeom>
        </p:spPr>
        <p:txBody>
          <a:bodyPr wrap="square">
            <a:spAutoFit/>
          </a:bodyPr>
          <a:lstStyle/>
          <a:p>
            <a:r>
              <a:rPr lang="id-ID" sz="4000" dirty="0" smtClean="0"/>
              <a:t>Unsur-unsur fisik di dalam suatu karya seni rupa pada dasarnya itu meliputi dari semua unsur visual yang ada di dalam atau suatu benda.</a:t>
            </a:r>
          </a:p>
          <a:p>
            <a:r>
              <a:rPr lang="id-ID" sz="4000" dirty="0" smtClean="0"/>
              <a:t/>
            </a:r>
            <a:br>
              <a:rPr lang="id-ID" sz="4000" dirty="0" smtClean="0"/>
            </a:br>
            <a:endParaRPr lang="id-ID"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a:t>Titik</a:t>
            </a:r>
            <a:r>
              <a:rPr lang="id-ID" dirty="0"/>
              <a:t/>
            </a:r>
            <a:br>
              <a:rPr lang="id-ID" dirty="0"/>
            </a:br>
            <a:endParaRPr lang="id-ID" dirty="0"/>
          </a:p>
        </p:txBody>
      </p:sp>
      <p:pic>
        <p:nvPicPr>
          <p:cNvPr id="5" name="Content Placeholder 4" descr="Titik.png"/>
          <p:cNvPicPr>
            <a:picLocks noGrp="1" noChangeAspect="1"/>
          </p:cNvPicPr>
          <p:nvPr>
            <p:ph idx="1"/>
          </p:nvPr>
        </p:nvPicPr>
        <p:blipFill>
          <a:blip r:embed="rId2"/>
          <a:stretch>
            <a:fillRect/>
          </a:stretch>
        </p:blipFill>
        <p:spPr>
          <a:xfrm>
            <a:off x="5178425" y="2247106"/>
            <a:ext cx="1905000" cy="1905000"/>
          </a:xfrm>
        </p:spPr>
      </p:pic>
      <p:sp>
        <p:nvSpPr>
          <p:cNvPr id="4" name="Text Placeholder 3"/>
          <p:cNvSpPr>
            <a:spLocks noGrp="1"/>
          </p:cNvSpPr>
          <p:nvPr>
            <p:ph type="body" sz="half" idx="2"/>
          </p:nvPr>
        </p:nvSpPr>
        <p:spPr/>
        <p:txBody>
          <a:bodyPr>
            <a:normAutofit/>
          </a:bodyPr>
          <a:lstStyle/>
          <a:p>
            <a:r>
              <a:rPr lang="id-ID" sz="2000" dirty="0"/>
              <a:t>Titik menjadi unsur penting di dalam sebuah karya seni rupa. Sebagai salah satu bukti nyata ialah adanya lukisan bergaya impresif dengan teknik mengkombinasikan berbagai macam variasi ukuran dan warna titik hingga mampu membentuk suatu kesatuan wujud.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a:t>Garis (Line)</a:t>
            </a:r>
            <a:r>
              <a:rPr lang="id-ID" dirty="0"/>
              <a:t/>
            </a:r>
            <a:br>
              <a:rPr lang="id-ID" dirty="0"/>
            </a:br>
            <a:endParaRPr lang="id-ID" dirty="0"/>
          </a:p>
        </p:txBody>
      </p:sp>
      <p:pic>
        <p:nvPicPr>
          <p:cNvPr id="5" name="Content Placeholder 4" descr="Garis.png"/>
          <p:cNvPicPr>
            <a:picLocks noGrp="1" noChangeAspect="1"/>
          </p:cNvPicPr>
          <p:nvPr>
            <p:ph idx="1"/>
          </p:nvPr>
        </p:nvPicPr>
        <p:blipFill>
          <a:blip r:embed="rId2"/>
          <a:stretch>
            <a:fillRect/>
          </a:stretch>
        </p:blipFill>
        <p:spPr>
          <a:xfrm>
            <a:off x="5178425" y="2247106"/>
            <a:ext cx="1905000" cy="1905000"/>
          </a:xfrm>
        </p:spPr>
      </p:pic>
      <p:sp>
        <p:nvSpPr>
          <p:cNvPr id="4" name="Text Placeholder 3"/>
          <p:cNvSpPr>
            <a:spLocks noGrp="1"/>
          </p:cNvSpPr>
          <p:nvPr>
            <p:ph type="body" sz="half" idx="2"/>
          </p:nvPr>
        </p:nvSpPr>
        <p:spPr/>
        <p:txBody>
          <a:bodyPr>
            <a:normAutofit lnSpcReduction="10000"/>
          </a:bodyPr>
          <a:lstStyle/>
          <a:p>
            <a:r>
              <a:rPr lang="id-ID" sz="1800" dirty="0"/>
              <a:t>Garis merupakan unsur fisik yang paling mendasar dan penting di dalam mewujudkan suatu bentuk karya seni rupa. Garis tersebut juga mempunyai dimensi yang memanjang dan mempunyai arah serta sifat-sifat yang khusus, seperti :</a:t>
            </a:r>
          </a:p>
          <a:p>
            <a:r>
              <a:rPr lang="id-ID" sz="1800" dirty="0"/>
              <a:t>Pendek</a:t>
            </a:r>
          </a:p>
          <a:p>
            <a:r>
              <a:rPr lang="id-ID" sz="1800" dirty="0"/>
              <a:t>Panjang</a:t>
            </a:r>
          </a:p>
          <a:p>
            <a:r>
              <a:rPr lang="id-ID" sz="1800" dirty="0"/>
              <a:t>Horizontal</a:t>
            </a:r>
          </a:p>
          <a:p>
            <a:r>
              <a:rPr lang="id-ID" sz="1800" dirty="0"/>
              <a:t>Vertikal</a:t>
            </a:r>
          </a:p>
          <a:p>
            <a:r>
              <a:rPr lang="id-ID" sz="1800" dirty="0"/>
              <a:t>Melengkung</a:t>
            </a:r>
          </a:p>
          <a:p>
            <a:r>
              <a:rPr lang="id-ID" sz="1800" dirty="0"/>
              <a:t>Lurus</a:t>
            </a:r>
          </a:p>
          <a:p>
            <a:r>
              <a:rPr lang="id-ID" sz="1800" dirty="0"/>
              <a:t>Berombak</a:t>
            </a:r>
          </a:p>
          <a:p>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3200" dirty="0"/>
              <a:t>Raut (Bidang dan Bentuk)</a:t>
            </a:r>
            <a:r>
              <a:rPr lang="id-ID" dirty="0"/>
              <a:t/>
            </a:r>
            <a:br>
              <a:rPr lang="id-ID" dirty="0"/>
            </a:br>
            <a:endParaRPr lang="id-ID" dirty="0"/>
          </a:p>
        </p:txBody>
      </p:sp>
      <p:pic>
        <p:nvPicPr>
          <p:cNvPr id="5" name="Content Placeholder 4" descr="Bidang dan Bentuk.png"/>
          <p:cNvPicPr>
            <a:picLocks noGrp="1" noChangeAspect="1"/>
          </p:cNvPicPr>
          <p:nvPr>
            <p:ph idx="1"/>
          </p:nvPr>
        </p:nvPicPr>
        <p:blipFill>
          <a:blip r:embed="rId2"/>
          <a:stretch>
            <a:fillRect/>
          </a:stretch>
        </p:blipFill>
        <p:spPr>
          <a:xfrm>
            <a:off x="5178425" y="2247106"/>
            <a:ext cx="1905000" cy="1905000"/>
          </a:xfrm>
        </p:spPr>
      </p:pic>
      <p:sp>
        <p:nvSpPr>
          <p:cNvPr id="4" name="Text Placeholder 3"/>
          <p:cNvSpPr>
            <a:spLocks noGrp="1"/>
          </p:cNvSpPr>
          <p:nvPr>
            <p:ph type="body" sz="half" idx="2"/>
          </p:nvPr>
        </p:nvSpPr>
        <p:spPr/>
        <p:txBody>
          <a:bodyPr>
            <a:normAutofit/>
          </a:bodyPr>
          <a:lstStyle/>
          <a:p>
            <a:r>
              <a:rPr lang="id-ID" sz="2000" dirty="0"/>
              <a:t>Unsur rupa yang lain ini dinamakan dengan "</a:t>
            </a:r>
            <a:r>
              <a:rPr lang="id-ID" sz="2000" i="1" dirty="0"/>
              <a:t>raut</a:t>
            </a:r>
            <a:r>
              <a:rPr lang="id-ID" sz="2000" dirty="0"/>
              <a:t>" yang merupakan tampak, potongan atau wujud dari suatu objek. Istilah "</a:t>
            </a:r>
            <a:r>
              <a:rPr lang="id-ID" sz="2000" i="1" dirty="0"/>
              <a:t>bidang</a:t>
            </a:r>
            <a:r>
              <a:rPr lang="id-ID" sz="2000" dirty="0"/>
              <a:t>" itu sendiri pada umumnya dipergunakan untuk menunjuk wujud benda yang cenderung pipih atau datar, sementara "</a:t>
            </a:r>
            <a:r>
              <a:rPr lang="id-ID" sz="2000" i="1" dirty="0"/>
              <a:t>bangun</a:t>
            </a:r>
            <a:r>
              <a:rPr lang="id-ID" sz="2000" dirty="0"/>
              <a:t>" atau "</a:t>
            </a:r>
            <a:r>
              <a:rPr lang="id-ID" sz="2000" i="1" dirty="0"/>
              <a:t>bentuk</a:t>
            </a:r>
            <a:r>
              <a:rPr lang="id-ID" sz="2000" dirty="0"/>
              <a:t>" lebih menunjukkan ke wujud benda yang mempunyai volume.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3200" dirty="0"/>
              <a:t>Ruang</a:t>
            </a:r>
            <a:r>
              <a:rPr lang="id-ID" dirty="0"/>
              <a:t/>
            </a:r>
            <a:br>
              <a:rPr lang="id-ID" dirty="0"/>
            </a:br>
            <a:r>
              <a:rPr lang="id-ID" dirty="0" smtClean="0"/>
              <a:t/>
            </a:r>
            <a:br>
              <a:rPr lang="id-ID" dirty="0" smtClean="0"/>
            </a:br>
            <a:endParaRPr lang="id-ID" dirty="0"/>
          </a:p>
        </p:txBody>
      </p:sp>
      <p:pic>
        <p:nvPicPr>
          <p:cNvPr id="5" name="Content Placeholder 4" descr="Ruang.jpg"/>
          <p:cNvPicPr>
            <a:picLocks noGrp="1" noChangeAspect="1"/>
          </p:cNvPicPr>
          <p:nvPr>
            <p:ph idx="1"/>
          </p:nvPr>
        </p:nvPicPr>
        <p:blipFill>
          <a:blip r:embed="rId2"/>
          <a:stretch>
            <a:fillRect/>
          </a:stretch>
        </p:blipFill>
        <p:spPr>
          <a:xfrm>
            <a:off x="3988986" y="1785926"/>
            <a:ext cx="4437815" cy="2928958"/>
          </a:xfrm>
        </p:spPr>
      </p:pic>
      <p:sp>
        <p:nvSpPr>
          <p:cNvPr id="4" name="Text Placeholder 3"/>
          <p:cNvSpPr>
            <a:spLocks noGrp="1"/>
          </p:cNvSpPr>
          <p:nvPr>
            <p:ph type="body" sz="half" idx="2"/>
          </p:nvPr>
        </p:nvSpPr>
        <p:spPr/>
        <p:txBody>
          <a:bodyPr>
            <a:normAutofit/>
          </a:bodyPr>
          <a:lstStyle/>
          <a:p>
            <a:r>
              <a:rPr lang="id-ID" sz="2000" dirty="0"/>
              <a:t>Di dalam karya 2 dimensi, kesan ruang itu sendiri bisa dihadirkan pada karya dengan pengolahan unsur-unsur rupa yang lainnya, seperti contohnya dalam perbedaan intensitas warna, gelap-terang, atau malah menggunakan teknik menggambar perspektif guna menciptakan ruang semu (</a:t>
            </a:r>
            <a:r>
              <a:rPr lang="id-ID" sz="2000" i="1" dirty="0"/>
              <a:t>khayal</a:t>
            </a:r>
            <a:r>
              <a:rPr lang="id-ID" sz="20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3200" dirty="0"/>
              <a:t>Tekstur</a:t>
            </a:r>
            <a:r>
              <a:rPr lang="id-ID" dirty="0"/>
              <a:t/>
            </a:r>
            <a:br>
              <a:rPr lang="id-ID" dirty="0"/>
            </a:br>
            <a:r>
              <a:rPr lang="id-ID" dirty="0" smtClean="0"/>
              <a:t/>
            </a:r>
            <a:br>
              <a:rPr lang="id-ID" dirty="0" smtClean="0"/>
            </a:br>
            <a:endParaRPr lang="id-ID" dirty="0"/>
          </a:p>
        </p:txBody>
      </p:sp>
      <p:pic>
        <p:nvPicPr>
          <p:cNvPr id="5" name="Content Placeholder 4" descr="Tekstur.jpg"/>
          <p:cNvPicPr>
            <a:picLocks noGrp="1" noChangeAspect="1"/>
          </p:cNvPicPr>
          <p:nvPr>
            <p:ph idx="1"/>
          </p:nvPr>
        </p:nvPicPr>
        <p:blipFill>
          <a:blip r:embed="rId2"/>
          <a:stretch>
            <a:fillRect/>
          </a:stretch>
        </p:blipFill>
        <p:spPr>
          <a:xfrm>
            <a:off x="4069260" y="1643050"/>
            <a:ext cx="4068653" cy="3071833"/>
          </a:xfrm>
        </p:spPr>
      </p:pic>
      <p:sp>
        <p:nvSpPr>
          <p:cNvPr id="4" name="Text Placeholder 3"/>
          <p:cNvSpPr>
            <a:spLocks noGrp="1"/>
          </p:cNvSpPr>
          <p:nvPr>
            <p:ph type="body" sz="half" idx="2"/>
          </p:nvPr>
        </p:nvSpPr>
        <p:spPr/>
        <p:txBody>
          <a:bodyPr>
            <a:noAutofit/>
          </a:bodyPr>
          <a:lstStyle/>
          <a:p>
            <a:r>
              <a:rPr lang="id-ID" sz="1800" dirty="0"/>
              <a:t>Tekstur atau barik merupakan unsur rupa yang menunjukkan adanya kualitas taktis pada suatu bentuk permukaan atau penggambaran struktur permukaan dari suatu objek yang </a:t>
            </a:r>
            <a:r>
              <a:rPr lang="id-ID" sz="1800" dirty="0" smtClean="0"/>
              <a:t>terdapat </a:t>
            </a:r>
            <a:r>
              <a:rPr lang="id-ID" sz="1800" dirty="0"/>
              <a:t>di </a:t>
            </a:r>
            <a:r>
              <a:rPr lang="id-ID" sz="1800" dirty="0" smtClean="0"/>
              <a:t>karya </a:t>
            </a:r>
            <a:r>
              <a:rPr lang="id-ID" sz="1800" dirty="0"/>
              <a:t>seni rupa</a:t>
            </a:r>
            <a:r>
              <a:rPr lang="id-ID" sz="1800" dirty="0" smtClean="0"/>
              <a:t>.</a:t>
            </a:r>
          </a:p>
          <a:p>
            <a:r>
              <a:rPr lang="id-ID" sz="1800" dirty="0"/>
              <a:t>ekstur asli merupakan perbedaan ketinggian permukaan objek yang nyata serta bisa diraba, sementara untuk tekstur buatan ialah kesan permukaan objek yang timbul di dalam suatu bidang karena adanya pengolahan dari unsur garis, warna, ruang dan gelap-terang.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a:t>Warna</a:t>
            </a:r>
            <a:r>
              <a:rPr lang="id-ID" dirty="0"/>
              <a:t/>
            </a:r>
            <a:br>
              <a:rPr lang="id-ID" dirty="0"/>
            </a:br>
            <a:endParaRPr lang="id-ID" dirty="0"/>
          </a:p>
        </p:txBody>
      </p:sp>
      <p:pic>
        <p:nvPicPr>
          <p:cNvPr id="5" name="Content Placeholder 4" descr="Warna.jpg"/>
          <p:cNvPicPr>
            <a:picLocks noGrp="1" noChangeAspect="1"/>
          </p:cNvPicPr>
          <p:nvPr>
            <p:ph idx="1"/>
          </p:nvPr>
        </p:nvPicPr>
        <p:blipFill>
          <a:blip r:embed="rId2"/>
          <a:stretch>
            <a:fillRect/>
          </a:stretch>
        </p:blipFill>
        <p:spPr>
          <a:xfrm>
            <a:off x="5178425" y="2247106"/>
            <a:ext cx="1905000" cy="1905000"/>
          </a:xfrm>
        </p:spPr>
      </p:pic>
      <p:sp>
        <p:nvSpPr>
          <p:cNvPr id="4" name="Text Placeholder 3"/>
          <p:cNvSpPr>
            <a:spLocks noGrp="1"/>
          </p:cNvSpPr>
          <p:nvPr>
            <p:ph type="body" sz="half" idx="2"/>
          </p:nvPr>
        </p:nvSpPr>
        <p:spPr/>
        <p:txBody>
          <a:bodyPr/>
          <a:lstStyle/>
          <a:p>
            <a:r>
              <a:rPr lang="id-ID" sz="1600" dirty="0"/>
              <a:t>Warna menjadi unsur rupa yang bisa dikatakan paling menarik perhatian bagi siapa saja yang melihatnya. Menurut teori warna Brewster, semua warna yang ada berasal dari sebanyak 3 warna pokok (</a:t>
            </a:r>
            <a:r>
              <a:rPr lang="id-ID" sz="1600" i="1" dirty="0"/>
              <a:t>primer</a:t>
            </a:r>
            <a:r>
              <a:rPr lang="id-ID" sz="1600" dirty="0"/>
              <a:t>), yakni :</a:t>
            </a:r>
          </a:p>
          <a:p>
            <a:r>
              <a:rPr lang="id-ID" sz="1600" dirty="0"/>
              <a:t>Merah</a:t>
            </a:r>
          </a:p>
          <a:p>
            <a:r>
              <a:rPr lang="id-ID" sz="1600" dirty="0"/>
              <a:t>Kuning</a:t>
            </a:r>
          </a:p>
          <a:p>
            <a:r>
              <a:rPr lang="id-ID" sz="1600" dirty="0"/>
              <a:t>Biru</a:t>
            </a:r>
          </a:p>
          <a:p>
            <a:r>
              <a:rPr lang="id-ID" sz="1600" dirty="0"/>
              <a:t/>
            </a:r>
            <a:br>
              <a:rPr lang="id-ID" sz="1600" dirty="0"/>
            </a:br>
            <a:endParaRPr lang="id-ID" sz="1600" dirty="0"/>
          </a:p>
          <a:p>
            <a:r>
              <a:rPr lang="id-ID" sz="1600" dirty="0"/>
              <a:t>Di dalam melakukan berkarya seni rupa, ada beberapa teknik dalam menggunakan warna, yakni secara harmonis, heraldis, murni, monokromatik dan polikromatik.</a:t>
            </a:r>
          </a:p>
          <a:p>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386</Words>
  <Application>Microsoft Office PowerPoint</Application>
  <PresentationFormat>On-screen Show (4:3)</PresentationFormat>
  <Paragraphs>31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Titik </vt:lpstr>
      <vt:lpstr>Garis (Line) </vt:lpstr>
      <vt:lpstr>Raut (Bidang dan Bentuk) </vt:lpstr>
      <vt:lpstr>Ruang  </vt:lpstr>
      <vt:lpstr>Tekstur  </vt:lpstr>
      <vt:lpstr>Warna </vt:lpstr>
      <vt:lpstr>Gelap-Terang </vt:lpstr>
      <vt:lpstr>GLOSARIUM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2</cp:revision>
  <dcterms:created xsi:type="dcterms:W3CDTF">2021-01-04T14:42:13Z</dcterms:created>
  <dcterms:modified xsi:type="dcterms:W3CDTF">2021-01-04T14:55:28Z</dcterms:modified>
</cp:coreProperties>
</file>