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5" r:id="rId2"/>
    <p:sldId id="289" r:id="rId3"/>
    <p:sldId id="287" r:id="rId4"/>
    <p:sldId id="288" r:id="rId5"/>
    <p:sldId id="276" r:id="rId6"/>
    <p:sldId id="277" r:id="rId7"/>
    <p:sldId id="278" r:id="rId8"/>
    <p:sldId id="279" r:id="rId9"/>
    <p:sldId id="280" r:id="rId10"/>
    <p:sldId id="281" r:id="rId11"/>
    <p:sldId id="282" r:id="rId12"/>
    <p:sldId id="283" r:id="rId13"/>
    <p:sldId id="284" r:id="rId1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1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FDE8369-2257-4236-9468-8D6CAEC02293}" type="datetimeFigureOut">
              <a:rPr lang="id-ID" smtClean="0"/>
              <a:t>18/07/2020</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144B36E-9B72-4FF0-925B-CB2A8F6F5B41}"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DE8369-2257-4236-9468-8D6CAEC02293}" type="datetimeFigureOut">
              <a:rPr lang="id-ID" smtClean="0"/>
              <a:t>18/07/2020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D144B36E-9B72-4FF0-925B-CB2A8F6F5B41}"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DE8369-2257-4236-9468-8D6CAEC02293}" type="datetimeFigureOut">
              <a:rPr lang="id-ID" smtClean="0"/>
              <a:t>18/07/2020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D144B36E-9B72-4FF0-925B-CB2A8F6F5B41}"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DE8369-2257-4236-9468-8D6CAEC02293}" type="datetimeFigureOut">
              <a:rPr lang="id-ID" smtClean="0"/>
              <a:t>18/07/2020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D144B36E-9B72-4FF0-925B-CB2A8F6F5B41}" type="slidenum">
              <a:rPr lang="id-ID" smtClean="0"/>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FDE8369-2257-4236-9468-8D6CAEC02293}" type="datetimeFigureOut">
              <a:rPr lang="id-ID" smtClean="0"/>
              <a:t>18/07/2020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D144B36E-9B72-4FF0-925B-CB2A8F6F5B41}" type="slidenum">
              <a:rPr lang="id-ID" smtClean="0"/>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FDE8369-2257-4236-9468-8D6CAEC02293}" type="datetimeFigureOut">
              <a:rPr lang="id-ID" smtClean="0"/>
              <a:t>18/07/2020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D144B36E-9B72-4FF0-925B-CB2A8F6F5B41}" type="slidenum">
              <a:rPr lang="id-ID" smtClean="0"/>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FDE8369-2257-4236-9468-8D6CAEC02293}" type="datetimeFigureOut">
              <a:rPr lang="id-ID" smtClean="0"/>
              <a:t>18/07/2020</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D144B36E-9B72-4FF0-925B-CB2A8F6F5B41}"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FDE8369-2257-4236-9468-8D6CAEC02293}" type="datetimeFigureOut">
              <a:rPr lang="id-ID" smtClean="0"/>
              <a:t>18/07/2020</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D144B36E-9B72-4FF0-925B-CB2A8F6F5B41}" type="slidenum">
              <a:rPr lang="id-ID" smtClean="0"/>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FDE8369-2257-4236-9468-8D6CAEC02293}" type="datetimeFigureOut">
              <a:rPr lang="id-ID" smtClean="0"/>
              <a:t>18/07/2020</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D144B36E-9B72-4FF0-925B-CB2A8F6F5B41}"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FDE8369-2257-4236-9468-8D6CAEC02293}" type="datetimeFigureOut">
              <a:rPr lang="id-ID" smtClean="0"/>
              <a:t>18/07/2020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D144B36E-9B72-4FF0-925B-CB2A8F6F5B41}"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FDE8369-2257-4236-9468-8D6CAEC02293}" type="datetimeFigureOut">
              <a:rPr lang="id-ID" smtClean="0"/>
              <a:t>18/07/2020</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144B36E-9B72-4FF0-925B-CB2A8F6F5B41}" type="slidenum">
              <a:rPr lang="id-ID" smtClean="0"/>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FDE8369-2257-4236-9468-8D6CAEC02293}" type="datetimeFigureOut">
              <a:rPr lang="id-ID" smtClean="0"/>
              <a:t>18/07/2020</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144B36E-9B72-4FF0-925B-CB2A8F6F5B41}"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i0.wp.com/quipperhome.wpcomstaging.com/wp-content/uploads/2018/04/a95fa-kuasai-mapel-biologi-kamu-dengan-latihan-soal-materi-genetik-ini-ftrd.png"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3.bp.blogspot.com/-0iyvpp-L44M/WENjHt8-qAI/AAAAAAAAGGM/7vVgCPgfoO8j09ML4hIHWBUsB-T2PtFzQCLcB/s1600/skema+mekanisme+sintesis+protein.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4.bp.blogspot.com/-wH7olZT4kQw/WENfXdvqQ0I/AAAAAAAAGF4/XJIJwMo5SyoKrVAQ8BbLNhV1Vqgxr5mpgCLcB/s1600/perbedaan+dna+dan+rna.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2.bp.blogspot.com/-bGf9GdD4-fw/WENiWtqvYyI/AAAAAAAAGGI/z_1bHY0c6d0ZF0AMZRlR1eFcFg5NsNZswCLcB/s1600/mekanisme+sintesis+protein.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endParaRPr lang="en-US" dirty="0">
              <a:solidFill>
                <a:srgbClr val="FF0000"/>
              </a:solidFill>
              <a:latin typeface="Arial Black" pitchFamily="34" charset="0"/>
            </a:endParaRPr>
          </a:p>
          <a:p>
            <a:pPr marL="0" indent="0">
              <a:buNone/>
            </a:pPr>
            <a:r>
              <a:rPr lang="id-ID" dirty="0" smtClean="0"/>
              <a:t>				</a:t>
            </a:r>
          </a:p>
          <a:p>
            <a:pPr marL="0" indent="0">
              <a:buNone/>
            </a:pPr>
            <a:r>
              <a:rPr lang="id-ID" dirty="0"/>
              <a:t>	</a:t>
            </a:r>
            <a:r>
              <a:rPr lang="id-ID" dirty="0" smtClean="0"/>
              <a:t>			</a:t>
            </a:r>
          </a:p>
          <a:p>
            <a:pPr marL="0" indent="0">
              <a:buNone/>
            </a:pPr>
            <a:r>
              <a:rPr lang="id-ID" dirty="0"/>
              <a:t>	</a:t>
            </a:r>
            <a:r>
              <a:rPr lang="id-ID" dirty="0" smtClean="0"/>
              <a:t>		</a:t>
            </a:r>
          </a:p>
          <a:p>
            <a:pPr marL="0" indent="0">
              <a:buNone/>
            </a:pPr>
            <a:r>
              <a:rPr lang="id-ID" b="1" dirty="0"/>
              <a:t>	</a:t>
            </a:r>
            <a:r>
              <a:rPr lang="id-ID" b="1" dirty="0" smtClean="0"/>
              <a:t>			</a:t>
            </a:r>
          </a:p>
          <a:p>
            <a:pPr marL="0" indent="0">
              <a:buNone/>
            </a:pPr>
            <a:endParaRPr lang="id-ID" b="1" dirty="0"/>
          </a:p>
          <a:p>
            <a:pPr marL="0" indent="0">
              <a:buNone/>
            </a:pPr>
            <a:r>
              <a:rPr lang="id-ID" b="1" dirty="0" smtClean="0"/>
              <a:t>				</a:t>
            </a:r>
          </a:p>
          <a:p>
            <a:pPr marL="0" indent="0">
              <a:buNone/>
            </a:pPr>
            <a:r>
              <a:rPr lang="id-ID" b="1" dirty="0"/>
              <a:t>	</a:t>
            </a:r>
            <a:r>
              <a:rPr lang="id-ID" b="1" dirty="0" smtClean="0"/>
              <a:t>		</a:t>
            </a:r>
          </a:p>
          <a:p>
            <a:pPr marL="0" indent="0">
              <a:buNone/>
            </a:pPr>
            <a:endParaRPr lang="id-ID" b="1" dirty="0"/>
          </a:p>
          <a:p>
            <a:pPr marL="0" indent="0">
              <a:buNone/>
            </a:pPr>
            <a:endParaRPr lang="id-ID" b="1" dirty="0" smtClean="0"/>
          </a:p>
          <a:p>
            <a:pPr marL="0" indent="0">
              <a:buNone/>
            </a:pPr>
            <a:r>
              <a:rPr lang="id-ID" b="1" dirty="0"/>
              <a:t>	</a:t>
            </a:r>
            <a:r>
              <a:rPr lang="id-ID" b="1" dirty="0" smtClean="0"/>
              <a:t>		OLEH :</a:t>
            </a:r>
          </a:p>
          <a:p>
            <a:endParaRPr lang="id-ID" dirty="0"/>
          </a:p>
          <a:p>
            <a:pPr marL="0" indent="0">
              <a:buNone/>
            </a:pPr>
            <a:r>
              <a:rPr lang="id-ID" dirty="0" smtClean="0"/>
              <a:t>	</a:t>
            </a:r>
            <a:r>
              <a:rPr lang="id-ID" sz="4200" dirty="0" smtClean="0">
                <a:latin typeface="Berlin Sans FB Demi" pitchFamily="34" charset="0"/>
              </a:rPr>
              <a:t>LENNY JULITA WATI SINAGA,S.Pd</a:t>
            </a:r>
            <a:endParaRPr lang="id-ID" sz="4200" dirty="0">
              <a:latin typeface="Berlin Sans FB Demi" pitchFamily="34" charset="0"/>
            </a:endParaRPr>
          </a:p>
        </p:txBody>
      </p:sp>
      <p:sp>
        <p:nvSpPr>
          <p:cNvPr id="2" name="Title 1"/>
          <p:cNvSpPr>
            <a:spLocks noGrp="1"/>
          </p:cNvSpPr>
          <p:nvPr>
            <p:ph type="title"/>
          </p:nvPr>
        </p:nvSpPr>
        <p:spPr>
          <a:xfrm>
            <a:off x="395536" y="274638"/>
            <a:ext cx="8291264" cy="1282154"/>
          </a:xfrm>
        </p:spPr>
        <p:txBody>
          <a:bodyPr>
            <a:normAutofit fontScale="90000"/>
          </a:bodyPr>
          <a:lstStyle/>
          <a:p>
            <a:pPr algn="ctr"/>
            <a:r>
              <a:rPr lang="id-ID" b="1" dirty="0" smtClean="0"/>
              <a:t/>
            </a:r>
            <a:br>
              <a:rPr lang="id-ID" b="1" dirty="0" smtClean="0"/>
            </a:br>
            <a:r>
              <a:rPr lang="id-ID" b="1" dirty="0" smtClean="0"/>
              <a:t>RNA dan PERAN DNA  &amp; RNA DALAM SINTESIS PROTEIN</a:t>
            </a:r>
            <a:endParaRPr lang="id-ID" b="1" dirty="0"/>
          </a:p>
        </p:txBody>
      </p:sp>
      <p:pic>
        <p:nvPicPr>
          <p:cNvPr id="4" name="Picture 3" descr="https://i0.wp.com/quipperhome.wpcomstaging.com/wp-content/uploads/2018/04/a95fa-kuasai-mapel-biologi-kamu-dengan-latihan-soal-materi-genetik-ini-ftrd.png?resize=800%2C53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187624" y="1844824"/>
            <a:ext cx="5976664" cy="2736304"/>
          </a:xfrm>
          <a:prstGeom prst="rect">
            <a:avLst/>
          </a:prstGeom>
          <a:noFill/>
          <a:ln>
            <a:noFill/>
          </a:ln>
        </p:spPr>
      </p:pic>
    </p:spTree>
    <p:extLst>
      <p:ext uri="{BB962C8B-B14F-4D97-AF65-F5344CB8AC3E}">
        <p14:creationId xmlns:p14="http://schemas.microsoft.com/office/powerpoint/2010/main" val="23931405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772816"/>
            <a:ext cx="8640960" cy="4824536"/>
          </a:xfrm>
        </p:spPr>
        <p:txBody>
          <a:bodyPr>
            <a:normAutofit lnSpcReduction="10000"/>
          </a:bodyPr>
          <a:lstStyle/>
          <a:p>
            <a:pPr marL="457200" lvl="0" indent="-457200">
              <a:buAutoNum type="arabicPeriod"/>
            </a:pPr>
            <a:r>
              <a:rPr lang="id-ID" sz="2400" dirty="0" smtClean="0"/>
              <a:t>Sebagian </a:t>
            </a:r>
            <a:r>
              <a:rPr lang="id-ID" sz="2400" dirty="0"/>
              <a:t>DNA membuka pilinannya karena terputusnya ikatan hidrogen akibat aktivitas enzim RNA polimerase, rantai template DNA mencetak kode-kode genetik untuk RNAm (kodon) dan akan terbentuklah rantai RNAm dengan urutan basa nitrogen yang bersesuaian dengan urutan basa nitrogen pada rantai template DNA, di mana apabila kodogenya AGS TAS, maka kodonnya USG AUG. Serangkaian peristiwa pencetakan RNAm oleh DNA template ini disebut transkripsi</a:t>
            </a:r>
            <a:r>
              <a:rPr lang="id-ID" sz="2400" dirty="0" smtClean="0"/>
              <a:t>.</a:t>
            </a:r>
          </a:p>
          <a:p>
            <a:pPr marL="0" lvl="0" indent="0">
              <a:buNone/>
            </a:pPr>
            <a:endParaRPr lang="id-ID" sz="2400" dirty="0"/>
          </a:p>
          <a:p>
            <a:pPr marL="442913" indent="-442913">
              <a:buNone/>
            </a:pPr>
            <a:r>
              <a:rPr lang="id-ID" sz="2400" dirty="0" smtClean="0"/>
              <a:t>2. 	RNAm </a:t>
            </a:r>
            <a:r>
              <a:rPr lang="id-ID" sz="2400" dirty="0"/>
              <a:t>keluar dari nukleus menuju ribosom, rantai DNA menutup lagi. Ribosom memberikan permukaan yang sesuai untuk melekatnya RNAm.</a:t>
            </a:r>
          </a:p>
        </p:txBody>
      </p:sp>
      <p:sp>
        <p:nvSpPr>
          <p:cNvPr id="2" name="Title 1"/>
          <p:cNvSpPr>
            <a:spLocks noGrp="1"/>
          </p:cNvSpPr>
          <p:nvPr>
            <p:ph type="title"/>
          </p:nvPr>
        </p:nvSpPr>
        <p:spPr>
          <a:xfrm>
            <a:off x="179512" y="188640"/>
            <a:ext cx="8507288" cy="1512168"/>
          </a:xfrm>
        </p:spPr>
        <p:txBody>
          <a:bodyPr>
            <a:normAutofit fontScale="90000"/>
          </a:bodyPr>
          <a:lstStyle/>
          <a:p>
            <a:r>
              <a:rPr lang="id-ID" b="1" dirty="0" smtClean="0"/>
              <a:t/>
            </a:r>
            <a:br>
              <a:rPr lang="id-ID" b="1" dirty="0" smtClean="0"/>
            </a:br>
            <a:r>
              <a:rPr lang="id-ID" b="1" dirty="0" smtClean="0"/>
              <a:t/>
            </a:r>
            <a:br>
              <a:rPr lang="id-ID" b="1" dirty="0" smtClean="0"/>
            </a:br>
            <a:r>
              <a:rPr lang="id-ID" b="1" dirty="0" smtClean="0"/>
              <a:t>Langkah-langkah </a:t>
            </a:r>
            <a:r>
              <a:rPr lang="id-ID" b="1" dirty="0"/>
              <a:t>sintesis protein dapat dijelaskan sebagai berikut:</a:t>
            </a:r>
            <a:r>
              <a:rPr lang="id-ID" dirty="0"/>
              <a:t/>
            </a:r>
            <a:br>
              <a:rPr lang="id-ID" dirty="0"/>
            </a:br>
            <a:endParaRPr lang="id-ID" dirty="0"/>
          </a:p>
        </p:txBody>
      </p:sp>
    </p:spTree>
    <p:extLst>
      <p:ext uri="{BB962C8B-B14F-4D97-AF65-F5344CB8AC3E}">
        <p14:creationId xmlns:p14="http://schemas.microsoft.com/office/powerpoint/2010/main" val="26811715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92696"/>
            <a:ext cx="8424936" cy="5760640"/>
          </a:xfrm>
        </p:spPr>
        <p:txBody>
          <a:bodyPr>
            <a:normAutofit fontScale="92500" lnSpcReduction="20000"/>
          </a:bodyPr>
          <a:lstStyle/>
          <a:p>
            <a:pPr marL="530225" lvl="0" indent="-420688">
              <a:buNone/>
            </a:pPr>
            <a:r>
              <a:rPr lang="id-ID" sz="2400" dirty="0" smtClean="0"/>
              <a:t>3. RNAt </a:t>
            </a:r>
            <a:r>
              <a:rPr lang="id-ID" sz="2400" dirty="0"/>
              <a:t>yang berada pada sitoplasma mengikat asam amino yang sesuai. RNAt yang sudah mengikat asam amino kemudian menuju ribosom dan melekatkan antikodonnya pada RNAm yang sesuai pula satu per satu. Pada saat antikodon menempel pada kodon yang sesuai, antikodon mengalami penerjemahan (translasi) asam-asam amino, yang selanjutnya akan disusun membentuk protein tertentu</a:t>
            </a:r>
            <a:r>
              <a:rPr lang="id-ID" sz="2400" dirty="0" smtClean="0"/>
              <a:t>.</a:t>
            </a:r>
          </a:p>
          <a:p>
            <a:pPr marL="530225" lvl="0" indent="-420688">
              <a:buNone/>
            </a:pPr>
            <a:endParaRPr lang="id-ID" sz="2400" dirty="0"/>
          </a:p>
          <a:p>
            <a:pPr marL="530225" lvl="0" indent="-420688">
              <a:buNone/>
            </a:pPr>
            <a:r>
              <a:rPr lang="id-ID" sz="2400" dirty="0" smtClean="0"/>
              <a:t>4. Ribosom </a:t>
            </a:r>
            <a:r>
              <a:rPr lang="id-ID" sz="2400" dirty="0"/>
              <a:t>menerima asam amino dari RNAt hasil penerjemahan dan digabungkan dengan ikatan peptida untuk menjadi suatu protein tertentu. Penyusunan asam amino dengan ikatan péptida (polipeptida = banyak) dilaksanakan oleh RNAr</a:t>
            </a:r>
            <a:r>
              <a:rPr lang="id-ID" sz="2400" dirty="0" smtClean="0"/>
              <a:t>.</a:t>
            </a:r>
          </a:p>
          <a:p>
            <a:pPr marL="530225" lvl="0" indent="-420688">
              <a:buNone/>
            </a:pPr>
            <a:endParaRPr lang="id-ID" sz="2400" dirty="0"/>
          </a:p>
          <a:p>
            <a:pPr marL="530225" indent="-420688">
              <a:buNone/>
            </a:pPr>
            <a:r>
              <a:rPr lang="id-ID" sz="2400" dirty="0" smtClean="0"/>
              <a:t>5. Kode </a:t>
            </a:r>
            <a:r>
              <a:rPr lang="id-ID" sz="2400" dirty="0"/>
              <a:t>genetik merupakan kode dengan menggunakan huruf sebagai lambang basa nitrogen (A, T, G, S) untuk menamai bermacam-macam asam amino di dalam tubuh. Kode genetik tersusun atas tiga macam basa nitrogen, sehingga disebut kode triplet. </a:t>
            </a:r>
          </a:p>
        </p:txBody>
      </p:sp>
    </p:spTree>
    <p:extLst>
      <p:ext uri="{BB962C8B-B14F-4D97-AF65-F5344CB8AC3E}">
        <p14:creationId xmlns:p14="http://schemas.microsoft.com/office/powerpoint/2010/main" val="39166568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276872"/>
            <a:ext cx="8568952" cy="4392488"/>
          </a:xfrm>
        </p:spPr>
        <p:txBody>
          <a:bodyPr>
            <a:normAutofit lnSpcReduction="10000"/>
          </a:bodyPr>
          <a:lstStyle/>
          <a:p>
            <a:pPr lvl="0"/>
            <a:r>
              <a:rPr lang="id-ID" sz="4000" dirty="0"/>
              <a:t>Kodogen: rangkaian kode genetik pada rantai DNA</a:t>
            </a:r>
          </a:p>
          <a:p>
            <a:pPr lvl="0"/>
            <a:r>
              <a:rPr lang="id-ID" sz="4000" dirty="0"/>
              <a:t>Kodon: rangkaian kode genetik pada rantai RNA duta</a:t>
            </a:r>
          </a:p>
          <a:p>
            <a:pPr lvl="0"/>
            <a:r>
              <a:rPr lang="id-ID" sz="4000" dirty="0"/>
              <a:t>Antikodon: rangkaian kode genetik pada rantai RNA transfer</a:t>
            </a:r>
          </a:p>
          <a:p>
            <a:endParaRPr lang="id-ID" dirty="0"/>
          </a:p>
        </p:txBody>
      </p:sp>
      <p:sp>
        <p:nvSpPr>
          <p:cNvPr id="2" name="Title 1"/>
          <p:cNvSpPr>
            <a:spLocks noGrp="1"/>
          </p:cNvSpPr>
          <p:nvPr>
            <p:ph type="title"/>
          </p:nvPr>
        </p:nvSpPr>
        <p:spPr>
          <a:xfrm>
            <a:off x="107504" y="188640"/>
            <a:ext cx="8784976" cy="1728192"/>
          </a:xfrm>
        </p:spPr>
        <p:txBody>
          <a:bodyPr>
            <a:normAutofit fontScale="90000"/>
          </a:bodyPr>
          <a:lstStyle/>
          <a:p>
            <a:r>
              <a:rPr lang="id-ID" dirty="0" smtClean="0"/>
              <a:t/>
            </a:r>
            <a:br>
              <a:rPr lang="id-ID" dirty="0" smtClean="0"/>
            </a:br>
            <a:r>
              <a:rPr lang="id-ID" dirty="0" smtClean="0"/>
              <a:t/>
            </a:r>
            <a:br>
              <a:rPr lang="id-ID" dirty="0" smtClean="0"/>
            </a:br>
            <a:r>
              <a:rPr lang="id-ID" dirty="0" smtClean="0"/>
              <a:t>Beberapa </a:t>
            </a:r>
            <a:r>
              <a:rPr lang="id-ID" dirty="0"/>
              <a:t>hal yang berkaitan dengan penulisan kode genetik, antara lain:</a:t>
            </a:r>
            <a:br>
              <a:rPr lang="id-ID" dirty="0"/>
            </a:br>
            <a:endParaRPr lang="id-ID" dirty="0"/>
          </a:p>
        </p:txBody>
      </p:sp>
    </p:spTree>
    <p:extLst>
      <p:ext uri="{BB962C8B-B14F-4D97-AF65-F5344CB8AC3E}">
        <p14:creationId xmlns:p14="http://schemas.microsoft.com/office/powerpoint/2010/main" val="5333027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akalah sintesis protein">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95536" y="260648"/>
            <a:ext cx="8424936" cy="6264696"/>
          </a:xfrm>
          <a:prstGeom prst="rect">
            <a:avLst/>
          </a:prstGeom>
          <a:noFill/>
          <a:ln>
            <a:noFill/>
          </a:ln>
        </p:spPr>
      </p:pic>
    </p:spTree>
    <p:extLst>
      <p:ext uri="{BB962C8B-B14F-4D97-AF65-F5344CB8AC3E}">
        <p14:creationId xmlns:p14="http://schemas.microsoft.com/office/powerpoint/2010/main" val="1755932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28800"/>
            <a:ext cx="8424936" cy="4824536"/>
          </a:xfrm>
        </p:spPr>
        <p:txBody>
          <a:bodyPr>
            <a:normAutofit fontScale="92500" lnSpcReduction="10000"/>
          </a:bodyPr>
          <a:lstStyle/>
          <a:p>
            <a:pPr marL="354013" indent="-354013">
              <a:buNone/>
            </a:pPr>
            <a:r>
              <a:rPr lang="id-ID" dirty="0" smtClean="0"/>
              <a:t>1. Strukturnya </a:t>
            </a:r>
            <a:r>
              <a:rPr lang="id-ID" dirty="0"/>
              <a:t>berupa rantai tunggal, pendek, tidak berpilin.</a:t>
            </a:r>
          </a:p>
          <a:p>
            <a:pPr marL="0" indent="0">
              <a:buNone/>
            </a:pPr>
            <a:r>
              <a:rPr lang="id-ID" dirty="0"/>
              <a:t>2. Komponen </a:t>
            </a:r>
            <a:r>
              <a:rPr lang="id-ID" dirty="0" smtClean="0"/>
              <a:t>penyusun :  </a:t>
            </a:r>
            <a:r>
              <a:rPr lang="id-ID" dirty="0"/>
              <a:t>Gulanya berupa ribosa</a:t>
            </a:r>
          </a:p>
          <a:p>
            <a:pPr marL="354013" indent="-354013">
              <a:buNone/>
            </a:pPr>
            <a:r>
              <a:rPr lang="id-ID" dirty="0"/>
              <a:t>3. Komponen Basa nitrogennya berupa: </a:t>
            </a:r>
            <a:endParaRPr lang="id-ID" dirty="0" smtClean="0"/>
          </a:p>
          <a:p>
            <a:pPr marL="354013" indent="-354013">
              <a:buNone/>
            </a:pPr>
            <a:r>
              <a:rPr lang="id-ID" dirty="0"/>
              <a:t>	</a:t>
            </a:r>
            <a:r>
              <a:rPr lang="id-ID" dirty="0" smtClean="0"/>
              <a:t>Purin </a:t>
            </a:r>
            <a:r>
              <a:rPr lang="id-ID" dirty="0"/>
              <a:t>= Adenin,    </a:t>
            </a:r>
            <a:r>
              <a:rPr lang="id-ID" dirty="0" smtClean="0"/>
              <a:t>Guanin</a:t>
            </a:r>
          </a:p>
          <a:p>
            <a:pPr marL="354013" indent="-354013">
              <a:buNone/>
            </a:pPr>
            <a:r>
              <a:rPr lang="id-ID" dirty="0"/>
              <a:t>	</a:t>
            </a:r>
            <a:r>
              <a:rPr lang="id-ID" dirty="0" smtClean="0"/>
              <a:t>Pirimidin </a:t>
            </a:r>
            <a:r>
              <a:rPr lang="id-ID" dirty="0"/>
              <a:t>=.urasil,  Sitosin</a:t>
            </a:r>
          </a:p>
          <a:p>
            <a:pPr marL="354013" indent="-354013">
              <a:buNone/>
            </a:pPr>
            <a:r>
              <a:rPr lang="id-ID" dirty="0"/>
              <a:t>4. Kadarnya berubah-ubah menurut kecepatan sintesis protein</a:t>
            </a:r>
          </a:p>
          <a:p>
            <a:pPr marL="354013" indent="-354013">
              <a:buNone/>
            </a:pPr>
            <a:r>
              <a:rPr lang="id-ID" dirty="0"/>
              <a:t>5. Terdapat di sitoplasma, nukleus, dan terutama di ribosom</a:t>
            </a:r>
          </a:p>
          <a:p>
            <a:pPr marL="0" indent="0">
              <a:buNone/>
            </a:pPr>
            <a:r>
              <a:rPr lang="id-ID" dirty="0"/>
              <a:t>6. Fungsinya sebagai pelaksana dalam sintesis protein.</a:t>
            </a:r>
          </a:p>
          <a:p>
            <a:endParaRPr lang="id-ID" dirty="0"/>
          </a:p>
          <a:p>
            <a:endParaRPr lang="id-ID" dirty="0"/>
          </a:p>
        </p:txBody>
      </p:sp>
      <p:sp>
        <p:nvSpPr>
          <p:cNvPr id="2" name="Title 1"/>
          <p:cNvSpPr>
            <a:spLocks noGrp="1"/>
          </p:cNvSpPr>
          <p:nvPr>
            <p:ph type="title"/>
          </p:nvPr>
        </p:nvSpPr>
        <p:spPr/>
        <p:txBody>
          <a:bodyPr>
            <a:normAutofit fontScale="90000"/>
          </a:bodyPr>
          <a:lstStyle/>
          <a:p>
            <a:r>
              <a:rPr lang="id-ID" sz="4000" dirty="0" smtClean="0"/>
              <a:t/>
            </a:r>
            <a:br>
              <a:rPr lang="id-ID" sz="4000" dirty="0" smtClean="0"/>
            </a:br>
            <a:r>
              <a:rPr lang="id-ID" sz="4000" dirty="0" smtClean="0"/>
              <a:t>2</a:t>
            </a:r>
            <a:r>
              <a:rPr lang="id-ID" sz="4000" dirty="0"/>
              <a:t>. RNA ( Asam Ribonukleat)</a:t>
            </a:r>
          </a:p>
        </p:txBody>
      </p:sp>
    </p:spTree>
    <p:extLst>
      <p:ext uri="{BB962C8B-B14F-4D97-AF65-F5344CB8AC3E}">
        <p14:creationId xmlns:p14="http://schemas.microsoft.com/office/powerpoint/2010/main" val="101146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id-ID" dirty="0"/>
              <a:t>RNA adalah suatu polinukleotida yang tersusun dari banyak ribonukleotida. Tiap ribonukleotida tersesun dari:</a:t>
            </a:r>
          </a:p>
          <a:p>
            <a:pPr lvl="0"/>
            <a:r>
              <a:rPr lang="id-ID" i="1" dirty="0"/>
              <a:t>Gula pentosa ribosa.</a:t>
            </a:r>
            <a:endParaRPr lang="id-ID" dirty="0"/>
          </a:p>
          <a:p>
            <a:pPr lvl="0"/>
            <a:r>
              <a:rPr lang="id-ID" dirty="0"/>
              <a:t>Gugus fosfat, yang membentuk tulang punggung RNA bersama ribosa. </a:t>
            </a:r>
          </a:p>
          <a:p>
            <a:pPr lvl="0"/>
            <a:r>
              <a:rPr lang="id-ID" dirty="0"/>
              <a:t>Basa nitrogen, yang terdiri atas </a:t>
            </a:r>
            <a:endParaRPr lang="id-ID" dirty="0" smtClean="0"/>
          </a:p>
          <a:p>
            <a:pPr marL="354013" indent="-354013">
              <a:buNone/>
            </a:pPr>
            <a:r>
              <a:rPr lang="id-ID" dirty="0" smtClean="0"/>
              <a:t>	Purin 	 = </a:t>
            </a:r>
            <a:r>
              <a:rPr lang="id-ID" dirty="0"/>
              <a:t>Adenin,    Guanin</a:t>
            </a:r>
          </a:p>
          <a:p>
            <a:pPr marL="354013" indent="-354013">
              <a:buNone/>
            </a:pPr>
            <a:r>
              <a:rPr lang="id-ID" dirty="0"/>
              <a:t>	Pirimidin </a:t>
            </a:r>
            <a:r>
              <a:rPr lang="id-ID" dirty="0" smtClean="0"/>
              <a:t>= Urasil</a:t>
            </a:r>
            <a:r>
              <a:rPr lang="id-ID" dirty="0"/>
              <a:t>,  Sitosin</a:t>
            </a:r>
            <a:endParaRPr lang="id-ID" dirty="0"/>
          </a:p>
        </p:txBody>
      </p:sp>
      <p:sp>
        <p:nvSpPr>
          <p:cNvPr id="2" name="Title 1"/>
          <p:cNvSpPr>
            <a:spLocks noGrp="1"/>
          </p:cNvSpPr>
          <p:nvPr>
            <p:ph type="title"/>
          </p:nvPr>
        </p:nvSpPr>
        <p:spPr/>
        <p:txBody>
          <a:bodyPr>
            <a:normAutofit fontScale="90000"/>
          </a:bodyPr>
          <a:lstStyle/>
          <a:p>
            <a:r>
              <a:rPr lang="id-ID" b="1" dirty="0"/>
              <a:t>Struktur RNA </a:t>
            </a:r>
            <a:r>
              <a:rPr lang="id-ID" dirty="0"/>
              <a:t/>
            </a:r>
            <a:br>
              <a:rPr lang="id-ID" dirty="0"/>
            </a:br>
            <a:endParaRPr lang="id-ID" dirty="0"/>
          </a:p>
        </p:txBody>
      </p:sp>
    </p:spTree>
    <p:extLst>
      <p:ext uri="{BB962C8B-B14F-4D97-AF65-F5344CB8AC3E}">
        <p14:creationId xmlns:p14="http://schemas.microsoft.com/office/powerpoint/2010/main" val="631529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id-ID" dirty="0" smtClean="0"/>
          </a:p>
          <a:p>
            <a:r>
              <a:rPr lang="id-ID" dirty="0" smtClean="0"/>
              <a:t>RNA </a:t>
            </a:r>
            <a:r>
              <a:rPr lang="id-ID" dirty="0"/>
              <a:t>berperan dalam proses sintesis protein di dalam sel. </a:t>
            </a:r>
            <a:endParaRPr lang="id-ID" dirty="0" smtClean="0"/>
          </a:p>
          <a:p>
            <a:r>
              <a:rPr lang="id-ID" dirty="0" smtClean="0"/>
              <a:t>Akan </a:t>
            </a:r>
            <a:r>
              <a:rPr lang="id-ID" dirty="0"/>
              <a:t>tetapi, pada beberapa jenis virus, RNA berperan seperti DNA untuk membawa informasi genetik.</a:t>
            </a:r>
          </a:p>
          <a:p>
            <a:endParaRPr lang="id-ID" dirty="0"/>
          </a:p>
        </p:txBody>
      </p:sp>
      <p:sp>
        <p:nvSpPr>
          <p:cNvPr id="2" name="Title 1"/>
          <p:cNvSpPr>
            <a:spLocks noGrp="1"/>
          </p:cNvSpPr>
          <p:nvPr>
            <p:ph type="title"/>
          </p:nvPr>
        </p:nvSpPr>
        <p:spPr/>
        <p:txBody>
          <a:bodyPr>
            <a:normAutofit fontScale="90000"/>
          </a:bodyPr>
          <a:lstStyle/>
          <a:p>
            <a:r>
              <a:rPr lang="id-ID" b="1" dirty="0" smtClean="0"/>
              <a:t/>
            </a:r>
            <a:br>
              <a:rPr lang="id-ID" b="1" dirty="0" smtClean="0"/>
            </a:br>
            <a:r>
              <a:rPr lang="id-ID" dirty="0"/>
              <a:t/>
            </a:r>
            <a:br>
              <a:rPr lang="id-ID" dirty="0"/>
            </a:br>
            <a:r>
              <a:rPr lang="id-ID" b="1" dirty="0" smtClean="0"/>
              <a:t>Fungsi </a:t>
            </a:r>
            <a:r>
              <a:rPr lang="id-ID" b="1" dirty="0"/>
              <a:t>RNA </a:t>
            </a:r>
            <a:r>
              <a:rPr lang="id-ID" dirty="0"/>
              <a:t/>
            </a:r>
            <a:br>
              <a:rPr lang="id-ID" dirty="0"/>
            </a:br>
            <a:endParaRPr lang="id-ID" dirty="0"/>
          </a:p>
        </p:txBody>
      </p:sp>
    </p:spTree>
    <p:extLst>
      <p:ext uri="{BB962C8B-B14F-4D97-AF65-F5344CB8AC3E}">
        <p14:creationId xmlns:p14="http://schemas.microsoft.com/office/powerpoint/2010/main" val="4220284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363272" cy="5112568"/>
          </a:xfrm>
        </p:spPr>
        <p:txBody>
          <a:bodyPr>
            <a:normAutofit fontScale="85000" lnSpcReduction="20000"/>
          </a:bodyPr>
          <a:lstStyle/>
          <a:p>
            <a:pPr marL="0" indent="0">
              <a:buNone/>
            </a:pPr>
            <a:r>
              <a:rPr lang="id-ID" dirty="0"/>
              <a:t>1. </a:t>
            </a:r>
            <a:r>
              <a:rPr lang="id-ID" dirty="0" smtClean="0"/>
              <a:t>RNA m/ RNAd</a:t>
            </a:r>
          </a:p>
          <a:p>
            <a:pPr marL="442913" indent="-442913">
              <a:buNone/>
            </a:pPr>
            <a:r>
              <a:rPr lang="id-ID" dirty="0"/>
              <a:t> </a:t>
            </a:r>
            <a:r>
              <a:rPr lang="id-ID" dirty="0" smtClean="0"/>
              <a:t>    D</a:t>
            </a:r>
            <a:r>
              <a:rPr lang="id-ID" sz="2600" dirty="0" smtClean="0"/>
              <a:t>ibentuk </a:t>
            </a:r>
            <a:r>
              <a:rPr lang="id-ID" sz="2600" dirty="0"/>
              <a:t>didalam nukleus </a:t>
            </a:r>
            <a:r>
              <a:rPr lang="id-ID" sz="2600" dirty="0" smtClean="0"/>
              <a:t>kemudian, dikeluarkan </a:t>
            </a:r>
            <a:r>
              <a:rPr lang="id-ID" sz="2600" dirty="0"/>
              <a:t>ke sitoplasma, berbentuk rantai </a:t>
            </a:r>
            <a:r>
              <a:rPr lang="id-ID" sz="2600" dirty="0" smtClean="0"/>
              <a:t>tunggal </a:t>
            </a:r>
            <a:r>
              <a:rPr lang="id-ID" sz="2600" dirty="0"/>
              <a:t>,pendek, tidak berpilin</a:t>
            </a:r>
            <a:r>
              <a:rPr lang="id-ID" sz="2600" dirty="0" smtClean="0"/>
              <a:t>.</a:t>
            </a:r>
            <a:r>
              <a:rPr lang="id-ID" sz="2600" dirty="0"/>
              <a:t> </a:t>
            </a:r>
            <a:endParaRPr lang="id-ID" sz="2600" dirty="0" smtClean="0"/>
          </a:p>
          <a:p>
            <a:pPr marL="442913" indent="-442913">
              <a:buNone/>
            </a:pPr>
            <a:r>
              <a:rPr lang="id-ID" sz="2600" dirty="0"/>
              <a:t>	</a:t>
            </a:r>
            <a:r>
              <a:rPr lang="id-ID" sz="2600" dirty="0" smtClean="0"/>
              <a:t>RNAd </a:t>
            </a:r>
            <a:r>
              <a:rPr lang="id-ID" sz="2600" dirty="0"/>
              <a:t>berfungsi menyampaikan informasi genetik dalam bentuk kode genetik ke ribosom</a:t>
            </a:r>
          </a:p>
          <a:p>
            <a:pPr marL="0" indent="0">
              <a:buNone/>
            </a:pPr>
            <a:r>
              <a:rPr lang="id-ID" dirty="0" smtClean="0"/>
              <a:t>2</a:t>
            </a:r>
            <a:r>
              <a:rPr lang="id-ID" dirty="0"/>
              <a:t>. </a:t>
            </a:r>
            <a:r>
              <a:rPr lang="id-ID" dirty="0" smtClean="0"/>
              <a:t>RNA t</a:t>
            </a:r>
          </a:p>
          <a:p>
            <a:pPr marL="442913" indent="-442913">
              <a:buNone/>
            </a:pPr>
            <a:r>
              <a:rPr lang="id-ID" dirty="0"/>
              <a:t>	</a:t>
            </a:r>
            <a:r>
              <a:rPr lang="id-ID" dirty="0" smtClean="0"/>
              <a:t>D</a:t>
            </a:r>
            <a:r>
              <a:rPr lang="id-ID" sz="2600" dirty="0" smtClean="0"/>
              <a:t>ibentuk </a:t>
            </a:r>
            <a:r>
              <a:rPr lang="id-ID" sz="2600" dirty="0"/>
              <a:t>didalam nukleus kemudian </a:t>
            </a:r>
            <a:r>
              <a:rPr lang="id-ID" sz="2600" dirty="0" smtClean="0"/>
              <a:t>dikeluarkan </a:t>
            </a:r>
            <a:r>
              <a:rPr lang="id-ID" sz="2600" dirty="0"/>
              <a:t>ke sitoplasma, berbentuk </a:t>
            </a:r>
            <a:r>
              <a:rPr lang="id-ID" sz="2600" dirty="0" smtClean="0"/>
              <a:t>seperti </a:t>
            </a:r>
            <a:r>
              <a:rPr lang="id-ID" sz="2600" dirty="0"/>
              <a:t>daun </a:t>
            </a:r>
            <a:r>
              <a:rPr lang="id-ID" sz="2600" dirty="0" smtClean="0"/>
              <a:t>semanggi.</a:t>
            </a:r>
            <a:r>
              <a:rPr lang="id-ID" sz="2600" dirty="0"/>
              <a:t> </a:t>
            </a:r>
            <a:endParaRPr lang="id-ID" sz="2600" dirty="0" smtClean="0"/>
          </a:p>
          <a:p>
            <a:pPr marL="442913" indent="-442913">
              <a:buNone/>
            </a:pPr>
            <a:r>
              <a:rPr lang="id-ID" sz="2600" dirty="0"/>
              <a:t>	</a:t>
            </a:r>
            <a:r>
              <a:rPr lang="id-ID" sz="2600" dirty="0" smtClean="0"/>
              <a:t>RNAt </a:t>
            </a:r>
            <a:r>
              <a:rPr lang="id-ID" sz="2600" dirty="0"/>
              <a:t>berfungsi mengikat dan mengangkut asam amino ke ribosom dan menerjemahkan (translasi).</a:t>
            </a:r>
          </a:p>
          <a:p>
            <a:pPr marL="0" indent="0">
              <a:buNone/>
            </a:pPr>
            <a:r>
              <a:rPr lang="id-ID" dirty="0" smtClean="0"/>
              <a:t>3</a:t>
            </a:r>
            <a:r>
              <a:rPr lang="id-ID" dirty="0"/>
              <a:t>. </a:t>
            </a:r>
            <a:r>
              <a:rPr lang="id-ID" dirty="0" smtClean="0"/>
              <a:t>RNA r</a:t>
            </a:r>
          </a:p>
          <a:p>
            <a:pPr marL="442913" indent="-442913">
              <a:buNone/>
            </a:pPr>
            <a:r>
              <a:rPr lang="id-ID" dirty="0" smtClean="0"/>
              <a:t>	D</a:t>
            </a:r>
            <a:r>
              <a:rPr lang="id-ID" sz="2600" dirty="0" smtClean="0"/>
              <a:t>ihasilkan </a:t>
            </a:r>
            <a:r>
              <a:rPr lang="id-ID" sz="2600" dirty="0"/>
              <a:t>oleh nukleolus dan merupakan RNA yang berada pada ribosom. RNAr dibentuk oleh gen-gen khusus yang terdapat pada nukleolus, berfungsi menyusun asam amino menjadi protein.</a:t>
            </a:r>
          </a:p>
        </p:txBody>
      </p:sp>
      <p:sp>
        <p:nvSpPr>
          <p:cNvPr id="2" name="Title 1"/>
          <p:cNvSpPr>
            <a:spLocks noGrp="1"/>
          </p:cNvSpPr>
          <p:nvPr>
            <p:ph type="title"/>
          </p:nvPr>
        </p:nvSpPr>
        <p:spPr/>
        <p:txBody>
          <a:bodyPr>
            <a:normAutofit fontScale="90000"/>
          </a:bodyPr>
          <a:lstStyle/>
          <a:p>
            <a:r>
              <a:rPr lang="id-ID" b="1" dirty="0" smtClean="0"/>
              <a:t/>
            </a:r>
            <a:br>
              <a:rPr lang="id-ID" b="1" dirty="0" smtClean="0"/>
            </a:br>
            <a:r>
              <a:rPr lang="id-ID" b="1" dirty="0" smtClean="0"/>
              <a:t/>
            </a:r>
            <a:br>
              <a:rPr lang="id-ID" b="1" dirty="0" smtClean="0"/>
            </a:br>
            <a:r>
              <a:rPr lang="id-ID" dirty="0"/>
              <a:t/>
            </a:r>
            <a:br>
              <a:rPr lang="id-ID" dirty="0"/>
            </a:br>
            <a:r>
              <a:rPr lang="id-ID" dirty="0" smtClean="0"/>
              <a:t/>
            </a:r>
            <a:br>
              <a:rPr lang="id-ID" dirty="0" smtClean="0"/>
            </a:br>
            <a:r>
              <a:rPr lang="id-ID" b="1" dirty="0" smtClean="0"/>
              <a:t>Macam-macam RNA</a:t>
            </a:r>
            <a:r>
              <a:rPr lang="id-ID" dirty="0"/>
              <a:t/>
            </a:r>
            <a:br>
              <a:rPr lang="id-ID" dirty="0"/>
            </a:br>
            <a:r>
              <a:rPr lang="id-ID" dirty="0" smtClean="0"/>
              <a:t/>
            </a:r>
            <a:br>
              <a:rPr lang="id-ID" dirty="0" smtClean="0"/>
            </a:br>
            <a:r>
              <a:rPr lang="id-ID" dirty="0" smtClean="0"/>
              <a:t/>
            </a:r>
            <a:br>
              <a:rPr lang="id-ID" dirty="0" smtClean="0"/>
            </a:br>
            <a:endParaRPr lang="id-ID" dirty="0"/>
          </a:p>
        </p:txBody>
      </p:sp>
    </p:spTree>
    <p:extLst>
      <p:ext uri="{BB962C8B-B14F-4D97-AF65-F5344CB8AC3E}">
        <p14:creationId xmlns:p14="http://schemas.microsoft.com/office/powerpoint/2010/main" val="3102462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jelaskan perbedaan antara dna dan rna tuliskan dalam bentuk tabel">
            <a:hlinkClick r:id="rId2"/>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467544" y="1916832"/>
            <a:ext cx="8424936" cy="4392487"/>
          </a:xfrm>
          <a:prstGeom prst="rect">
            <a:avLst/>
          </a:prstGeom>
          <a:noFill/>
          <a:ln>
            <a:noFill/>
          </a:ln>
        </p:spPr>
      </p:pic>
      <p:sp>
        <p:nvSpPr>
          <p:cNvPr id="2" name="Title 1"/>
          <p:cNvSpPr>
            <a:spLocks noGrp="1"/>
          </p:cNvSpPr>
          <p:nvPr>
            <p:ph type="title"/>
          </p:nvPr>
        </p:nvSpPr>
        <p:spPr>
          <a:xfrm>
            <a:off x="457200" y="116632"/>
            <a:ext cx="8229600" cy="1301006"/>
          </a:xfrm>
        </p:spPr>
        <p:txBody>
          <a:bodyPr>
            <a:noAutofit/>
          </a:bodyPr>
          <a:lstStyle/>
          <a:p>
            <a:r>
              <a:rPr lang="id-ID" sz="4800" b="1" dirty="0" smtClean="0"/>
              <a:t/>
            </a:r>
            <a:br>
              <a:rPr lang="id-ID" sz="4800" b="1" dirty="0" smtClean="0"/>
            </a:br>
            <a:r>
              <a:rPr lang="id-ID" sz="4800" b="1" dirty="0" smtClean="0"/>
              <a:t/>
            </a:r>
            <a:br>
              <a:rPr lang="id-ID" sz="4800" b="1" dirty="0" smtClean="0"/>
            </a:br>
            <a:r>
              <a:rPr lang="id-ID" sz="4800" b="1" dirty="0" smtClean="0"/>
              <a:t>Perbedaan </a:t>
            </a:r>
            <a:r>
              <a:rPr lang="id-ID" sz="4800" b="1" dirty="0"/>
              <a:t>DNA dan RNA</a:t>
            </a:r>
            <a:r>
              <a:rPr lang="id-ID" sz="4800" dirty="0"/>
              <a:t/>
            </a:r>
            <a:br>
              <a:rPr lang="id-ID" sz="4800" dirty="0"/>
            </a:br>
            <a:endParaRPr lang="id-ID" sz="4800" dirty="0"/>
          </a:p>
        </p:txBody>
      </p:sp>
    </p:spTree>
    <p:extLst>
      <p:ext uri="{BB962C8B-B14F-4D97-AF65-F5344CB8AC3E}">
        <p14:creationId xmlns:p14="http://schemas.microsoft.com/office/powerpoint/2010/main" val="293260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988840"/>
            <a:ext cx="8640960" cy="4608512"/>
          </a:xfrm>
        </p:spPr>
        <p:txBody>
          <a:bodyPr>
            <a:normAutofit fontScale="92500"/>
          </a:bodyPr>
          <a:lstStyle/>
          <a:p>
            <a:r>
              <a:rPr lang="id-ID" dirty="0"/>
              <a:t>Sintesis protein adalah peristiwa penyusunan protein dengan bahan dasar asam amino yang bertujuan untuk mendapatkan protein struktural dan protein fungsional. </a:t>
            </a:r>
            <a:endParaRPr lang="id-ID" dirty="0" smtClean="0"/>
          </a:p>
          <a:p>
            <a:r>
              <a:rPr lang="id-ID" dirty="0" smtClean="0"/>
              <a:t>Protein </a:t>
            </a:r>
            <a:r>
              <a:rPr lang="id-ID" dirty="0"/>
              <a:t>struktural digunakan oleh sel untuk menyusun membran sel dan sebagai bahan pembangun atau menggantikan sel-sel yang rusak. </a:t>
            </a:r>
            <a:endParaRPr lang="id-ID" dirty="0" smtClean="0"/>
          </a:p>
          <a:p>
            <a:r>
              <a:rPr lang="id-ID" dirty="0" smtClean="0"/>
              <a:t>Protein </a:t>
            </a:r>
            <a:r>
              <a:rPr lang="id-ID" dirty="0"/>
              <a:t>fungsional yang dihasilkan dari sintesis protein berupa enzim dan hormon yang berfungsi untuk metabolisme dan pertumbuhan serta perkembangan sel</a:t>
            </a:r>
          </a:p>
        </p:txBody>
      </p:sp>
      <p:sp>
        <p:nvSpPr>
          <p:cNvPr id="2" name="Title 1"/>
          <p:cNvSpPr>
            <a:spLocks noGrp="1"/>
          </p:cNvSpPr>
          <p:nvPr>
            <p:ph type="title"/>
          </p:nvPr>
        </p:nvSpPr>
        <p:spPr>
          <a:xfrm>
            <a:off x="457200" y="116632"/>
            <a:ext cx="8229600" cy="1301006"/>
          </a:xfrm>
        </p:spPr>
        <p:txBody>
          <a:bodyPr>
            <a:noAutofit/>
          </a:bodyPr>
          <a:lstStyle/>
          <a:p>
            <a:r>
              <a:rPr lang="id-ID" sz="4800" b="1" dirty="0" smtClean="0"/>
              <a:t/>
            </a:r>
            <a:br>
              <a:rPr lang="id-ID" sz="4800" b="1" dirty="0" smtClean="0"/>
            </a:br>
            <a:r>
              <a:rPr lang="id-ID" sz="4800" b="1" dirty="0" smtClean="0"/>
              <a:t/>
            </a:r>
            <a:br>
              <a:rPr lang="id-ID" sz="4800" b="1" dirty="0" smtClean="0"/>
            </a:br>
            <a:r>
              <a:rPr lang="id-ID" sz="4800" b="1" dirty="0" smtClean="0"/>
              <a:t>SINTESIS </a:t>
            </a:r>
            <a:r>
              <a:rPr lang="id-ID" sz="4800" b="1" dirty="0"/>
              <a:t>PROTEIN</a:t>
            </a:r>
            <a:r>
              <a:rPr lang="id-ID" sz="4800" dirty="0"/>
              <a:t/>
            </a:r>
            <a:br>
              <a:rPr lang="id-ID" sz="4800" dirty="0"/>
            </a:br>
            <a:endParaRPr lang="id-ID" sz="4800" dirty="0"/>
          </a:p>
        </p:txBody>
      </p:sp>
    </p:spTree>
    <p:extLst>
      <p:ext uri="{BB962C8B-B14F-4D97-AF65-F5344CB8AC3E}">
        <p14:creationId xmlns:p14="http://schemas.microsoft.com/office/powerpoint/2010/main" val="3930849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88640"/>
            <a:ext cx="8640960" cy="6480720"/>
          </a:xfrm>
        </p:spPr>
        <p:txBody>
          <a:bodyPr>
            <a:normAutofit lnSpcReduction="10000"/>
          </a:bodyPr>
          <a:lstStyle/>
          <a:p>
            <a:pPr marL="0" lvl="0" indent="0">
              <a:buNone/>
            </a:pPr>
            <a:endParaRPr lang="id-ID" sz="3200" b="1" dirty="0" smtClean="0"/>
          </a:p>
          <a:p>
            <a:pPr marL="0" lvl="0" indent="0">
              <a:buNone/>
            </a:pPr>
            <a:r>
              <a:rPr lang="id-ID" sz="3200" b="1" dirty="0" smtClean="0"/>
              <a:t>Secara </a:t>
            </a:r>
            <a:r>
              <a:rPr lang="id-ID" sz="3200" b="1" dirty="0"/>
              <a:t>garis besar, proses sintesis protein terjadi melalui dua tahap yaitu </a:t>
            </a:r>
            <a:r>
              <a:rPr lang="id-ID" b="1" dirty="0" smtClean="0"/>
              <a:t>:</a:t>
            </a:r>
          </a:p>
          <a:p>
            <a:pPr marL="0" lvl="0" indent="0">
              <a:buNone/>
            </a:pPr>
            <a:endParaRPr lang="id-ID" b="1" dirty="0" smtClean="0"/>
          </a:p>
          <a:p>
            <a:pPr marL="0" lvl="0" indent="0">
              <a:buNone/>
            </a:pPr>
            <a:r>
              <a:rPr lang="id-ID" b="1" dirty="0" smtClean="0"/>
              <a:t>(</a:t>
            </a:r>
            <a:r>
              <a:rPr lang="id-ID" b="1" dirty="0"/>
              <a:t>1)</a:t>
            </a:r>
            <a:r>
              <a:rPr lang="id-ID" dirty="0"/>
              <a:t> </a:t>
            </a:r>
            <a:r>
              <a:rPr lang="id-ID" b="1" dirty="0"/>
              <a:t>Transkripsi </a:t>
            </a:r>
            <a:r>
              <a:rPr lang="id-ID" b="1" dirty="0" smtClean="0"/>
              <a:t> : </a:t>
            </a:r>
            <a:r>
              <a:rPr lang="id-ID" dirty="0" smtClean="0"/>
              <a:t>adalah </a:t>
            </a:r>
            <a:r>
              <a:rPr lang="id-ID" dirty="0"/>
              <a:t>proses pencetakan RNAm oleh DNA. Pada tahap ini, RNAm berfungsi sebagai pembawa informasi yang merupakan kode-kode genetik atau kodon. DNA berfungsi sebagai perancang pola penyusunan protein. Pada proses transkripsi tidak ada perubahan dalam </a:t>
            </a:r>
            <a:r>
              <a:rPr lang="id-ID" dirty="0" smtClean="0"/>
              <a:t>kode</a:t>
            </a:r>
            <a:endParaRPr lang="id-ID" dirty="0"/>
          </a:p>
          <a:p>
            <a:pPr marL="0" lvl="0" indent="0">
              <a:buNone/>
            </a:pPr>
            <a:endParaRPr lang="id-ID" b="1" dirty="0" smtClean="0"/>
          </a:p>
          <a:p>
            <a:pPr marL="0" lvl="0" indent="0">
              <a:buNone/>
            </a:pPr>
            <a:r>
              <a:rPr lang="id-ID" b="1" dirty="0" smtClean="0"/>
              <a:t>(2</a:t>
            </a:r>
            <a:r>
              <a:rPr lang="id-ID" b="1" dirty="0"/>
              <a:t>) Translasi </a:t>
            </a:r>
            <a:r>
              <a:rPr lang="id-ID" b="1" dirty="0" smtClean="0"/>
              <a:t>: </a:t>
            </a:r>
            <a:r>
              <a:rPr lang="id-ID" dirty="0" smtClean="0"/>
              <a:t>adalah </a:t>
            </a:r>
            <a:r>
              <a:rPr lang="id-ID" dirty="0"/>
              <a:t>proses penerjemahan kode-kode oleh RNAt, berupa urutan asam-asam amino yang dikehendaki. Jadi, pada proses translasi terjadi perubahan dalam kode, yaitu urutan nukleotida ke urutan asam amino.</a:t>
            </a:r>
          </a:p>
          <a:p>
            <a:endParaRPr lang="id-ID" dirty="0"/>
          </a:p>
        </p:txBody>
      </p:sp>
    </p:spTree>
    <p:extLst>
      <p:ext uri="{BB962C8B-B14F-4D97-AF65-F5344CB8AC3E}">
        <p14:creationId xmlns:p14="http://schemas.microsoft.com/office/powerpoint/2010/main" val="3055043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intesis protein pdf">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95536" y="980728"/>
            <a:ext cx="8352928" cy="5688632"/>
          </a:xfrm>
          <a:prstGeom prst="rect">
            <a:avLst/>
          </a:prstGeom>
          <a:noFill/>
          <a:ln>
            <a:noFill/>
          </a:ln>
        </p:spPr>
      </p:pic>
    </p:spTree>
    <p:extLst>
      <p:ext uri="{BB962C8B-B14F-4D97-AF65-F5344CB8AC3E}">
        <p14:creationId xmlns:p14="http://schemas.microsoft.com/office/powerpoint/2010/main" val="20393750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117</TotalTime>
  <Words>394</Words>
  <Application>Microsoft Office PowerPoint</Application>
  <PresentationFormat>On-screen Show (4:3)</PresentationFormat>
  <Paragraphs>67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 RNA dan PERAN DNA  &amp; RNA DALAM SINTESIS PROTEIN</vt:lpstr>
      <vt:lpstr> 2. RNA ( Asam Ribonukleat)</vt:lpstr>
      <vt:lpstr>Struktur RNA  </vt:lpstr>
      <vt:lpstr>  Fungsi RNA  </vt:lpstr>
      <vt:lpstr>    Macam-macam RNA   </vt:lpstr>
      <vt:lpstr>  Perbedaan DNA dan RNA </vt:lpstr>
      <vt:lpstr>  SINTESIS PROTEIN </vt:lpstr>
      <vt:lpstr>PowerPoint Presentation</vt:lpstr>
      <vt:lpstr>PowerPoint Presentation</vt:lpstr>
      <vt:lpstr>  Langkah-langkah sintesis protein dapat dijelaskan sebagai berikut: </vt:lpstr>
      <vt:lpstr>PowerPoint Presentation</vt:lpstr>
      <vt:lpstr>  Beberapa hal yang berkaitan dengan penulisan kode genetik, antara lain: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RNA ( Asam Ribonukleat)</dc:title>
  <dc:creator>USER</dc:creator>
  <cp:lastModifiedBy>USER</cp:lastModifiedBy>
  <cp:revision>12</cp:revision>
  <dcterms:created xsi:type="dcterms:W3CDTF">2020-07-10T02:47:08Z</dcterms:created>
  <dcterms:modified xsi:type="dcterms:W3CDTF">2020-07-18T15:25:52Z</dcterms:modified>
</cp:coreProperties>
</file>